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256" r:id="rId2"/>
    <p:sldId id="257" r:id="rId3"/>
    <p:sldId id="259" r:id="rId4"/>
    <p:sldId id="266" r:id="rId5"/>
    <p:sldId id="267" r:id="rId6"/>
    <p:sldId id="345" r:id="rId7"/>
    <p:sldId id="269" r:id="rId8"/>
    <p:sldId id="273" r:id="rId9"/>
    <p:sldId id="275" r:id="rId10"/>
    <p:sldId id="276" r:id="rId11"/>
    <p:sldId id="283" r:id="rId12"/>
    <p:sldId id="284" r:id="rId13"/>
    <p:sldId id="335" r:id="rId14"/>
    <p:sldId id="338" r:id="rId15"/>
    <p:sldId id="289" r:id="rId16"/>
    <p:sldId id="290" r:id="rId17"/>
    <p:sldId id="293" r:id="rId18"/>
    <p:sldId id="295" r:id="rId19"/>
    <p:sldId id="332" r:id="rId20"/>
    <p:sldId id="341" r:id="rId21"/>
    <p:sldId id="342" r:id="rId22"/>
    <p:sldId id="349" r:id="rId23"/>
    <p:sldId id="350" r:id="rId24"/>
    <p:sldId id="351" r:id="rId25"/>
    <p:sldId id="352" r:id="rId26"/>
    <p:sldId id="361" r:id="rId27"/>
    <p:sldId id="353" r:id="rId28"/>
    <p:sldId id="354" r:id="rId29"/>
    <p:sldId id="355" r:id="rId30"/>
    <p:sldId id="356" r:id="rId31"/>
    <p:sldId id="357" r:id="rId32"/>
    <p:sldId id="358" r:id="rId33"/>
    <p:sldId id="348" r:id="rId34"/>
    <p:sldId id="359" r:id="rId35"/>
    <p:sldId id="360" r:id="rId36"/>
    <p:sldId id="297" r:id="rId37"/>
  </p:sldIdLst>
  <p:sldSz cx="9144000" cy="5143500" type="screen16x9"/>
  <p:notesSz cx="6735763" cy="98663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576" autoAdjust="0"/>
  </p:normalViewPr>
  <p:slideViewPr>
    <p:cSldViewPr>
      <p:cViewPr varScale="1">
        <p:scale>
          <a:sx n="106" d="100"/>
          <a:sy n="106" d="100"/>
        </p:scale>
        <p:origin x="-774" y="-78"/>
      </p:cViewPr>
      <p:guideLst>
        <p:guide orient="horz" pos="1620"/>
        <p:guide pos="2880"/>
      </p:guideLst>
    </p:cSldViewPr>
  </p:slideViewPr>
  <p:notesTextViewPr>
    <p:cViewPr>
      <p:scale>
        <a:sx n="100" d="100"/>
        <a:sy n="100" d="100"/>
      </p:scale>
      <p:origin x="0" y="0"/>
    </p:cViewPr>
  </p:notesTextViewPr>
  <p:sorterViewPr>
    <p:cViewPr>
      <p:scale>
        <a:sx n="66" d="100"/>
        <a:sy n="66" d="100"/>
      </p:scale>
      <p:origin x="0" y="40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DB4E091-734E-447A-942E-F965FA8A5320}" type="datetimeFigureOut">
              <a:rPr lang="el-GR" smtClean="0"/>
              <a:pPr/>
              <a:t>25/4/2016</a:t>
            </a:fld>
            <a:endParaRPr lang="el-GR"/>
          </a:p>
        </p:txBody>
      </p:sp>
      <p:sp>
        <p:nvSpPr>
          <p:cNvPr id="4" name="3 - Θέση εικόνας διαφάνειας"/>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0976FF92-A4FA-4827-80B6-12D438A0682C}" type="slidenum">
              <a:rPr lang="el-GR" smtClean="0"/>
              <a:pPr/>
              <a:t>‹#›</a:t>
            </a:fld>
            <a:endParaRPr lang="el-GR"/>
          </a:p>
        </p:txBody>
      </p:sp>
    </p:spTree>
    <p:extLst>
      <p:ext uri="{BB962C8B-B14F-4D97-AF65-F5344CB8AC3E}">
        <p14:creationId xmlns:p14="http://schemas.microsoft.com/office/powerpoint/2010/main" val="1426249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597819"/>
            <a:ext cx="7772400" cy="1102519"/>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r>
              <a:rPr lang="el-GR" smtClean="0"/>
              <a:t>25/04/2016</a:t>
            </a:r>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FD33ECE-6797-487E-BBF9-4ED3C50FC42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r>
              <a:rPr lang="el-GR" smtClean="0"/>
              <a:t>25/04/2016</a:t>
            </a:r>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FD33ECE-6797-487E-BBF9-4ED3C50FC42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05979"/>
            <a:ext cx="2057400" cy="4388644"/>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05979"/>
            <a:ext cx="6019800" cy="4388644"/>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r>
              <a:rPr lang="el-GR" smtClean="0"/>
              <a:t>25/04/2016</a:t>
            </a:r>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FD33ECE-6797-487E-BBF9-4ED3C50FC42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r>
              <a:rPr lang="el-GR" smtClean="0"/>
              <a:t>25/04/2016</a:t>
            </a:r>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FD33ECE-6797-487E-BBF9-4ED3C50FC42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3305176"/>
            <a:ext cx="7772400" cy="1021556"/>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r>
              <a:rPr lang="el-GR" smtClean="0"/>
              <a:t>25/04/2016</a:t>
            </a:r>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FD33ECE-6797-487E-BBF9-4ED3C50FC42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r>
              <a:rPr lang="el-GR" smtClean="0"/>
              <a:t>25/04/2016</a:t>
            </a:r>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FD33ECE-6797-487E-BBF9-4ED3C50FC42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r>
              <a:rPr lang="el-GR" smtClean="0"/>
              <a:t>25/04/2016</a:t>
            </a:r>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FD33ECE-6797-487E-BBF9-4ED3C50FC42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r>
              <a:rPr lang="el-GR" smtClean="0"/>
              <a:t>25/04/2016</a:t>
            </a:r>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r>
              <a:rPr lang="el-GR" smtClean="0"/>
              <a:t>25/04/2016</a:t>
            </a:r>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FD33ECE-6797-487E-BBF9-4ED3C50FC42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1" y="204787"/>
            <a:ext cx="3008313" cy="871538"/>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r>
              <a:rPr lang="el-GR" smtClean="0"/>
              <a:t>25/04/2016</a:t>
            </a:r>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FD33ECE-6797-487E-BBF9-4ED3C50FC42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3600450"/>
            <a:ext cx="5486400" cy="425054"/>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r>
              <a:rPr lang="el-GR" smtClean="0"/>
              <a:t>25/04/2016</a:t>
            </a:r>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FD33ECE-6797-487E-BBF9-4ED3C50FC42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t>25/04/2016</a:t>
            </a:r>
            <a:endParaRPr lang="el-GR"/>
          </a:p>
        </p:txBody>
      </p:sp>
      <p:sp>
        <p:nvSpPr>
          <p:cNvPr id="5" name="4 - Θέση υποσέλιδου"/>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FD33ECE-6797-487E-BBF9-4ED3C50FC42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unipi.gr/unipi/el/xrh-proswpiko/xrh-dep-all/item/2205" TargetMode="External"/><Relationship Id="rId2" Type="http://schemas.openxmlformats.org/officeDocument/2006/relationships/hyperlink" Target="mailto:napergis@unipi.gr"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1599642"/>
            <a:ext cx="7772400" cy="1102519"/>
          </a:xfrm>
        </p:spPr>
        <p:txBody>
          <a:bodyPr>
            <a:normAutofit fontScale="90000"/>
          </a:bodyPr>
          <a:lstStyle/>
          <a:p>
            <a:r>
              <a:rPr lang="en-US" sz="3100" b="1" dirty="0" smtClean="0">
                <a:latin typeface="Times New Roman" pitchFamily="18" charset="0"/>
                <a:cs typeface="Times New Roman" pitchFamily="18" charset="0"/>
              </a:rPr>
              <a:t>The Future of Monetary Policy and the New Architecture of </a:t>
            </a:r>
            <a:r>
              <a:rPr lang="en-US" sz="3100" b="1" dirty="0" smtClean="0">
                <a:latin typeface="Times New Roman" pitchFamily="18" charset="0"/>
                <a:cs typeface="Times New Roman" pitchFamily="18" charset="0"/>
              </a:rPr>
              <a:t>Macro prudential </a:t>
            </a:r>
            <a:r>
              <a:rPr lang="en-US" sz="3100" b="1" dirty="0" smtClean="0">
                <a:latin typeface="Times New Roman" pitchFamily="18" charset="0"/>
                <a:cs typeface="Times New Roman" pitchFamily="18" charset="0"/>
              </a:rPr>
              <a:t>Policies: The Role of New Monetary Policy Rules</a:t>
            </a:r>
            <a:r>
              <a:rPr lang="el-GR" dirty="0" smtClean="0"/>
              <a:t/>
            </a:r>
            <a:br>
              <a:rPr lang="el-GR" dirty="0" smtClean="0"/>
            </a:br>
            <a:endParaRPr lang="el-GR" dirty="0">
              <a:latin typeface="Times New Roman" pitchFamily="18" charset="0"/>
              <a:cs typeface="Times New Roman" pitchFamily="18" charset="0"/>
            </a:endParaRPr>
          </a:p>
        </p:txBody>
      </p:sp>
      <p:sp>
        <p:nvSpPr>
          <p:cNvPr id="3" name="2 - Υπότιτλος"/>
          <p:cNvSpPr>
            <a:spLocks noGrp="1"/>
          </p:cNvSpPr>
          <p:nvPr>
            <p:ph type="subTitle" idx="1"/>
          </p:nvPr>
        </p:nvSpPr>
        <p:spPr>
          <a:xfrm>
            <a:off x="1403648" y="2949792"/>
            <a:ext cx="6400800" cy="1314450"/>
          </a:xfrm>
        </p:spPr>
        <p:txBody>
          <a:bodyPr>
            <a:normAutofit fontScale="77500" lnSpcReduction="20000"/>
          </a:bodyPr>
          <a:lstStyle/>
          <a:p>
            <a:r>
              <a:rPr lang="en-US" sz="2400" b="1" dirty="0" smtClean="0">
                <a:solidFill>
                  <a:schemeClr val="tx1"/>
                </a:solidFill>
                <a:latin typeface="Times New Roman" pitchFamily="18" charset="0"/>
                <a:cs typeface="Times New Roman" pitchFamily="18" charset="0"/>
              </a:rPr>
              <a:t>Dr. Nicholas </a:t>
            </a:r>
            <a:r>
              <a:rPr lang="en-US" sz="2400" b="1" dirty="0" err="1" smtClean="0">
                <a:solidFill>
                  <a:schemeClr val="tx1"/>
                </a:solidFill>
                <a:latin typeface="Times New Roman" pitchFamily="18" charset="0"/>
                <a:cs typeface="Times New Roman" pitchFamily="18" charset="0"/>
              </a:rPr>
              <a:t>Apergis</a:t>
            </a:r>
            <a:endParaRPr lang="en-US" sz="2400" b="1" dirty="0" smtClean="0">
              <a:solidFill>
                <a:schemeClr val="tx1"/>
              </a:solidFill>
              <a:latin typeface="Times New Roman" pitchFamily="18" charset="0"/>
              <a:cs typeface="Times New Roman" pitchFamily="18" charset="0"/>
            </a:endParaRPr>
          </a:p>
          <a:p>
            <a:r>
              <a:rPr lang="en-US" sz="2400" b="1" dirty="0" smtClean="0">
                <a:solidFill>
                  <a:schemeClr val="tx1"/>
                </a:solidFill>
                <a:latin typeface="Times New Roman" pitchFamily="18" charset="0"/>
                <a:cs typeface="Times New Roman" pitchFamily="18" charset="0"/>
              </a:rPr>
              <a:t>University of Piraeus</a:t>
            </a:r>
          </a:p>
          <a:p>
            <a:r>
              <a:rPr lang="en-US" sz="2400" b="1" dirty="0" smtClean="0">
                <a:solidFill>
                  <a:schemeClr val="tx1"/>
                </a:solidFill>
                <a:latin typeface="Times New Roman" pitchFamily="18" charset="0"/>
                <a:cs typeface="Times New Roman" pitchFamily="18" charset="0"/>
              </a:rPr>
              <a:t>Event: </a:t>
            </a:r>
            <a:r>
              <a:rPr lang="en-US" sz="2400" b="1" u="sng" dirty="0" smtClean="0">
                <a:solidFill>
                  <a:schemeClr val="tx1"/>
                </a:solidFill>
                <a:latin typeface="Times New Roman" pitchFamily="18" charset="0"/>
                <a:cs typeface="Times New Roman" pitchFamily="18" charset="0"/>
              </a:rPr>
              <a:t>ADFIMI International Development Forum Meeting</a:t>
            </a:r>
          </a:p>
          <a:p>
            <a:r>
              <a:rPr lang="en-US" sz="2400" b="1" dirty="0" smtClean="0">
                <a:solidFill>
                  <a:schemeClr val="tx1"/>
                </a:solidFill>
                <a:latin typeface="Times New Roman" pitchFamily="18" charset="0"/>
                <a:cs typeface="Times New Roman" pitchFamily="18" charset="0"/>
              </a:rPr>
              <a:t>Doha 25/04/2016</a:t>
            </a:r>
          </a:p>
          <a:p>
            <a:endParaRPr lang="en-US" dirty="0" smtClean="0"/>
          </a:p>
          <a:p>
            <a:endParaRPr lang="el-GR" dirty="0"/>
          </a:p>
        </p:txBody>
      </p:sp>
      <p:pic>
        <p:nvPicPr>
          <p:cNvPr id="4" name="Picture 6" descr="C:\Documents and Settings\All Users.WINDOWS\Documents\My Pictures\Sample Pictures\unipi.gif"/>
          <p:cNvPicPr>
            <a:picLocks noChangeAspect="1" noChangeArrowheads="1"/>
          </p:cNvPicPr>
          <p:nvPr/>
        </p:nvPicPr>
        <p:blipFill>
          <a:blip r:embed="rId2" cstate="print"/>
          <a:srcRect/>
          <a:stretch>
            <a:fillRect/>
          </a:stretch>
        </p:blipFill>
        <p:spPr bwMode="auto">
          <a:xfrm>
            <a:off x="1071563" y="107157"/>
            <a:ext cx="673100" cy="52037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49492"/>
            <a:ext cx="8229600" cy="4752528"/>
          </a:xfrm>
        </p:spPr>
        <p:txBody>
          <a:bodyPr>
            <a:normAutofit fontScale="70000" lnSpcReduction="20000"/>
          </a:bodyPr>
          <a:lstStyle/>
          <a:p>
            <a:pPr algn="just">
              <a:buNone/>
            </a:pPr>
            <a:r>
              <a:rPr lang="en-US" dirty="0" smtClean="0">
                <a:latin typeface="Times New Roman" pitchFamily="18" charset="0"/>
                <a:cs typeface="Times New Roman" pitchFamily="18" charset="0"/>
              </a:rPr>
              <a:t>Monetary policy alone cannot control systemic risk:</a:t>
            </a:r>
          </a:p>
          <a:p>
            <a:pPr algn="just">
              <a:buNone/>
            </a:pPr>
            <a:endParaRPr lang="el-GR" dirty="0" smtClean="0">
              <a:latin typeface="Times New Roman" pitchFamily="18" charset="0"/>
              <a:cs typeface="Times New Roman" pitchFamily="18" charset="0"/>
            </a:endParaRPr>
          </a:p>
          <a:p>
            <a:pPr lvl="0" algn="just">
              <a:buNone/>
            </a:pPr>
            <a:r>
              <a:rPr lang="en-US" dirty="0" smtClean="0">
                <a:latin typeface="Times New Roman" pitchFamily="18" charset="0"/>
                <a:cs typeface="Times New Roman" pitchFamily="18" charset="0"/>
              </a:rPr>
              <a:t>1) Severe macroeconomic shocks</a:t>
            </a:r>
            <a:endParaRPr lang="el-GR" dirty="0" smtClean="0">
              <a:latin typeface="Times New Roman" pitchFamily="18" charset="0"/>
              <a:cs typeface="Times New Roman" pitchFamily="18" charset="0"/>
            </a:endParaRPr>
          </a:p>
          <a:p>
            <a:pPr lvl="0" algn="just">
              <a:buNone/>
            </a:pPr>
            <a:r>
              <a:rPr lang="en-US" dirty="0" smtClean="0">
                <a:latin typeface="Times New Roman" pitchFamily="18" charset="0"/>
                <a:cs typeface="Times New Roman" pitchFamily="18" charset="0"/>
              </a:rPr>
              <a:t>2) Endogenous financial imbalances due to excessive credit growth and excessive leverage</a:t>
            </a:r>
            <a:endParaRPr lang="el-GR" dirty="0" smtClean="0">
              <a:latin typeface="Times New Roman" pitchFamily="18" charset="0"/>
              <a:cs typeface="Times New Roman" pitchFamily="18" charset="0"/>
            </a:endParaRPr>
          </a:p>
          <a:p>
            <a:pPr lvl="0" algn="just">
              <a:buNone/>
            </a:pPr>
            <a:r>
              <a:rPr lang="en-US" dirty="0" smtClean="0">
                <a:latin typeface="Times New Roman" pitchFamily="18" charset="0"/>
                <a:cs typeface="Times New Roman" pitchFamily="18" charset="0"/>
              </a:rPr>
              <a:t>3) Contagion effects due to the interconnectedness and herd behavior </a:t>
            </a:r>
            <a:endParaRPr lang="el-GR"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Each institution can communicate the appropriate risk identification and ensure the appropriate risk management that is necessary for prudent banking.</a:t>
            </a:r>
            <a:endParaRPr lang="el-GR"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Central banks are expected to play a key role in this task. They are considered as the natural protectors of financial stability and the avoidance of future financial crises.</a:t>
            </a:r>
            <a:endParaRPr lang="el-GR"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10</a:t>
            </a:fld>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95486"/>
            <a:ext cx="8229600" cy="4860540"/>
          </a:xfrm>
        </p:spPr>
        <p:txBody>
          <a:bodyPr>
            <a:normAutofit fontScale="47500" lnSpcReduction="20000"/>
          </a:bodyPr>
          <a:lstStyle/>
          <a:p>
            <a:pPr algn="just">
              <a:buNone/>
            </a:pPr>
            <a:endParaRPr lang="en-US" b="1"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Primary monetary policy transmission channels: </a:t>
            </a:r>
            <a:endParaRPr lang="el-GR" b="1"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Balance sheet</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Bank capital channel</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Risk-taking channel</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Balance sheet liquidity channel</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Asset price channel</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Exchange rate channel</a:t>
            </a:r>
            <a:endParaRPr lang="el-GR" dirty="0" smtClean="0">
              <a:latin typeface="Times New Roman" pitchFamily="18" charset="0"/>
              <a:cs typeface="Times New Roman" pitchFamily="18" charset="0"/>
            </a:endParaRPr>
          </a:p>
          <a:p>
            <a:pPr algn="just">
              <a:buNone/>
            </a:pPr>
            <a:endParaRPr lang="en-US" b="1"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Macro-prudential policies</a:t>
            </a:r>
            <a:r>
              <a:rPr lang="en-US" dirty="0" smtClean="0">
                <a:latin typeface="Times New Roman" pitchFamily="18" charset="0"/>
                <a:cs typeface="Times New Roman" pitchFamily="18" charset="0"/>
              </a:rPr>
              <a:t> focus on the prevention and mitigation of system-wide risks and vulnerabilities. This requires identification and monitoring of common risk exposures of financial institutions.</a:t>
            </a:r>
            <a:endParaRPr lang="el-GR" dirty="0" smtClean="0">
              <a:latin typeface="Times New Roman" pitchFamily="18" charset="0"/>
              <a:cs typeface="Times New Roman" pitchFamily="18" charset="0"/>
            </a:endParaRPr>
          </a:p>
          <a:p>
            <a:pPr algn="just">
              <a:buNone/>
            </a:pPr>
            <a:endParaRPr lang="en-US" b="1"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Channels of transmission between macro-prudential tools and price stability</a:t>
            </a:r>
            <a:endParaRPr lang="el-GR" b="1"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Tightening capital buffers</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Tools for preventing excessive credit</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Liquidity ratio requirements</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Foreign exchange funding adequacy ratios</a:t>
            </a:r>
            <a:endParaRPr lang="el-GR"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11</a:t>
            </a:fld>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49492"/>
            <a:ext cx="8229600" cy="4752528"/>
          </a:xfrm>
        </p:spPr>
        <p:txBody>
          <a:bodyPr>
            <a:normAutofit fontScale="47500" lnSpcReduction="20000"/>
          </a:bodyPr>
          <a:lstStyle/>
          <a:p>
            <a:pPr algn="just">
              <a:buNone/>
            </a:pPr>
            <a:r>
              <a:rPr lang="en-US" b="1" dirty="0" smtClean="0">
                <a:latin typeface="Times New Roman" pitchFamily="18" charset="0"/>
                <a:cs typeface="Times New Roman" pitchFamily="18" charset="0"/>
              </a:rPr>
              <a:t>Macro-prudential instruments:</a:t>
            </a:r>
            <a:endParaRPr lang="el-GR" b="1"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Capital-based measures</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Asset-based measures</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Liquidity-based measures</a:t>
            </a:r>
            <a:endParaRPr lang="el-GR"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Macro-prudential tools:</a:t>
            </a:r>
            <a:endParaRPr lang="el-GR" b="1"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Countercyclical capital buffer/requirements</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Leverage ratios for banks</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Time-varying loan-loss provisioning</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Loan-to-value ratios (LTVs)</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Debt-to-income ratios (DTIs)</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Limits on domestic currency loans</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Limits on foreign currency loans</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Reserve requirements ratios</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Levy/tax on financial institutions</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Capital surcharges on SIFIs</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Limits on interbank exposures</a:t>
            </a:r>
            <a:endParaRPr lang="el-GR"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Concentration limits</a:t>
            </a:r>
            <a:endParaRPr lang="el-GR" dirty="0" smtClean="0">
              <a:latin typeface="Times New Roman" pitchFamily="18" charset="0"/>
              <a:cs typeface="Times New Roman" pitchFamily="18" charset="0"/>
            </a:endParaRPr>
          </a:p>
          <a:p>
            <a:pPr algn="just">
              <a:lnSpc>
                <a:spcPct val="90000"/>
              </a:lnSpc>
            </a:pPr>
            <a:endParaRPr lang="en-US"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12</a:t>
            </a:fld>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95486"/>
            <a:ext cx="8229600" cy="4806534"/>
          </a:xfrm>
        </p:spPr>
        <p:txBody>
          <a:bodyPr>
            <a:normAutofit lnSpcReduction="10000"/>
          </a:bodyPr>
          <a:lstStyle/>
          <a:p>
            <a:pPr algn="just"/>
            <a:r>
              <a:rPr lang="en-US" dirty="0" smtClean="0">
                <a:latin typeface="Times New Roman" pitchFamily="18" charset="0"/>
                <a:cs typeface="Times New Roman" pitchFamily="18" charset="0"/>
              </a:rPr>
              <a:t>Central banks have the expertise to coordinate macro-prudential policies. They have the tools to comprehend the link between the financial system and the </a:t>
            </a:r>
            <a:r>
              <a:rPr lang="en-US" sz="3000" dirty="0" err="1" smtClean="0">
                <a:latin typeface="Times New Roman" pitchFamily="18" charset="0"/>
                <a:cs typeface="Times New Roman" pitchFamily="18" charset="0"/>
              </a:rPr>
              <a:t>macroeconomy</a:t>
            </a:r>
            <a:r>
              <a:rPr lang="en-US" dirty="0" smtClean="0">
                <a:latin typeface="Times New Roman" pitchFamily="18" charset="0"/>
                <a:cs typeface="Times New Roman" pitchFamily="18" charset="0"/>
              </a:rPr>
              <a:t> through the implementation of monetary policy.</a:t>
            </a:r>
          </a:p>
          <a:p>
            <a:pPr algn="just">
              <a:buNone/>
            </a:pPr>
            <a:r>
              <a:rPr lang="en-US" dirty="0" smtClean="0">
                <a:latin typeface="Times New Roman" pitchFamily="18" charset="0"/>
                <a:cs typeface="Times New Roman" pitchFamily="18" charset="0"/>
              </a:rPr>
              <a:t> </a:t>
            </a:r>
            <a:endParaRPr lang="el-G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key tasks should involve: a) identification and prioritization of systemic risks, b) issue of risk warnings, c) issue of recommendations for remedial actions.</a:t>
            </a:r>
            <a:endParaRPr lang="el-GR"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13</a:t>
            </a:fld>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95486"/>
            <a:ext cx="8229600" cy="4806534"/>
          </a:xfrm>
        </p:spPr>
        <p:txBody>
          <a:bodyPr>
            <a:normAutofit fontScale="92500" lnSpcReduction="20000"/>
          </a:bodyPr>
          <a:lstStyle/>
          <a:p>
            <a:pPr algn="just"/>
            <a:r>
              <a:rPr lang="en-US" sz="2800" dirty="0" smtClean="0">
                <a:latin typeface="Times New Roman" pitchFamily="18" charset="0"/>
                <a:cs typeface="Times New Roman" pitchFamily="18" charset="0"/>
              </a:rPr>
              <a:t>Macro-prudential tools can also provide buffers against unexpected shocks</a:t>
            </a:r>
          </a:p>
          <a:p>
            <a:pPr algn="just">
              <a:buNone/>
            </a:pPr>
            <a:endParaRPr lang="en-US" sz="2800" dirty="0" smtClean="0">
              <a:latin typeface="Times New Roman" pitchFamily="18" charset="0"/>
              <a:cs typeface="Times New Roman" pitchFamily="18" charset="0"/>
            </a:endParaRPr>
          </a:p>
          <a:p>
            <a:pPr marL="514350" indent="-514350" algn="just">
              <a:buAutoNum type="alphaLcParenR"/>
            </a:pPr>
            <a:r>
              <a:rPr lang="en-US" sz="2800" dirty="0" smtClean="0">
                <a:latin typeface="Times New Roman" pitchFamily="18" charset="0"/>
                <a:cs typeface="Times New Roman" pitchFamily="18" charset="0"/>
              </a:rPr>
              <a:t>macro-prudential policies well-targeted at the sources of distortions have the potential to contain the undesirable effects of monetary policy by directly affecting real output and prices,</a:t>
            </a:r>
          </a:p>
          <a:p>
            <a:pPr marL="514350" indent="-514350" algn="just">
              <a:buNone/>
            </a:pPr>
            <a:r>
              <a:rPr lang="en-US" sz="2800" dirty="0" smtClean="0">
                <a:latin typeface="Times New Roman" pitchFamily="18" charset="0"/>
                <a:cs typeface="Times New Roman" pitchFamily="18" charset="0"/>
              </a:rPr>
              <a:t> </a:t>
            </a:r>
          </a:p>
          <a:p>
            <a:pPr algn="just">
              <a:buNone/>
            </a:pPr>
            <a:r>
              <a:rPr lang="en-US" sz="2800" dirty="0" smtClean="0">
                <a:latin typeface="Times New Roman" pitchFamily="18" charset="0"/>
                <a:cs typeface="Times New Roman" pitchFamily="18" charset="0"/>
              </a:rPr>
              <a:t>b) imperfect macro-prudential policies may increase costs, </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c) institutional constraints may impede the optimal deployment of macro-prudential instruments.</a:t>
            </a:r>
            <a:endParaRPr lang="el-GR" sz="2800"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14</a:t>
            </a:fld>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504"/>
            <a:ext cx="8229600" cy="4590510"/>
          </a:xfrm>
        </p:spPr>
        <p:txBody>
          <a:bodyPr>
            <a:normAutofit fontScale="77500" lnSpcReduction="20000"/>
          </a:bodyPr>
          <a:lstStyle/>
          <a:p>
            <a:pPr algn="just">
              <a:buNone/>
            </a:pPr>
            <a:r>
              <a:rPr lang="en-US" dirty="0" smtClean="0">
                <a:latin typeface="Times New Roman" pitchFamily="18" charset="0"/>
                <a:cs typeface="Times New Roman" pitchFamily="18" charset="0"/>
              </a:rPr>
              <a:t>Macro-prudential policies and strategies should be taking a </a:t>
            </a:r>
            <a:r>
              <a:rPr lang="en-US" b="1" dirty="0" smtClean="0">
                <a:latin typeface="Times New Roman" pitchFamily="18" charset="0"/>
                <a:cs typeface="Times New Roman" pitchFamily="18" charset="0"/>
              </a:rPr>
              <a:t>‘horizontal perspective’</a:t>
            </a:r>
            <a:r>
              <a:rPr lang="en-US" dirty="0" smtClean="0">
                <a:latin typeface="Times New Roman" pitchFamily="18" charset="0"/>
                <a:cs typeface="Times New Roman" pitchFamily="18" charset="0"/>
              </a:rPr>
              <a:t> to facilitate the spread of homogeneous practices across firms and sectors on a global basis. More intense macro-prudential attention is definitely associated with lower risk, and not necessarily with lower returns or slower asset growth.</a:t>
            </a:r>
          </a:p>
          <a:p>
            <a:pPr algn="just">
              <a:buNone/>
            </a:pPr>
            <a:endParaRPr lang="el-GR"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Overall</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complementarity</a:t>
            </a:r>
            <a:r>
              <a:rPr lang="en-US" dirty="0" smtClean="0">
                <a:latin typeface="Times New Roman" pitchFamily="18" charset="0"/>
                <a:cs typeface="Times New Roman" pitchFamily="18" charset="0"/>
              </a:rPr>
              <a:t> of monetary policy and macro-prudential policies. There is the need for a strong co-ordination (within central banks) between monetary and macro-prudential policies, as well as the need for strong communication tools (to avoid institutional and political economy constraints).</a:t>
            </a:r>
            <a:endParaRPr lang="el-GR" dirty="0" smtClean="0">
              <a:latin typeface="Times New Roman" pitchFamily="18" charset="0"/>
              <a:cs typeface="Times New Roman" pitchFamily="18" charset="0"/>
            </a:endParaRPr>
          </a:p>
          <a:p>
            <a:pPr algn="just">
              <a:lnSpc>
                <a:spcPct val="90000"/>
              </a:lnSpc>
              <a:spcAft>
                <a:spcPts val="600"/>
              </a:spcAft>
              <a:buNone/>
            </a:pPr>
            <a:endParaRPr lang="en-US" altLang="en-US"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15</a:t>
            </a:fld>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411510"/>
            <a:ext cx="8147248" cy="4731990"/>
          </a:xfrm>
        </p:spPr>
        <p:txBody>
          <a:bodyPr>
            <a:normAutofit fontScale="70000" lnSpcReduction="20000"/>
          </a:bodyPr>
          <a:lstStyle/>
          <a:p>
            <a:pPr algn="just">
              <a:buNone/>
            </a:pPr>
            <a:r>
              <a:rPr lang="en-US" b="1" dirty="0" smtClean="0">
                <a:latin typeface="Times New Roman" pitchFamily="18" charset="0"/>
                <a:cs typeface="Times New Roman" pitchFamily="18" charset="0"/>
              </a:rPr>
              <a:t>Strategies</a:t>
            </a:r>
            <a:r>
              <a:rPr lang="en-US" dirty="0" smtClean="0">
                <a:latin typeface="Times New Roman" pitchFamily="18" charset="0"/>
                <a:cs typeface="Times New Roman" pitchFamily="18" charset="0"/>
              </a:rPr>
              <a:t>: a) facilitating the transmission of monetary policy, b) containing the propagation and amplification of macroeconomic shocks by the financial sector, c) by reducing the frequency and severity of shocks coming from the financial sector.</a:t>
            </a:r>
            <a:endParaRPr lang="el-G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Macro-prudential policies should focus on financial stability and not necessarily on aggregate demand(?). Focus on constraining excessive risk-taking.</a:t>
            </a:r>
            <a:endParaRPr lang="el-G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Recent theoretical literature (DSGE modeling) suggests that monetary and macro-prudential policies are complements (</a:t>
            </a:r>
            <a:r>
              <a:rPr lang="en-US" dirty="0" err="1" smtClean="0">
                <a:latin typeface="Times New Roman" pitchFamily="18" charset="0"/>
                <a:cs typeface="Times New Roman" pitchFamily="18" charset="0"/>
              </a:rPr>
              <a:t>Angellini</a:t>
            </a:r>
            <a:r>
              <a:rPr lang="en-US" dirty="0" smtClean="0">
                <a:latin typeface="Times New Roman" pitchFamily="18" charset="0"/>
                <a:cs typeface="Times New Roman" pitchFamily="18" charset="0"/>
              </a:rPr>
              <a:t> et al., 2011). </a:t>
            </a:r>
            <a:endParaRPr lang="el-G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Financial shocks require the use of macro-prudential policies (</a:t>
            </a:r>
            <a:r>
              <a:rPr lang="en-US" dirty="0" err="1" smtClean="0">
                <a:latin typeface="Times New Roman" pitchFamily="18" charset="0"/>
                <a:cs typeface="Times New Roman" pitchFamily="18" charset="0"/>
              </a:rPr>
              <a:t>Agenor</a:t>
            </a:r>
            <a:r>
              <a:rPr lang="en-US" dirty="0" smtClean="0">
                <a:latin typeface="Times New Roman" pitchFamily="18" charset="0"/>
                <a:cs typeface="Times New Roman" pitchFamily="18" charset="0"/>
              </a:rPr>
              <a:t> et al., 2012), while productivity and/or aggregate demand shocks require policies depending on the nature of financial distortions (</a:t>
            </a:r>
            <a:r>
              <a:rPr lang="en-US" dirty="0" err="1" smtClean="0">
                <a:latin typeface="Times New Roman" pitchFamily="18" charset="0"/>
                <a:cs typeface="Times New Roman" pitchFamily="18" charset="0"/>
              </a:rPr>
              <a:t>Ceccheti</a:t>
            </a:r>
            <a:r>
              <a:rPr lang="en-US" dirty="0" smtClean="0">
                <a:latin typeface="Times New Roman" pitchFamily="18" charset="0"/>
                <a:cs typeface="Times New Roman" pitchFamily="18" charset="0"/>
              </a:rPr>
              <a:t> and Kohler, 2012).</a:t>
            </a:r>
            <a:endParaRPr lang="el-GR"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16</a:t>
            </a:fld>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The role of monetary policy to financial stability</a:t>
            </a:r>
            <a:r>
              <a:rPr lang="el-GR" dirty="0" smtClean="0"/>
              <a:t/>
            </a:r>
            <a:br>
              <a:rPr lang="el-GR" dirty="0" smtClean="0"/>
            </a:br>
            <a:endParaRPr lang="el-GR" b="1" dirty="0">
              <a:latin typeface="Times New Roman" pitchFamily="18" charset="0"/>
              <a:cs typeface="Times New Roman" pitchFamily="18" charset="0"/>
            </a:endParaRPr>
          </a:p>
        </p:txBody>
      </p:sp>
      <p:sp>
        <p:nvSpPr>
          <p:cNvPr id="5" name="4 - Θέση περιεχομένου"/>
          <p:cNvSpPr>
            <a:spLocks noGrp="1"/>
          </p:cNvSpPr>
          <p:nvPr>
            <p:ph idx="1"/>
          </p:nvPr>
        </p:nvSpPr>
        <p:spPr>
          <a:xfrm>
            <a:off x="457200" y="1200150"/>
            <a:ext cx="8229600" cy="3855876"/>
          </a:xfrm>
        </p:spPr>
        <p:txBody>
          <a:bodyPr>
            <a:normAutofit fontScale="77500" lnSpcReduction="20000"/>
          </a:bodyPr>
          <a:lstStyle/>
          <a:p>
            <a:pPr algn="just">
              <a:buNone/>
            </a:pPr>
            <a:r>
              <a:rPr lang="en-US" b="1" dirty="0" smtClean="0">
                <a:latin typeface="Times New Roman" pitchFamily="18" charset="0"/>
                <a:cs typeface="Times New Roman" pitchFamily="18" charset="0"/>
              </a:rPr>
              <a:t>Central bank goals</a:t>
            </a:r>
            <a:r>
              <a:rPr lang="en-US" dirty="0" smtClean="0">
                <a:latin typeface="Times New Roman" pitchFamily="18" charset="0"/>
                <a:cs typeface="Times New Roman" pitchFamily="18" charset="0"/>
              </a:rPr>
              <a:t>: price stability and/or output stability.</a:t>
            </a:r>
            <a:endParaRPr lang="el-G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Financial market imperfections: a) asymmetric information and b) limited enforcement. Presence of externalities across many sectors in the economy. </a:t>
            </a:r>
            <a:endParaRPr lang="el-G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Monetary policy rates impact agents’ decisions on leverage, as well as on the composition of assets and/or liabilities.</a:t>
            </a:r>
            <a:endParaRPr lang="el-G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advantage of an integration modeling approach is that interest rate decisions can effectively ‘lean against’ accumulating financial imbalances and asset price misalignments. </a:t>
            </a:r>
            <a:endParaRPr lang="el-GR"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p:txBody>
      </p:sp>
      <p:sp>
        <p:nvSpPr>
          <p:cNvPr id="6" name="5 - Θέση αριθμού διαφάνειας"/>
          <p:cNvSpPr>
            <a:spLocks noGrp="1"/>
          </p:cNvSpPr>
          <p:nvPr>
            <p:ph type="sldNum" sz="quarter" idx="12"/>
          </p:nvPr>
        </p:nvSpPr>
        <p:spPr/>
        <p:txBody>
          <a:bodyPr/>
          <a:lstStyle/>
          <a:p>
            <a:fld id="{3FD33ECE-6797-487E-BBF9-4ED3C50FC426}" type="slidenum">
              <a:rPr lang="el-GR" smtClean="0"/>
              <a:pPr/>
              <a:t>17</a:t>
            </a:fld>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03498"/>
            <a:ext cx="8229600" cy="4644516"/>
          </a:xfrm>
        </p:spPr>
        <p:txBody>
          <a:bodyPr>
            <a:normAutofit fontScale="85000" lnSpcReduction="20000"/>
          </a:bodyPr>
          <a:lstStyle/>
          <a:p>
            <a:pPr algn="just"/>
            <a:r>
              <a:rPr lang="en-US" dirty="0" smtClean="0">
                <a:latin typeface="Times New Roman" pitchFamily="18" charset="0"/>
                <a:cs typeface="Times New Roman" pitchFamily="18" charset="0"/>
              </a:rPr>
              <a:t>Monetary policy decisions can influence bank risk-taking, triggering greater easing financial conditions than expected, thus, further jeopardizing financial stability.</a:t>
            </a:r>
          </a:p>
          <a:p>
            <a:pPr algn="just"/>
            <a:endParaRPr lang="el-GR" sz="2800"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new monetary policy model should </a:t>
            </a:r>
            <a:r>
              <a:rPr lang="en-US" b="1" u="sng" dirty="0" smtClean="0">
                <a:latin typeface="Times New Roman" pitchFamily="18" charset="0"/>
                <a:cs typeface="Times New Roman" pitchFamily="18" charset="0"/>
              </a:rPr>
              <a:t>simultaneously</a:t>
            </a:r>
            <a:r>
              <a:rPr lang="en-US" dirty="0" smtClean="0">
                <a:latin typeface="Times New Roman" pitchFamily="18" charset="0"/>
                <a:cs typeface="Times New Roman" pitchFamily="18" charset="0"/>
              </a:rPr>
              <a:t> target price (output) and financial stability.</a:t>
            </a:r>
          </a:p>
          <a:p>
            <a:pPr algn="just"/>
            <a:endParaRPr lang="el-GR" sz="2800"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Interest rate tools should be complements with regulatory and supervisory tools to reduce the impact of systemic risks on the financial system, as well as on the economy.</a:t>
            </a:r>
            <a:endParaRPr lang="el-GR" sz="2800" dirty="0" smtClean="0">
              <a:latin typeface="Times New Roman" pitchFamily="18" charset="0"/>
              <a:cs typeface="Times New Roman" pitchFamily="18" charset="0"/>
            </a:endParaRPr>
          </a:p>
          <a:p>
            <a:pPr marL="1004888" lvl="1" indent="-914400" algn="just">
              <a:spcBef>
                <a:spcPts val="600"/>
              </a:spcBef>
              <a:buSzPct val="80000"/>
              <a:buNone/>
            </a:pPr>
            <a:endParaRPr lang="en-US" altLang="en-US" sz="2400"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18</a:t>
            </a:fld>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95486"/>
            <a:ext cx="8229600" cy="4806534"/>
          </a:xfrm>
        </p:spPr>
        <p:txBody>
          <a:bodyPr>
            <a:noAutofit/>
          </a:bodyPr>
          <a:lstStyle/>
          <a:p>
            <a:pPr algn="just" fontAlgn="base">
              <a:buNone/>
            </a:pPr>
            <a:r>
              <a:rPr lang="en-US" sz="2400" b="1" dirty="0" smtClean="0">
                <a:latin typeface="Times New Roman" pitchFamily="18" charset="0"/>
                <a:cs typeface="Times New Roman" pitchFamily="18" charset="0"/>
              </a:rPr>
              <a:t>Monetary policy and emerging market economies</a:t>
            </a:r>
            <a:endParaRPr lang="el-GR"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Emerging market economies are challenged by large and volatile cross-border capital flows.</a:t>
            </a:r>
            <a:endParaRPr lang="el-GR"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Such volatile capital flows regularly lead to financial crises and economic distress.</a:t>
            </a:r>
            <a:endParaRPr lang="el-GR"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Monetary policies in advanced economies usually drive capital movements.</a:t>
            </a:r>
            <a:endParaRPr lang="el-GR"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Policy makers need to explore how monetary policy independence and capital flows are linked: high capital mobility may enhance the co-movements of domestic and foreign interest rates.</a:t>
            </a:r>
            <a:endParaRPr lang="el-GR"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Monetary independence in emerging market economies is hard due to increasing openness of the capital account, plus to rising sophistication of domestic and international investors and inflation targeting policies. </a:t>
            </a:r>
            <a:endParaRPr lang="el-GR" sz="2400" dirty="0" smtClean="0">
              <a:latin typeface="Times New Roman" pitchFamily="18" charset="0"/>
              <a:cs typeface="Times New Roman" pitchFamily="18" charset="0"/>
            </a:endParaRPr>
          </a:p>
          <a:p>
            <a:pPr algn="just" fontAlgn="base">
              <a:buNone/>
            </a:pPr>
            <a:endParaRPr lang="en-US" sz="2400"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19</a:t>
            </a:fld>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519522"/>
            <a:ext cx="8229600" cy="4428492"/>
          </a:xfrm>
        </p:spPr>
        <p:txBody>
          <a:bodyPr>
            <a:noAutofit/>
          </a:bodyPr>
          <a:lstStyle/>
          <a:p>
            <a:pPr algn="just">
              <a:buNone/>
            </a:pPr>
            <a:r>
              <a:rPr lang="en-US" sz="2800" b="1" dirty="0" smtClean="0">
                <a:latin typeface="Times New Roman" pitchFamily="18" charset="0"/>
                <a:cs typeface="Times New Roman" pitchFamily="18" charset="0"/>
              </a:rPr>
              <a:t>Roadmap</a:t>
            </a:r>
          </a:p>
          <a:p>
            <a:pPr algn="just">
              <a:buNone/>
            </a:pPr>
            <a:r>
              <a:rPr lang="en-US" sz="2400" dirty="0" smtClean="0">
                <a:latin typeface="Times New Roman" pitchFamily="18" charset="0"/>
                <a:cs typeface="Times New Roman" pitchFamily="18" charset="0"/>
              </a:rPr>
              <a:t>► The new banking environment: idiosyncratic characteristics</a:t>
            </a:r>
            <a:endParaRPr lang="el-GR"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Challenges for the future of banking</a:t>
            </a:r>
            <a:endParaRPr lang="el-GR"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Macro-prudential policies and monetary policy</a:t>
            </a:r>
            <a:endParaRPr lang="el-GR"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The role of monetary policy to financial stability</a:t>
            </a: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Monetary policy and emerging market economies</a:t>
            </a:r>
          </a:p>
          <a:p>
            <a:pPr algn="just">
              <a:buNone/>
            </a:pPr>
            <a:endParaRPr lang="el-GR"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Empirical (panel data) analysis: Preliminary results</a:t>
            </a: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Conclusions</a:t>
            </a:r>
            <a:endParaRPr lang="el-GR"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2</a:t>
            </a:fld>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95486"/>
            <a:ext cx="8229600" cy="4806534"/>
          </a:xfrm>
        </p:spPr>
        <p:txBody>
          <a:bodyPr>
            <a:normAutofit fontScale="85000" lnSpcReduction="20000"/>
          </a:bodyPr>
          <a:lstStyle/>
          <a:p>
            <a:pPr algn="just"/>
            <a:r>
              <a:rPr lang="en-US" dirty="0" smtClean="0">
                <a:latin typeface="Times New Roman" pitchFamily="18" charset="0"/>
                <a:cs typeface="Times New Roman" pitchFamily="18" charset="0"/>
              </a:rPr>
              <a:t>Further difficulties occur due to the role of food and energy/fuel prices (especially in periods of rising prices).</a:t>
            </a:r>
          </a:p>
          <a:p>
            <a:pPr algn="just"/>
            <a:endParaRPr lang="el-G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After the crisis, central banks in advanced economies pursue an accommodative monetary policy stance (lower expected interest rates plus large-scale asset purchases).</a:t>
            </a:r>
          </a:p>
          <a:p>
            <a:pPr algn="just"/>
            <a:endParaRPr lang="el-G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 that sense, spillovers occur through international investors rebalancing portfolios towards higher-yielding assets. Currencies in emerging market economies appreciate.</a:t>
            </a:r>
            <a:endParaRPr lang="el-GR" dirty="0" smtClean="0">
              <a:latin typeface="Times New Roman" pitchFamily="18" charset="0"/>
              <a:cs typeface="Times New Roman" pitchFamily="18" charset="0"/>
            </a:endParaRPr>
          </a:p>
          <a:p>
            <a:pPr algn="just"/>
            <a:endParaRPr lang="el-GR"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20</a:t>
            </a:fld>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03498"/>
            <a:ext cx="8229600" cy="4698522"/>
          </a:xfrm>
        </p:spPr>
        <p:txBody>
          <a:bodyPr>
            <a:normAutofit fontScale="70000" lnSpcReduction="20000"/>
          </a:bodyPr>
          <a:lstStyle/>
          <a:p>
            <a:pPr algn="just"/>
            <a:r>
              <a:rPr lang="en-US" dirty="0" smtClean="0">
                <a:latin typeface="Times New Roman" pitchFamily="18" charset="0"/>
                <a:cs typeface="Times New Roman" pitchFamily="18" charset="0"/>
              </a:rPr>
              <a:t>Monetary policies in advanced economies may impact financial stability in emerging market economies (asset price bubbles, rapid expansions of credit, excessive valuations in property markets).</a:t>
            </a:r>
          </a:p>
          <a:p>
            <a:pPr algn="just"/>
            <a:endParaRPr lang="el-G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relaxation of accommodative monetary policies in advanced economies. In that case, capital outflows from these economies were observed (changes are amplified by carry-trade strategies). </a:t>
            </a:r>
          </a:p>
          <a:p>
            <a:pPr algn="just"/>
            <a:endParaRPr lang="el-G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How monetary authorities should react? Conflicts between tightening monetary policy and weakening aggregate demand. The role of external demand, more flexibility in exchange rates, greater stocks of international reserves, stronger fiscal positions, better regulation on banking systems.</a:t>
            </a:r>
            <a:endParaRPr lang="el-GR" dirty="0" smtClean="0">
              <a:latin typeface="Times New Roman" pitchFamily="18" charset="0"/>
              <a:cs typeface="Times New Roman" pitchFamily="18" charset="0"/>
            </a:endParaRPr>
          </a:p>
          <a:p>
            <a:pPr algn="just"/>
            <a:endParaRPr lang="el-GR"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21</a:t>
            </a:fld>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latin typeface="Times New Roman" pitchFamily="18" charset="0"/>
                <a:cs typeface="Times New Roman" pitchFamily="18" charset="0"/>
              </a:rPr>
              <a:t>Empirical analysis</a:t>
            </a: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92500" lnSpcReduction="10000"/>
          </a:bodyPr>
          <a:lstStyle/>
          <a:p>
            <a:pPr algn="just"/>
            <a:r>
              <a:rPr lang="en-US" dirty="0" smtClean="0">
                <a:latin typeface="Times New Roman" pitchFamily="18" charset="0"/>
                <a:cs typeface="Times New Roman" pitchFamily="18" charset="0"/>
              </a:rPr>
              <a:t>To address financial instability, should monetary policy be more ‘lean’?</a:t>
            </a:r>
          </a:p>
          <a:p>
            <a:pPr algn="just"/>
            <a:r>
              <a:rPr lang="en-US" dirty="0" smtClean="0">
                <a:latin typeface="Times New Roman" pitchFamily="18" charset="0"/>
                <a:cs typeface="Times New Roman" pitchFamily="18" charset="0"/>
              </a:rPr>
              <a:t>Augmenting the Taylor rule with a financial target to allow the interest rate to react to financial stress</a:t>
            </a:r>
          </a:p>
          <a:p>
            <a:pPr algn="just"/>
            <a:r>
              <a:rPr lang="en-US" dirty="0" smtClean="0">
                <a:latin typeface="Times New Roman" pitchFamily="18" charset="0"/>
                <a:cs typeface="Times New Roman" pitchFamily="18" charset="0"/>
              </a:rPr>
              <a:t>It was the first way to consider the end of the so-called ‘separation principle’ (</a:t>
            </a:r>
            <a:r>
              <a:rPr lang="en-US" dirty="0" err="1" smtClean="0">
                <a:latin typeface="Times New Roman" pitchFamily="18" charset="0"/>
                <a:cs typeface="Times New Roman" pitchFamily="18" charset="0"/>
              </a:rPr>
              <a:t>Christiano</a:t>
            </a:r>
            <a:r>
              <a:rPr lang="en-US" dirty="0" smtClean="0">
                <a:latin typeface="Times New Roman" pitchFamily="18" charset="0"/>
                <a:cs typeface="Times New Roman" pitchFamily="18" charset="0"/>
              </a:rPr>
              <a:t> et al. 2010; </a:t>
            </a:r>
            <a:r>
              <a:rPr lang="en-US" dirty="0" err="1" smtClean="0">
                <a:latin typeface="Times New Roman" pitchFamily="18" charset="0"/>
                <a:cs typeface="Times New Roman" pitchFamily="18" charset="0"/>
              </a:rPr>
              <a:t>Curdia</a:t>
            </a:r>
            <a:r>
              <a:rPr lang="en-US" dirty="0" smtClean="0">
                <a:latin typeface="Times New Roman" pitchFamily="18" charset="0"/>
                <a:cs typeface="Times New Roman" pitchFamily="18" charset="0"/>
              </a:rPr>
              <a:t> and Woodford, 2010; </a:t>
            </a:r>
            <a:r>
              <a:rPr lang="en-US" dirty="0" err="1" smtClean="0">
                <a:latin typeface="Times New Roman" pitchFamily="18" charset="0"/>
                <a:cs typeface="Times New Roman" pitchFamily="18" charset="0"/>
              </a:rPr>
              <a:t>Issing</a:t>
            </a:r>
            <a:r>
              <a:rPr lang="en-US" dirty="0" smtClean="0">
                <a:latin typeface="Times New Roman" pitchFamily="18" charset="0"/>
                <a:cs typeface="Times New Roman" pitchFamily="18" charset="0"/>
              </a:rPr>
              <a:t>, 2011)</a:t>
            </a:r>
            <a:endParaRPr lang="el-GR"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3FD33ECE-6797-487E-BBF9-4ED3C50FC426}" type="slidenum">
              <a:rPr lang="el-GR" smtClean="0"/>
              <a:pPr/>
              <a:t>22</a:t>
            </a:fld>
            <a:endParaRPr 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03499"/>
            <a:ext cx="8229600" cy="4291124"/>
          </a:xfrm>
        </p:spPr>
        <p:txBody>
          <a:bodyPr>
            <a:normAutofit fontScale="77500" lnSpcReduction="20000"/>
          </a:bodyPr>
          <a:lstStyle/>
          <a:p>
            <a:pPr algn="just"/>
            <a:r>
              <a:rPr lang="en-US" dirty="0" smtClean="0">
                <a:latin typeface="Times New Roman" pitchFamily="18" charset="0"/>
                <a:cs typeface="Times New Roman" pitchFamily="18" charset="0"/>
              </a:rPr>
              <a:t>The financial crisis has shifted the strategic considerations about monetary policy and weakened the strategy of ‘cleaning up afterwards’.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advent of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instruments radically shifted the debate ‘clean’ versus ‘lean’. </a:t>
            </a:r>
          </a:p>
          <a:p>
            <a:pPr algn="just"/>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instruments tend to restore(?) the consensus that prevailed before the crisis: the interest rate is not the best instrument to dampen financial instability and the Taylor rule becomes the preferred option.</a:t>
            </a:r>
            <a:endParaRPr lang="el-GR"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3FD33ECE-6797-487E-BBF9-4ED3C50FC426}" type="slidenum">
              <a:rPr lang="el-GR" smtClean="0"/>
              <a:pPr/>
              <a:t>23</a:t>
            </a:fld>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49492"/>
            <a:ext cx="8229600" cy="4644516"/>
          </a:xfrm>
        </p:spPr>
        <p:txBody>
          <a:bodyPr>
            <a:normAutofit fontScale="85000" lnSpcReduction="20000"/>
          </a:bodyPr>
          <a:lstStyle/>
          <a:p>
            <a:pPr algn="just"/>
            <a:r>
              <a:rPr lang="en-US" sz="2800" dirty="0" smtClean="0">
                <a:latin typeface="Times New Roman" pitchFamily="18" charset="0"/>
                <a:cs typeface="Times New Roman" pitchFamily="18" charset="0"/>
              </a:rPr>
              <a:t>(Blanchard, 2012) = If the interest rate cannot do everything alone, maybe it can act as a complement to </a:t>
            </a:r>
            <a:r>
              <a:rPr lang="en-US" sz="2800" dirty="0" err="1" smtClean="0">
                <a:latin typeface="Times New Roman" pitchFamily="18" charset="0"/>
                <a:cs typeface="Times New Roman" pitchFamily="18" charset="0"/>
              </a:rPr>
              <a:t>macroprudential</a:t>
            </a:r>
            <a:r>
              <a:rPr lang="en-US" sz="2800" dirty="0" smtClean="0">
                <a:latin typeface="Times New Roman" pitchFamily="18" charset="0"/>
                <a:cs typeface="Times New Roman" pitchFamily="18" charset="0"/>
              </a:rPr>
              <a:t> instruments (coordination between monetary policy and </a:t>
            </a:r>
            <a:r>
              <a:rPr lang="en-US" sz="2800" dirty="0" err="1" smtClean="0">
                <a:latin typeface="Times New Roman" pitchFamily="18" charset="0"/>
                <a:cs typeface="Times New Roman" pitchFamily="18" charset="0"/>
              </a:rPr>
              <a:t>macroprudential</a:t>
            </a:r>
            <a:r>
              <a:rPr lang="en-US" sz="2800" dirty="0" smtClean="0">
                <a:latin typeface="Times New Roman" pitchFamily="18" charset="0"/>
                <a:cs typeface="Times New Roman" pitchFamily="18" charset="0"/>
              </a:rPr>
              <a:t> policies?)</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(Beau et al., 2011) = a </a:t>
            </a:r>
            <a:r>
              <a:rPr lang="en-US" sz="2800" dirty="0" err="1" smtClean="0">
                <a:latin typeface="Times New Roman" pitchFamily="18" charset="0"/>
                <a:cs typeface="Times New Roman" pitchFamily="18" charset="0"/>
              </a:rPr>
              <a:t>macroprudential</a:t>
            </a:r>
            <a:r>
              <a:rPr lang="en-US" sz="2800" dirty="0" smtClean="0">
                <a:latin typeface="Times New Roman" pitchFamily="18" charset="0"/>
                <a:cs typeface="Times New Roman" pitchFamily="18" charset="0"/>
              </a:rPr>
              <a:t> policy is essential to financial stability and a policy-mix of monetary and </a:t>
            </a:r>
            <a:r>
              <a:rPr lang="en-US" sz="2800" dirty="0" err="1" smtClean="0">
                <a:latin typeface="Times New Roman" pitchFamily="18" charset="0"/>
                <a:cs typeface="Times New Roman" pitchFamily="18" charset="0"/>
              </a:rPr>
              <a:t>macroprudential</a:t>
            </a:r>
            <a:r>
              <a:rPr lang="en-US" sz="2800" dirty="0" smtClean="0">
                <a:latin typeface="Times New Roman" pitchFamily="18" charset="0"/>
                <a:cs typeface="Times New Roman" pitchFamily="18" charset="0"/>
              </a:rPr>
              <a:t> policies is necessary. </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First, the interest rate could act primarily on monetary stability, and also act timely on financial stability as a complement to </a:t>
            </a:r>
            <a:r>
              <a:rPr lang="en-US" sz="2800" dirty="0" err="1" smtClean="0">
                <a:latin typeface="Times New Roman" pitchFamily="18" charset="0"/>
                <a:cs typeface="Times New Roman" pitchFamily="18" charset="0"/>
              </a:rPr>
              <a:t>macroprudential</a:t>
            </a:r>
            <a:r>
              <a:rPr lang="en-US" sz="2800" dirty="0" smtClean="0">
                <a:latin typeface="Times New Roman" pitchFamily="18" charset="0"/>
                <a:cs typeface="Times New Roman" pitchFamily="18" charset="0"/>
              </a:rPr>
              <a:t> instruments. This is the </a:t>
            </a:r>
            <a:r>
              <a:rPr lang="en-US" sz="2800" b="1" dirty="0" smtClean="0">
                <a:latin typeface="Times New Roman" pitchFamily="18" charset="0"/>
                <a:cs typeface="Times New Roman" pitchFamily="18" charset="0"/>
              </a:rPr>
              <a:t>integrated approach of the policy-mix,</a:t>
            </a:r>
            <a:r>
              <a:rPr lang="en-US" sz="2800" dirty="0" smtClean="0">
                <a:latin typeface="Times New Roman" pitchFamily="18" charset="0"/>
                <a:cs typeface="Times New Roman" pitchFamily="18" charset="0"/>
              </a:rPr>
              <a:t> where monetary and financial stability are integrated into an ‘augmented’ Taylor rule. </a:t>
            </a:r>
            <a:endParaRPr lang="el-GR" sz="28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3FD33ECE-6797-487E-BBF9-4ED3C50FC426}" type="slidenum">
              <a:rPr lang="el-GR" smtClean="0"/>
              <a:pPr/>
              <a:t>24</a:t>
            </a:fld>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95486"/>
            <a:ext cx="8229600" cy="4698522"/>
          </a:xfrm>
        </p:spPr>
        <p:txBody>
          <a:bodyPr>
            <a:normAutofit fontScale="85000" lnSpcReduction="20000"/>
          </a:bodyPr>
          <a:lstStyle/>
          <a:p>
            <a:pPr algn="just"/>
            <a:r>
              <a:rPr lang="en-US" sz="2800" dirty="0" smtClean="0">
                <a:latin typeface="Times New Roman" pitchFamily="18" charset="0"/>
                <a:cs typeface="Times New Roman" pitchFamily="18" charset="0"/>
              </a:rPr>
              <a:t>In contrast, </a:t>
            </a:r>
            <a:r>
              <a:rPr lang="en-US" sz="2800" b="1" dirty="0" smtClean="0">
                <a:latin typeface="Times New Roman" pitchFamily="18" charset="0"/>
                <a:cs typeface="Times New Roman" pitchFamily="18" charset="0"/>
              </a:rPr>
              <a:t>the separate approach of the policy-mix</a:t>
            </a:r>
            <a:r>
              <a:rPr lang="en-US" sz="2800" dirty="0" smtClean="0">
                <a:latin typeface="Times New Roman" pitchFamily="18" charset="0"/>
                <a:cs typeface="Times New Roman" pitchFamily="18" charset="0"/>
              </a:rPr>
              <a:t> does not consider that the interest rate can respond at any time to financial stability. </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This approach advocates to affect the monetary policy solely to monetary stability, and to fully affect </a:t>
            </a:r>
            <a:r>
              <a:rPr lang="en-US" sz="2800" dirty="0" err="1" smtClean="0">
                <a:latin typeface="Times New Roman" pitchFamily="18" charset="0"/>
                <a:cs typeface="Times New Roman" pitchFamily="18" charset="0"/>
              </a:rPr>
              <a:t>macroprudential</a:t>
            </a:r>
            <a:r>
              <a:rPr lang="en-US" sz="2800" dirty="0" smtClean="0">
                <a:latin typeface="Times New Roman" pitchFamily="18" charset="0"/>
                <a:cs typeface="Times New Roman" pitchFamily="18" charset="0"/>
              </a:rPr>
              <a:t> policy to financial stability.</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We incorporate </a:t>
            </a:r>
            <a:r>
              <a:rPr lang="en-US" sz="2800" dirty="0" err="1" smtClean="0">
                <a:latin typeface="Times New Roman" pitchFamily="18" charset="0"/>
                <a:cs typeface="Times New Roman" pitchFamily="18" charset="0"/>
              </a:rPr>
              <a:t>macroprudential</a:t>
            </a:r>
            <a:r>
              <a:rPr lang="en-US" sz="2800" dirty="0" smtClean="0">
                <a:latin typeface="Times New Roman" pitchFamily="18" charset="0"/>
                <a:cs typeface="Times New Roman" pitchFamily="18" charset="0"/>
              </a:rPr>
              <a:t> policies in the form of rules used to limit financial fluctuations </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Monetary policy is represented through an augmented Taylor rule taking into account </a:t>
            </a:r>
            <a:r>
              <a:rPr lang="en-US" sz="2800" b="1" dirty="0" smtClean="0">
                <a:latin typeface="Times New Roman" pitchFamily="18" charset="0"/>
                <a:cs typeface="Times New Roman" pitchFamily="18" charset="0"/>
              </a:rPr>
              <a:t>the inflation gap</a:t>
            </a: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the output gap </a:t>
            </a:r>
            <a:r>
              <a:rPr lang="en-US" sz="2800" dirty="0" smtClean="0">
                <a:latin typeface="Times New Roman" pitchFamily="18" charset="0"/>
                <a:cs typeface="Times New Roman" pitchFamily="18" charset="0"/>
              </a:rPr>
              <a:t>and </a:t>
            </a:r>
            <a:r>
              <a:rPr lang="en-US" sz="2800" b="1" dirty="0" smtClean="0">
                <a:latin typeface="Times New Roman" pitchFamily="18" charset="0"/>
                <a:cs typeface="Times New Roman" pitchFamily="18" charset="0"/>
              </a:rPr>
              <a:t>the</a:t>
            </a: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financial gap</a:t>
            </a:r>
            <a:endParaRPr lang="el-GR" sz="2800" b="1"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3FD33ECE-6797-487E-BBF9-4ED3C50FC426}" type="slidenum">
              <a:rPr lang="el-GR" smtClean="0"/>
              <a:pPr/>
              <a:t>25</a:t>
            </a:fld>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latin typeface="Times New Roman" pitchFamily="18" charset="0"/>
                <a:cs typeface="Times New Roman" pitchFamily="18" charset="0"/>
              </a:rPr>
              <a:t>Empirical analysis</a:t>
            </a: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897564"/>
            <a:ext cx="8229600" cy="4104456"/>
          </a:xfrm>
        </p:spPr>
        <p:txBody>
          <a:bodyPr>
            <a:noAutofit/>
          </a:bodyPr>
          <a:lstStyle/>
          <a:p>
            <a:pPr>
              <a:buNone/>
            </a:pPr>
            <a:r>
              <a:rPr lang="en-US" sz="1600" b="1" dirty="0" smtClean="0"/>
              <a:t>Data</a:t>
            </a:r>
          </a:p>
          <a:p>
            <a:pPr>
              <a:buNone/>
            </a:pPr>
            <a:r>
              <a:rPr lang="en-US" sz="1600" b="1" dirty="0" smtClean="0"/>
              <a:t>Full Sample:  </a:t>
            </a:r>
            <a:r>
              <a:rPr lang="en-US" sz="1600" dirty="0" smtClean="0"/>
              <a:t>169 countries</a:t>
            </a:r>
            <a:endParaRPr lang="el-GR" sz="1600" dirty="0" smtClean="0"/>
          </a:p>
          <a:p>
            <a:pPr>
              <a:buNone/>
            </a:pPr>
            <a:r>
              <a:rPr lang="en-US" sz="1100" dirty="0" smtClean="0"/>
              <a:t> </a:t>
            </a:r>
            <a:endParaRPr lang="el-GR" sz="1100" dirty="0" smtClean="0"/>
          </a:p>
          <a:p>
            <a:pPr>
              <a:buNone/>
            </a:pPr>
            <a:r>
              <a:rPr lang="en-US" sz="1100" b="1" u="sng" dirty="0" smtClean="0"/>
              <a:t>Low Income Countries</a:t>
            </a:r>
            <a:r>
              <a:rPr lang="en-US" sz="1100" b="1" dirty="0" smtClean="0"/>
              <a:t>:</a:t>
            </a:r>
            <a:r>
              <a:rPr lang="en-US" sz="1100" dirty="0" smtClean="0"/>
              <a:t>  25 countries</a:t>
            </a:r>
            <a:endParaRPr lang="el-GR" sz="1100" dirty="0" smtClean="0"/>
          </a:p>
          <a:p>
            <a:r>
              <a:rPr lang="en-US" sz="1100" dirty="0" smtClean="0"/>
              <a:t>Afghanistan, Benin, Burkina Faso, Burundi, Cambodia, Central African Republic, Chad, Ethiopia, Gambia, Guinea, Haiti, Liberia, Madagascar, Malawi, Mali, Mozambique, Nepal, Niger, Rwanda, Sierra Leone, Somalia, Tanzania, Togo, Uganda, Zimbabwe.</a:t>
            </a:r>
            <a:endParaRPr lang="el-GR" sz="1100" dirty="0" smtClean="0"/>
          </a:p>
          <a:p>
            <a:pPr>
              <a:buNone/>
            </a:pPr>
            <a:r>
              <a:rPr lang="en-US" sz="1100" dirty="0" smtClean="0"/>
              <a:t> </a:t>
            </a:r>
            <a:endParaRPr lang="el-GR" sz="1100" dirty="0" smtClean="0"/>
          </a:p>
          <a:p>
            <a:pPr>
              <a:buNone/>
            </a:pPr>
            <a:r>
              <a:rPr lang="en-US" sz="1100" b="1" u="sng" dirty="0" smtClean="0"/>
              <a:t>Lower Middle Income Countries</a:t>
            </a:r>
            <a:r>
              <a:rPr lang="en-US" sz="1100" b="1" dirty="0" smtClean="0"/>
              <a:t>:</a:t>
            </a:r>
            <a:r>
              <a:rPr lang="en-US" sz="1100" dirty="0" smtClean="0"/>
              <a:t>  40 countries</a:t>
            </a:r>
            <a:endParaRPr lang="el-GR" sz="1100" dirty="0" smtClean="0"/>
          </a:p>
          <a:p>
            <a:r>
              <a:rPr lang="en-US" sz="1100" dirty="0" smtClean="0"/>
              <a:t>Armenia, Bangladesh, Bhutan, Bolivia, Cameroon, Cape Verde, Cote d’Ivoire, Djibouti, Egypt, El Salvador, Georgia, Ghana, Guatemala, Guyana, Honduras, India, Indonesia, Kenya, Laos, Mauritania, Moldova, Morocco, Myanmar (Burma), Nicaragua, Nigeria, Pakistan, Papua New Guinea, Philippines, Samoa, Sao Tome &amp; Principe, Senegal, Solomon Islands, Sri Lanka, Sudan, Tajikistan, Ukraine, Uzbekistan, Vietnam, Yemen, Zambia.</a:t>
            </a:r>
            <a:endParaRPr lang="el-GR" sz="1100" dirty="0" smtClean="0"/>
          </a:p>
          <a:p>
            <a:pPr>
              <a:buNone/>
            </a:pPr>
            <a:r>
              <a:rPr lang="en-US" sz="1100" dirty="0" smtClean="0"/>
              <a:t> </a:t>
            </a:r>
            <a:endParaRPr lang="el-GR" sz="1100" dirty="0" smtClean="0"/>
          </a:p>
          <a:p>
            <a:pPr>
              <a:buNone/>
            </a:pPr>
            <a:r>
              <a:rPr lang="en-US" sz="1100" b="1" u="sng" dirty="0" smtClean="0"/>
              <a:t>Upper Middle Income Countries:</a:t>
            </a:r>
            <a:r>
              <a:rPr lang="en-US" sz="1100" dirty="0" smtClean="0"/>
              <a:t>  46 countries</a:t>
            </a:r>
            <a:endParaRPr lang="el-GR" sz="1100" dirty="0" smtClean="0"/>
          </a:p>
          <a:p>
            <a:r>
              <a:rPr lang="en-US" sz="1100" dirty="0" smtClean="0"/>
              <a:t>Albania, Algeria, Angola, Azerbaijan, Belarus, Belize, Bosnia-Herzegovina, Botswana, Brazil, Bulgaria, China, Colombia, Costa Rica, Cuba, Dominican Republic, Ecuador, Fiji, Gabon, Grenada, Iran, Iraq, Jamaica, Jordan, Kazakhstan, Lebanon, Libya, Malaysia, Maldives, Marshall Islands, Mauritius, Mexico, Mongolia, Namibia, Panama, Paraguay, Peru, Romania, South Africa, St. Lucia, St. Vincent &amp; Grenadines, Suriname, Thailand, Tonga, Tunisia, Turkey, Turkmenistan. </a:t>
            </a:r>
            <a:endParaRPr lang="el-GR" sz="1100" dirty="0" smtClean="0"/>
          </a:p>
          <a:p>
            <a:pPr>
              <a:buNone/>
            </a:pPr>
            <a:r>
              <a:rPr lang="en-US" sz="1100" dirty="0" smtClean="0"/>
              <a:t> </a:t>
            </a:r>
            <a:endParaRPr lang="el-GR" sz="1100" dirty="0" smtClean="0"/>
          </a:p>
          <a:p>
            <a:pPr>
              <a:buNone/>
            </a:pPr>
            <a:r>
              <a:rPr lang="en-US" sz="1100" b="1" u="sng" dirty="0" smtClean="0"/>
              <a:t>High Income Countries</a:t>
            </a:r>
            <a:r>
              <a:rPr lang="en-US" sz="1100" b="1" dirty="0" smtClean="0"/>
              <a:t>:</a:t>
            </a:r>
            <a:r>
              <a:rPr lang="en-US" sz="1100" dirty="0" smtClean="0"/>
              <a:t>  58 countries</a:t>
            </a:r>
            <a:endParaRPr lang="el-GR" sz="1100" dirty="0" smtClean="0"/>
          </a:p>
          <a:p>
            <a:r>
              <a:rPr lang="en-US" sz="1100" dirty="0" smtClean="0"/>
              <a:t>Andorra, Argentina, Australia, Austria, Bahamas, Bahrain, Barbados, Belgium, Brunei, Canada, Chile, Croatia, Cyprus, Czech Republic, Denmark, Estonia, Finland, France, Germany, Greece, Hungary, Iceland, Ireland, Israel, Italy, Japan, Kuwait, Latvia, Liechtenstein, Lithuania, Luxembourg, Malta, Netherlands, New Zealand, Norway, Oman, Poland, Portugal, Qatar, Russia, San Marino, Saudi Arabia, Seychelles, Singapore, Slovakia, Slovenia, South Korea, Spain, St. Kitts &amp; Nevis, Sweden, Switzerland, Taiwan, Trinidad &amp; Tobago, United Arab Emirates, United Kingdom, United States, Uruguay, Venezuela.</a:t>
            </a:r>
            <a:endParaRPr lang="el-GR" sz="1100" dirty="0" smtClean="0"/>
          </a:p>
          <a:p>
            <a:pPr>
              <a:buNone/>
            </a:pPr>
            <a:endParaRPr lang="el-GR" sz="1100" dirty="0"/>
          </a:p>
        </p:txBody>
      </p:sp>
      <p:sp>
        <p:nvSpPr>
          <p:cNvPr id="4" name="3 - Θέση αριθμού διαφάνειας"/>
          <p:cNvSpPr>
            <a:spLocks noGrp="1"/>
          </p:cNvSpPr>
          <p:nvPr>
            <p:ph type="sldNum" sz="quarter" idx="12"/>
          </p:nvPr>
        </p:nvSpPr>
        <p:spPr/>
        <p:txBody>
          <a:bodyPr/>
          <a:lstStyle/>
          <a:p>
            <a:fld id="{3FD33ECE-6797-487E-BBF9-4ED3C50FC426}" type="slidenum">
              <a:rPr lang="el-GR" smtClean="0"/>
              <a:pPr/>
              <a:t>26</a:t>
            </a:fld>
            <a:endParaRPr 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1480"/>
            <a:ext cx="8229600" cy="4806534"/>
          </a:xfrm>
        </p:spPr>
        <p:txBody>
          <a:bodyPr>
            <a:normAutofit fontScale="92500" lnSpcReduction="20000"/>
          </a:bodyPr>
          <a:lstStyle/>
          <a:p>
            <a:pPr algn="just">
              <a:buNone/>
            </a:pPr>
            <a:r>
              <a:rPr lang="en-US" dirty="0" smtClean="0">
                <a:latin typeface="Times New Roman" pitchFamily="18" charset="0"/>
                <a:cs typeface="Times New Roman" pitchFamily="18" charset="0"/>
              </a:rPr>
              <a:t>The rule can be expressed as follows: </a:t>
            </a:r>
          </a:p>
          <a:p>
            <a:pPr algn="just">
              <a:buNone/>
            </a:pPr>
            <a:endParaRPr lang="en-US" dirty="0" smtClean="0">
              <a:latin typeface="Times New Roman" pitchFamily="18" charset="0"/>
              <a:cs typeface="Times New Roman" pitchFamily="18" charset="0"/>
            </a:endParaRPr>
          </a:p>
          <a:p>
            <a:pPr algn="just">
              <a:buNone/>
            </a:pP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 a (π-</a:t>
            </a:r>
            <a:r>
              <a:rPr lang="en-US" dirty="0" err="1" smtClean="0">
                <a:latin typeface="Times New Roman" pitchFamily="18" charset="0"/>
                <a:cs typeface="Times New Roman" pitchFamily="18" charset="0"/>
              </a:rPr>
              <a:t>πc</a:t>
            </a:r>
            <a:r>
              <a:rPr lang="en-US" dirty="0" smtClean="0">
                <a:latin typeface="Times New Roman" pitchFamily="18" charset="0"/>
                <a:cs typeface="Times New Roman" pitchFamily="18" charset="0"/>
              </a:rPr>
              <a:t> ) + b (y-y*) + d (f-f*) + c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(-1)</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The financial stability proxy (f) takes various forms in the literature, since it can be based on the credit spread (</a:t>
            </a:r>
            <a:r>
              <a:rPr lang="en-US" dirty="0" err="1" smtClean="0">
                <a:latin typeface="Times New Roman" pitchFamily="18" charset="0"/>
                <a:cs typeface="Times New Roman" pitchFamily="18" charset="0"/>
              </a:rPr>
              <a:t>Toloui</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Mculley</a:t>
            </a:r>
            <a:r>
              <a:rPr lang="en-US" dirty="0" smtClean="0">
                <a:latin typeface="Times New Roman" pitchFamily="18" charset="0"/>
                <a:cs typeface="Times New Roman" pitchFamily="18" charset="0"/>
              </a:rPr>
              <a:t>, 2008; </a:t>
            </a:r>
            <a:r>
              <a:rPr lang="en-US" dirty="0" err="1" smtClean="0">
                <a:latin typeface="Times New Roman" pitchFamily="18" charset="0"/>
                <a:cs typeface="Times New Roman" pitchFamily="18" charset="0"/>
              </a:rPr>
              <a:t>Curdi</a:t>
            </a:r>
            <a:r>
              <a:rPr lang="en-US" dirty="0" smtClean="0">
                <a:latin typeface="Times New Roman" pitchFamily="18" charset="0"/>
                <a:cs typeface="Times New Roman" pitchFamily="18" charset="0"/>
              </a:rPr>
              <a:t> and Woodford, 2010), asset prices, credit (</a:t>
            </a:r>
            <a:r>
              <a:rPr lang="en-US" dirty="0" err="1" smtClean="0">
                <a:latin typeface="Times New Roman" pitchFamily="18" charset="0"/>
                <a:cs typeface="Times New Roman" pitchFamily="18" charset="0"/>
              </a:rPr>
              <a:t>Christiano</a:t>
            </a:r>
            <a:r>
              <a:rPr lang="en-US" dirty="0" smtClean="0">
                <a:latin typeface="Times New Roman" pitchFamily="18" charset="0"/>
                <a:cs typeface="Times New Roman" pitchFamily="18" charset="0"/>
              </a:rPr>
              <a:t> et al., 2010; </a:t>
            </a:r>
            <a:r>
              <a:rPr lang="en-US" dirty="0" err="1" smtClean="0">
                <a:latin typeface="Times New Roman" pitchFamily="18" charset="0"/>
                <a:cs typeface="Times New Roman" pitchFamily="18" charset="0"/>
              </a:rPr>
              <a:t>Agénor</a:t>
            </a:r>
            <a:r>
              <a:rPr lang="en-US" dirty="0" smtClean="0">
                <a:latin typeface="Times New Roman" pitchFamily="18" charset="0"/>
                <a:cs typeface="Times New Roman" pitchFamily="18" charset="0"/>
              </a:rPr>
              <a:t> and Pereira </a:t>
            </a:r>
            <a:r>
              <a:rPr lang="en-US" dirty="0" err="1" smtClean="0">
                <a:latin typeface="Times New Roman" pitchFamily="18" charset="0"/>
                <a:cs typeface="Times New Roman" pitchFamily="18" charset="0"/>
              </a:rPr>
              <a:t>da</a:t>
            </a:r>
            <a:r>
              <a:rPr lang="en-US" dirty="0" smtClean="0">
                <a:latin typeface="Times New Roman" pitchFamily="18" charset="0"/>
                <a:cs typeface="Times New Roman" pitchFamily="18" charset="0"/>
              </a:rPr>
              <a:t> Silva, 2013) or money (</a:t>
            </a:r>
            <a:r>
              <a:rPr lang="en-US" dirty="0" err="1" smtClean="0">
                <a:latin typeface="Times New Roman" pitchFamily="18" charset="0"/>
                <a:cs typeface="Times New Roman" pitchFamily="18" charset="0"/>
              </a:rPr>
              <a:t>Issing</a:t>
            </a:r>
            <a:r>
              <a:rPr lang="en-US" dirty="0" smtClean="0">
                <a:latin typeface="Times New Roman" pitchFamily="18" charset="0"/>
                <a:cs typeface="Times New Roman" pitchFamily="18" charset="0"/>
              </a:rPr>
              <a:t>, 2011) (plus potential synthetic financial stability indicators).</a:t>
            </a:r>
            <a:endParaRPr lang="el-GR"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3FD33ECE-6797-487E-BBF9-4ED3C50FC426}" type="slidenum">
              <a:rPr lang="el-GR" smtClean="0"/>
              <a:pPr/>
              <a:t>27</a:t>
            </a:fld>
            <a:endParaRPr 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03498"/>
            <a:ext cx="8229600" cy="4590510"/>
          </a:xfrm>
        </p:spPr>
        <p:txBody>
          <a:bodyPr>
            <a:normAutofit fontScale="70000" lnSpcReduction="20000"/>
          </a:bodyPr>
          <a:lstStyle/>
          <a:p>
            <a:pPr algn="just"/>
            <a:r>
              <a:rPr lang="en-US" dirty="0" smtClean="0">
                <a:latin typeface="Times New Roman" pitchFamily="18" charset="0"/>
                <a:cs typeface="Times New Roman" pitchFamily="18" charset="0"/>
              </a:rPr>
              <a:t>The more the interest rate response to financial conditions is, the greater the probability of adopting an integrated policy mix and vice versa.</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intensity of this response is directly informed by the coefficient </a:t>
            </a:r>
            <a:r>
              <a:rPr lang="en-US" dirty="0" err="1" smtClean="0">
                <a:latin typeface="Times New Roman" pitchFamily="18" charset="0"/>
                <a:cs typeface="Times New Roman" pitchFamily="18" charset="0"/>
              </a:rPr>
              <a:t>αs</a:t>
            </a:r>
            <a:r>
              <a:rPr lang="en-US" dirty="0" smtClean="0">
                <a:latin typeface="Times New Roman" pitchFamily="18" charset="0"/>
                <a:cs typeface="Times New Roman" pitchFamily="18" charset="0"/>
              </a:rPr>
              <a:t> in the augmented Taylor rule (the dependent variable).</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Control variables=the b and d variables from the augmented rule PLUS </a:t>
            </a:r>
            <a:r>
              <a:rPr lang="en-GB" dirty="0" err="1" smtClean="0">
                <a:latin typeface="Times New Roman" pitchFamily="18" charset="0"/>
                <a:cs typeface="Times New Roman" pitchFamily="18" charset="0"/>
              </a:rPr>
              <a:t>macroprudential</a:t>
            </a:r>
            <a:r>
              <a:rPr lang="en-GB" dirty="0" smtClean="0">
                <a:latin typeface="Times New Roman" pitchFamily="18" charset="0"/>
                <a:cs typeface="Times New Roman" pitchFamily="18" charset="0"/>
              </a:rPr>
              <a:t> policy (</a:t>
            </a:r>
            <a:r>
              <a:rPr lang="en-US" dirty="0" smtClean="0">
                <a:latin typeface="Times New Roman" pitchFamily="18" charset="0"/>
                <a:cs typeface="Times New Roman" pitchFamily="18" charset="0"/>
              </a:rPr>
              <a:t>dummy variable, </a:t>
            </a:r>
            <a:r>
              <a:rPr lang="en-US" dirty="0" err="1" smtClean="0">
                <a:latin typeface="Times New Roman" pitchFamily="18" charset="0"/>
                <a:cs typeface="Times New Roman" pitchFamily="18" charset="0"/>
              </a:rPr>
              <a:t>mpp</a:t>
            </a:r>
            <a:r>
              <a:rPr lang="en-US" dirty="0" smtClean="0">
                <a:latin typeface="Times New Roman" pitchFamily="18" charset="0"/>
                <a:cs typeface="Times New Roman" pitchFamily="18" charset="0"/>
              </a:rPr>
              <a:t>, which takes the value 1 when the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instrument directly affects borrowers (i.e., LTV) and 0 when it directly affects lenders (i.e., dynamic provisions, countercyclical capital buffer).</a:t>
            </a:r>
          </a:p>
          <a:p>
            <a:endParaRPr lang="el-GR" dirty="0"/>
          </a:p>
        </p:txBody>
      </p:sp>
      <p:sp>
        <p:nvSpPr>
          <p:cNvPr id="4" name="3 - Θέση αριθμού διαφάνειας"/>
          <p:cNvSpPr>
            <a:spLocks noGrp="1"/>
          </p:cNvSpPr>
          <p:nvPr>
            <p:ph type="sldNum" sz="quarter" idx="12"/>
          </p:nvPr>
        </p:nvSpPr>
        <p:spPr/>
        <p:txBody>
          <a:bodyPr/>
          <a:lstStyle/>
          <a:p>
            <a:fld id="{3FD33ECE-6797-487E-BBF9-4ED3C50FC426}" type="slidenum">
              <a:rPr lang="el-GR" smtClean="0"/>
              <a:pPr/>
              <a:t>28</a:t>
            </a:fld>
            <a:endParaRPr lang="el-G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95486"/>
            <a:ext cx="8229600" cy="4698522"/>
          </a:xfrm>
        </p:spPr>
        <p:txBody>
          <a:bodyPr>
            <a:normAutofit fontScale="85000" lnSpcReduction="20000"/>
          </a:bodyPr>
          <a:lstStyle/>
          <a:p>
            <a:pPr algn="just">
              <a:buNone/>
            </a:pPr>
            <a:r>
              <a:rPr lang="en-US" dirty="0" smtClean="0">
                <a:latin typeface="Times New Roman" pitchFamily="18" charset="0"/>
                <a:cs typeface="Times New Roman" pitchFamily="18" charset="0"/>
              </a:rPr>
              <a:t>PLUS a binary variable, denoted ‘</a:t>
            </a:r>
            <a:r>
              <a:rPr lang="en-US" b="1" dirty="0" smtClean="0">
                <a:latin typeface="Times New Roman" pitchFamily="18" charset="0"/>
                <a:cs typeface="Times New Roman" pitchFamily="18" charset="0"/>
              </a:rPr>
              <a:t>target</a:t>
            </a:r>
            <a:r>
              <a:rPr lang="en-US" dirty="0" smtClean="0">
                <a:latin typeface="Times New Roman" pitchFamily="18" charset="0"/>
                <a:cs typeface="Times New Roman" pitchFamily="18" charset="0"/>
              </a:rPr>
              <a:t>’, taking the value 1 when the target is related to asset prices, and 0 if it is linked to credit, and</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An explanatory variable, ‘</a:t>
            </a:r>
            <a:r>
              <a:rPr lang="en-US" b="1" dirty="0" smtClean="0">
                <a:latin typeface="Times New Roman" pitchFamily="18" charset="0"/>
                <a:cs typeface="Times New Roman" pitchFamily="18" charset="0"/>
              </a:rPr>
              <a:t>country</a:t>
            </a:r>
            <a:r>
              <a:rPr lang="en-US" dirty="0" smtClean="0">
                <a:latin typeface="Times New Roman" pitchFamily="18" charset="0"/>
                <a:cs typeface="Times New Roman" pitchFamily="18" charset="0"/>
              </a:rPr>
              <a:t>’, based on the IMF classification between advanced and emerging economies. It takes the form of a dummy variable taking the value of 1 if the country is an emerging one (including middle-income countries according to the IMF) and 0 if it is an advanced economy. </a:t>
            </a:r>
          </a:p>
          <a:p>
            <a:pPr>
              <a:buNone/>
            </a:pPr>
            <a:endParaRPr lang="en-US" dirty="0" smtClean="0"/>
          </a:p>
          <a:p>
            <a:pPr>
              <a:buNone/>
            </a:pPr>
            <a:r>
              <a:rPr lang="en-US" dirty="0" smtClean="0"/>
              <a:t> </a:t>
            </a:r>
            <a:endParaRPr lang="el-GR" dirty="0"/>
          </a:p>
        </p:txBody>
      </p:sp>
      <p:sp>
        <p:nvSpPr>
          <p:cNvPr id="4" name="3 - Θέση αριθμού διαφάνειας"/>
          <p:cNvSpPr>
            <a:spLocks noGrp="1"/>
          </p:cNvSpPr>
          <p:nvPr>
            <p:ph type="sldNum" sz="quarter" idx="12"/>
          </p:nvPr>
        </p:nvSpPr>
        <p:spPr/>
        <p:txBody>
          <a:bodyPr/>
          <a:lstStyle/>
          <a:p>
            <a:fld id="{3FD33ECE-6797-487E-BBF9-4ED3C50FC426}" type="slidenum">
              <a:rPr lang="el-GR" smtClean="0"/>
              <a:pPr/>
              <a:t>29</a:t>
            </a:fld>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303498"/>
            <a:ext cx="8229600" cy="4698522"/>
          </a:xfrm>
        </p:spPr>
        <p:txBody>
          <a:bodyPr>
            <a:noAutofit/>
          </a:bodyPr>
          <a:lstStyle/>
          <a:p>
            <a:pPr algn="just">
              <a:buNone/>
            </a:pPr>
            <a:r>
              <a:rPr lang="en-US" sz="2400" b="1" dirty="0" smtClean="0">
                <a:latin typeface="Times New Roman" pitchFamily="18" charset="0"/>
                <a:cs typeface="Times New Roman" pitchFamily="18" charset="0"/>
              </a:rPr>
              <a:t>The new banking environment: idiosyncratic characteristics</a:t>
            </a:r>
            <a:endParaRPr lang="el-GR" sz="24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Sub-zero interest rates, China’s slowdown, the oil crash, and looming regulatory and litigation costs.</a:t>
            </a:r>
          </a:p>
          <a:p>
            <a:pPr algn="just"/>
            <a:endParaRPr lang="el-GR"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industry undergoes a metamorphosis with a thorough and radical alteration of the core banking operating model.</a:t>
            </a:r>
          </a:p>
          <a:p>
            <a:pPr algn="just"/>
            <a:endParaRPr lang="el-GR"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model that seeks strength through consolidation has failed in a sense that more services can be provided by independents.</a:t>
            </a:r>
          </a:p>
          <a:p>
            <a:pPr algn="just"/>
            <a:endParaRPr lang="el-GR"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Peer-to-peer lending and mobile banking pose new challenges to banks. The entire financial sector is turning increasingly into a digital system and much discussion has been raised on the intersection between financial services and new technologies.</a:t>
            </a:r>
            <a:endParaRPr lang="el-GR" sz="2400" dirty="0" smtClean="0">
              <a:latin typeface="Times New Roman" pitchFamily="18" charset="0"/>
              <a:cs typeface="Times New Roman" pitchFamily="18" charset="0"/>
            </a:endParaRPr>
          </a:p>
          <a:p>
            <a:pPr marL="514350" indent="-514350" algn="just">
              <a:buNone/>
            </a:pPr>
            <a:endParaRPr lang="en-US" sz="2400"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3</a:t>
            </a:fld>
            <a:endParaRPr 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49493"/>
            <a:ext cx="8229600" cy="4345130"/>
          </a:xfrm>
        </p:spPr>
        <p:txBody>
          <a:bodyPr>
            <a:normAutofit fontScale="77500" lnSpcReduction="20000"/>
          </a:bodyPr>
          <a:lstStyle/>
          <a:p>
            <a:pPr algn="just">
              <a:buNone/>
            </a:pPr>
            <a:r>
              <a:rPr lang="en-US" b="1" dirty="0" smtClean="0">
                <a:latin typeface="Times New Roman" pitchFamily="18" charset="0"/>
                <a:cs typeface="Times New Roman" pitchFamily="18" charset="0"/>
              </a:rPr>
              <a:t>Model regression</a:t>
            </a:r>
          </a:p>
          <a:p>
            <a:pPr algn="just">
              <a:buNone/>
            </a:pPr>
            <a:r>
              <a:rPr lang="en-GB" dirty="0" smtClean="0">
                <a:latin typeface="Times New Roman" pitchFamily="18" charset="0"/>
                <a:cs typeface="Times New Roman" pitchFamily="18" charset="0"/>
              </a:rPr>
              <a:t>d(j) = constant + w</a:t>
            </a:r>
            <a:r>
              <a:rPr lang="en-GB" sz="1900" dirty="0" smtClean="0">
                <a:latin typeface="Times New Roman" pitchFamily="18" charset="0"/>
                <a:cs typeface="Times New Roman" pitchFamily="18" charset="0"/>
              </a:rPr>
              <a:t>1</a:t>
            </a:r>
            <a:r>
              <a:rPr lang="en-GB" dirty="0" smtClean="0">
                <a:latin typeface="Times New Roman" pitchFamily="18" charset="0"/>
                <a:cs typeface="Times New Roman" pitchFamily="18" charset="0"/>
              </a:rPr>
              <a:t> a(j)</a:t>
            </a:r>
            <a:r>
              <a:rPr lang="el-GR"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w</a:t>
            </a:r>
            <a:r>
              <a:rPr lang="en-US" sz="1900" dirty="0" smtClean="0">
                <a:latin typeface="Times New Roman" pitchFamily="18" charset="0"/>
                <a:cs typeface="Times New Roman" pitchFamily="18" charset="0"/>
              </a:rPr>
              <a:t>2</a:t>
            </a:r>
            <a:r>
              <a:rPr lang="en-GB" dirty="0" smtClean="0">
                <a:latin typeface="Times New Roman" pitchFamily="18" charset="0"/>
                <a:cs typeface="Times New Roman" pitchFamily="18" charset="0"/>
              </a:rPr>
              <a:t> b(j) + w</a:t>
            </a:r>
            <a:r>
              <a:rPr lang="en-GB" sz="1900" dirty="0" smtClean="0">
                <a:latin typeface="Times New Roman" pitchFamily="18" charset="0"/>
                <a:cs typeface="Times New Roman" pitchFamily="18" charset="0"/>
              </a:rPr>
              <a:t>3</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mpp</a:t>
            </a:r>
            <a:r>
              <a:rPr lang="en-GB" dirty="0" smtClean="0">
                <a:latin typeface="Times New Roman" pitchFamily="18" charset="0"/>
                <a:cs typeface="Times New Roman" pitchFamily="18" charset="0"/>
              </a:rPr>
              <a:t> + </a:t>
            </a:r>
          </a:p>
          <a:p>
            <a:pPr algn="just">
              <a:buNone/>
            </a:pPr>
            <a:r>
              <a:rPr lang="en-GB" dirty="0" smtClean="0">
                <a:latin typeface="Times New Roman" pitchFamily="18" charset="0"/>
                <a:cs typeface="Times New Roman" pitchFamily="18" charset="0"/>
              </a:rPr>
              <a:t>       w</a:t>
            </a:r>
            <a:r>
              <a:rPr lang="en-GB" sz="1900" dirty="0" smtClean="0">
                <a:latin typeface="Times New Roman" pitchFamily="18" charset="0"/>
                <a:cs typeface="Times New Roman" pitchFamily="18" charset="0"/>
              </a:rPr>
              <a:t>4</a:t>
            </a:r>
            <a:r>
              <a:rPr lang="en-GB" dirty="0" smtClean="0">
                <a:latin typeface="Times New Roman" pitchFamily="18" charset="0"/>
                <a:cs typeface="Times New Roman" pitchFamily="18" charset="0"/>
              </a:rPr>
              <a:t> control variables</a:t>
            </a:r>
          </a:p>
          <a:p>
            <a:pPr algn="just">
              <a:buNone/>
            </a:pPr>
            <a:r>
              <a:rPr lang="en-GB" b="1" dirty="0" smtClean="0">
                <a:latin typeface="Times New Roman" pitchFamily="18" charset="0"/>
                <a:cs typeface="Times New Roman" pitchFamily="18" charset="0"/>
              </a:rPr>
              <a:t>Results</a:t>
            </a:r>
          </a:p>
          <a:p>
            <a:pPr algn="just">
              <a:buNone/>
            </a:pPr>
            <a:r>
              <a:rPr lang="en-GB" dirty="0" smtClean="0">
                <a:latin typeface="Times New Roman" pitchFamily="18" charset="0"/>
                <a:cs typeface="Times New Roman" pitchFamily="18" charset="0"/>
              </a:rPr>
              <a:t>d(j) = 1.127 – 0.32 a(j) - 0.14 b(j) – 0.54 </a:t>
            </a:r>
            <a:r>
              <a:rPr lang="en-GB" dirty="0" err="1" smtClean="0">
                <a:latin typeface="Times New Roman" pitchFamily="18" charset="0"/>
                <a:cs typeface="Times New Roman" pitchFamily="18" charset="0"/>
              </a:rPr>
              <a:t>mpp</a:t>
            </a:r>
            <a:r>
              <a:rPr lang="en-GB" dirty="0" smtClean="0">
                <a:latin typeface="Times New Roman" pitchFamily="18" charset="0"/>
                <a:cs typeface="Times New Roman" pitchFamily="18" charset="0"/>
              </a:rPr>
              <a:t> + </a:t>
            </a:r>
          </a:p>
          <a:p>
            <a:pPr algn="just">
              <a:buNone/>
            </a:pPr>
            <a:r>
              <a:rPr lang="en-GB" dirty="0" smtClean="0">
                <a:latin typeface="Times New Roman" pitchFamily="18" charset="0"/>
                <a:cs typeface="Times New Roman" pitchFamily="18" charset="0"/>
              </a:rPr>
              <a:t>          [0.05]   [0.00]       [0.00]	[0.00]</a:t>
            </a:r>
          </a:p>
          <a:p>
            <a:pPr algn="just">
              <a:buNone/>
            </a:pPr>
            <a:r>
              <a:rPr lang="en-GB" dirty="0" smtClean="0">
                <a:latin typeface="Times New Roman" pitchFamily="18" charset="0"/>
                <a:cs typeface="Times New Roman" pitchFamily="18" charset="0"/>
              </a:rPr>
              <a:t>      </a:t>
            </a:r>
          </a:p>
          <a:p>
            <a:pPr algn="just">
              <a:buNone/>
            </a:pPr>
            <a:r>
              <a:rPr lang="en-GB" dirty="0" smtClean="0">
                <a:latin typeface="Times New Roman" pitchFamily="18" charset="0"/>
                <a:cs typeface="Times New Roman" pitchFamily="18" charset="0"/>
              </a:rPr>
              <a:t>       0.37 country – 0.29 target</a:t>
            </a:r>
          </a:p>
          <a:p>
            <a:pPr algn="just">
              <a:buNone/>
            </a:pPr>
            <a:r>
              <a:rPr lang="en-GB" dirty="0" smtClean="0">
                <a:latin typeface="Times New Roman" pitchFamily="18" charset="0"/>
                <a:cs typeface="Times New Roman" pitchFamily="18" charset="0"/>
              </a:rPr>
              <a:t>       [0.00]		   [0.01]</a:t>
            </a:r>
          </a:p>
          <a:p>
            <a:pPr algn="just">
              <a:buNone/>
            </a:pPr>
            <a:r>
              <a:rPr lang="en-AU" dirty="0" smtClean="0">
                <a:latin typeface="Times New Roman" pitchFamily="18" charset="0"/>
                <a:cs typeface="Times New Roman" pitchFamily="18" charset="0"/>
              </a:rPr>
              <a:t>Adjusted R</a:t>
            </a:r>
            <a:r>
              <a:rPr lang="en-AU" baseline="30000" dirty="0" smtClean="0">
                <a:latin typeface="Times New Roman" pitchFamily="18" charset="0"/>
                <a:cs typeface="Times New Roman" pitchFamily="18" charset="0"/>
              </a:rPr>
              <a:t>2</a:t>
            </a:r>
            <a:r>
              <a:rPr lang="en-AU" dirty="0" smtClean="0">
                <a:latin typeface="Times New Roman" pitchFamily="18" charset="0"/>
                <a:cs typeface="Times New Roman" pitchFamily="18" charset="0"/>
              </a:rPr>
              <a:t> = 0.38</a:t>
            </a:r>
          </a:p>
          <a:p>
            <a:pPr algn="just">
              <a:buNone/>
            </a:pPr>
            <a:r>
              <a:rPr lang="en-AU" dirty="0" smtClean="0">
                <a:latin typeface="Times New Roman" pitchFamily="18" charset="0"/>
                <a:cs typeface="Times New Roman" pitchFamily="18" charset="0"/>
              </a:rPr>
              <a:t>Figures in brackets are p-values</a:t>
            </a:r>
            <a:endParaRPr lang="el-GR"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3FD33ECE-6797-487E-BBF9-4ED3C50FC426}" type="slidenum">
              <a:rPr lang="el-GR" smtClean="0"/>
              <a:pPr/>
              <a:t>30</a:t>
            </a:fld>
            <a:endParaRPr 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1480"/>
            <a:ext cx="8229600" cy="4914546"/>
          </a:xfrm>
        </p:spPr>
        <p:txBody>
          <a:bodyPr>
            <a:normAutofit fontScale="62500" lnSpcReduction="20000"/>
          </a:bodyPr>
          <a:lstStyle/>
          <a:p>
            <a:pPr algn="just">
              <a:buNone/>
            </a:pPr>
            <a:r>
              <a:rPr lang="en-US" dirty="0" smtClean="0">
                <a:latin typeface="Times New Roman" pitchFamily="18" charset="0"/>
                <a:cs typeface="Times New Roman" pitchFamily="18" charset="0"/>
              </a:rPr>
              <a:t>The type of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instrument has an impact on the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 monetary policy mix. </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A significant and negative coefficient for </a:t>
            </a:r>
            <a:r>
              <a:rPr lang="en-US" b="1" dirty="0" err="1" smtClean="0">
                <a:latin typeface="Times New Roman" pitchFamily="18" charset="0"/>
                <a:cs typeface="Times New Roman" pitchFamily="18" charset="0"/>
              </a:rPr>
              <a:t>mpp</a:t>
            </a:r>
            <a:r>
              <a:rPr lang="en-US" dirty="0" smtClean="0">
                <a:latin typeface="Times New Roman" pitchFamily="18" charset="0"/>
                <a:cs typeface="Times New Roman" pitchFamily="18" charset="0"/>
              </a:rPr>
              <a:t> implies that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instruments constraining borrowers directly reduce the response of monetary policy to financial stability, and are less favorable to the integrated policy mix in comparison to instruments that constrain lenders. </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The more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policy is effective and less there is a need to complete it by the interest rate instrument of monetary policy. So, constraining borrowers’ instruments, less call for a Taylor rule augmented from financial stability.</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In contrast, models that retain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instruments constraining lenders, seem logically necessary to consider further action of central bank trough interest rates to struggle against financial instability in addition to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policy.</a:t>
            </a:r>
            <a:endParaRPr lang="el-GR"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3FD33ECE-6797-487E-BBF9-4ED3C50FC426}" type="slidenum">
              <a:rPr lang="el-GR" smtClean="0"/>
              <a:pPr/>
              <a:t>31</a:t>
            </a:fld>
            <a:endParaRPr 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1480"/>
            <a:ext cx="8229600" cy="4806534"/>
          </a:xfrm>
        </p:spPr>
        <p:txBody>
          <a:bodyPr>
            <a:normAutofit fontScale="77500" lnSpcReduction="20000"/>
          </a:bodyPr>
          <a:lstStyle/>
          <a:p>
            <a:pPr algn="just">
              <a:buNone/>
            </a:pPr>
            <a:r>
              <a:rPr lang="en-US" dirty="0" smtClean="0">
                <a:latin typeface="Times New Roman" pitchFamily="18" charset="0"/>
                <a:cs typeface="Times New Roman" pitchFamily="18" charset="0"/>
              </a:rPr>
              <a:t>The response coefficient to inflation also appears to influence significantly, but to a lesser extent than the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instrument. </a:t>
            </a:r>
          </a:p>
          <a:p>
            <a:pPr algn="just">
              <a:buNone/>
            </a:pPr>
            <a:r>
              <a:rPr lang="en-US" dirty="0" smtClean="0">
                <a:latin typeface="Times New Roman" pitchFamily="18" charset="0"/>
                <a:cs typeface="Times New Roman" pitchFamily="18" charset="0"/>
              </a:rPr>
              <a:t>The coefficient for this variable is significant and negative as expected. </a:t>
            </a:r>
          </a:p>
          <a:p>
            <a:pPr algn="just">
              <a:buNone/>
            </a:pPr>
            <a:r>
              <a:rPr lang="en-US" dirty="0" smtClean="0">
                <a:latin typeface="Times New Roman" pitchFamily="18" charset="0"/>
                <a:cs typeface="Times New Roman" pitchFamily="18" charset="0"/>
              </a:rPr>
              <a:t>The more the central bank is "hawkish”, the less it will seek to mix monetary and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policies via an augmented the Taylor rule. </a:t>
            </a:r>
          </a:p>
          <a:p>
            <a:pPr algn="just">
              <a:buNone/>
            </a:pPr>
            <a:r>
              <a:rPr lang="en-US" dirty="0" smtClean="0">
                <a:latin typeface="Times New Roman" pitchFamily="18" charset="0"/>
                <a:cs typeface="Times New Roman" pitchFamily="18" charset="0"/>
              </a:rPr>
              <a:t>Similarly, but to a lesser extend, is the response coefficient to the output gap. </a:t>
            </a:r>
          </a:p>
          <a:p>
            <a:pPr algn="just">
              <a:buNone/>
            </a:pPr>
            <a:r>
              <a:rPr lang="en-US" dirty="0" smtClean="0">
                <a:latin typeface="Times New Roman" pitchFamily="18" charset="0"/>
                <a:cs typeface="Times New Roman" pitchFamily="18" charset="0"/>
              </a:rPr>
              <a:t>This relativity signifies the importance of the arbitrage between macroeconomic and financial stability, despite this tradeoff is very present in the literature on monetary policy.</a:t>
            </a:r>
            <a:endParaRPr lang="el-GR"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3FD33ECE-6797-487E-BBF9-4ED3C50FC426}" type="slidenum">
              <a:rPr lang="el-GR" smtClean="0"/>
              <a:pPr/>
              <a:t>32</a:t>
            </a:fld>
            <a:endParaRPr lang="el-G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3600" b="1" dirty="0" smtClean="0">
                <a:latin typeface="Times New Roman" pitchFamily="18" charset="0"/>
                <a:cs typeface="Times New Roman" pitchFamily="18" charset="0"/>
              </a:rPr>
              <a:t>Conclusions</a:t>
            </a:r>
            <a:r>
              <a:rPr lang="el-GR" sz="3600" dirty="0" smtClean="0">
                <a:latin typeface="Times New Roman" pitchFamily="18" charset="0"/>
                <a:cs typeface="Times New Roman" pitchFamily="18" charset="0"/>
              </a:rPr>
              <a:t/>
            </a:r>
            <a:br>
              <a:rPr lang="el-GR" sz="3600" dirty="0" smtClean="0">
                <a:latin typeface="Times New Roman" pitchFamily="18" charset="0"/>
                <a:cs typeface="Times New Roman" pitchFamily="18" charset="0"/>
              </a:rPr>
            </a:b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789552"/>
            <a:ext cx="8229600" cy="4353948"/>
          </a:xfrm>
        </p:spPr>
        <p:txBody>
          <a:bodyPr>
            <a:normAutofit fontScale="55000" lnSpcReduction="20000"/>
          </a:bodyPr>
          <a:lstStyle/>
          <a:p>
            <a:pPr algn="just"/>
            <a:r>
              <a:rPr lang="en-US" sz="3400" dirty="0" smtClean="0">
                <a:latin typeface="Times New Roman" pitchFamily="18" charset="0"/>
                <a:cs typeface="Times New Roman" pitchFamily="18" charset="0"/>
              </a:rPr>
              <a:t>Macro-prudential policies = institutional and legislative changes.</a:t>
            </a:r>
          </a:p>
          <a:p>
            <a:pPr algn="just"/>
            <a:endParaRPr lang="el-GR" sz="3400" dirty="0" smtClean="0">
              <a:latin typeface="Times New Roman" pitchFamily="18" charset="0"/>
              <a:cs typeface="Times New Roman" pitchFamily="18" charset="0"/>
            </a:endParaRPr>
          </a:p>
          <a:p>
            <a:pPr algn="just"/>
            <a:r>
              <a:rPr lang="en-US" sz="3400" dirty="0" smtClean="0">
                <a:latin typeface="Times New Roman" pitchFamily="18" charset="0"/>
                <a:cs typeface="Times New Roman" pitchFamily="18" charset="0"/>
              </a:rPr>
              <a:t>Institutional changes involve = harmonization of the structure of macro-prudential institutions and consolidate them, avoidance of spillover or contagion effects.</a:t>
            </a:r>
          </a:p>
          <a:p>
            <a:pPr algn="just"/>
            <a:endParaRPr lang="el-GR" sz="3400" dirty="0" smtClean="0">
              <a:latin typeface="Times New Roman" pitchFamily="18" charset="0"/>
              <a:cs typeface="Times New Roman" pitchFamily="18" charset="0"/>
            </a:endParaRPr>
          </a:p>
          <a:p>
            <a:pPr algn="just"/>
            <a:r>
              <a:rPr lang="en-US" sz="3400" dirty="0" smtClean="0">
                <a:latin typeface="Times New Roman" pitchFamily="18" charset="0"/>
                <a:cs typeface="Times New Roman" pitchFamily="18" charset="0"/>
              </a:rPr>
              <a:t>Legal changes involve = macro-prudential instruments effective by establishing certain borrower-based and lender-based instruments.</a:t>
            </a:r>
          </a:p>
          <a:p>
            <a:pPr algn="just"/>
            <a:endParaRPr lang="el-GR" sz="3400" dirty="0" smtClean="0">
              <a:latin typeface="Times New Roman" pitchFamily="18" charset="0"/>
              <a:cs typeface="Times New Roman" pitchFamily="18" charset="0"/>
            </a:endParaRPr>
          </a:p>
          <a:p>
            <a:pPr algn="just"/>
            <a:r>
              <a:rPr lang="en-US" sz="3400" dirty="0" smtClean="0">
                <a:latin typeface="Times New Roman" pitchFamily="18" charset="0"/>
                <a:cs typeface="Times New Roman" pitchFamily="18" charset="0"/>
              </a:rPr>
              <a:t>Monetary policy should also target financial stability (synergies between their institutions-especially at times of financial market turbulence).</a:t>
            </a:r>
          </a:p>
          <a:p>
            <a:pPr algn="just"/>
            <a:endParaRPr lang="el-GR" sz="3400" dirty="0" smtClean="0">
              <a:latin typeface="Times New Roman" pitchFamily="18" charset="0"/>
              <a:cs typeface="Times New Roman" pitchFamily="18" charset="0"/>
            </a:endParaRPr>
          </a:p>
          <a:p>
            <a:pPr algn="just"/>
            <a:r>
              <a:rPr lang="en-US" sz="3400" dirty="0" smtClean="0">
                <a:latin typeface="Times New Roman" pitchFamily="18" charset="0"/>
                <a:cs typeface="Times New Roman" pitchFamily="18" charset="0"/>
              </a:rPr>
              <a:t>Strong coordination between monetary policy and macro-prudential policies, mainly within central banks.</a:t>
            </a:r>
            <a:endParaRPr lang="el-GR" sz="3400" dirty="0" smtClean="0">
              <a:latin typeface="Times New Roman" pitchFamily="18" charset="0"/>
              <a:cs typeface="Times New Roman" pitchFamily="18" charset="0"/>
            </a:endParaRPr>
          </a:p>
          <a:p>
            <a:pPr algn="just"/>
            <a:endParaRPr lang="el-GR"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33</a:t>
            </a:fld>
            <a:endParaRPr lang="el-G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Conclusions (cont’d)</a:t>
            </a:r>
            <a:endParaRPr lang="el-GR" sz="36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77500" lnSpcReduction="20000"/>
          </a:bodyPr>
          <a:lstStyle/>
          <a:p>
            <a:pPr algn="just">
              <a:buNone/>
            </a:pPr>
            <a:r>
              <a:rPr lang="en-US" dirty="0" smtClean="0">
                <a:latin typeface="Times New Roman" pitchFamily="18" charset="0"/>
                <a:cs typeface="Times New Roman" pitchFamily="18" charset="0"/>
              </a:rPr>
              <a:t>The type of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instrument has an impact on the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/monetary policy mix. </a:t>
            </a:r>
          </a:p>
          <a:p>
            <a:pPr algn="just">
              <a:buNone/>
            </a:pPr>
            <a:r>
              <a:rPr lang="en-US" dirty="0" smtClean="0">
                <a:latin typeface="Times New Roman" pitchFamily="18" charset="0"/>
                <a:cs typeface="Times New Roman" pitchFamily="18" charset="0"/>
              </a:rPr>
              <a:t>It suggests that certain types of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instruments are more favorable than others to a strong link between monetary policy and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policy in order to struggle against financial instability. </a:t>
            </a:r>
          </a:p>
          <a:p>
            <a:pPr algn="just">
              <a:buNone/>
            </a:pPr>
            <a:r>
              <a:rPr lang="en-US" dirty="0" smtClean="0">
                <a:latin typeface="Times New Roman" pitchFamily="18" charset="0"/>
                <a:cs typeface="Times New Roman" pitchFamily="18" charset="0"/>
              </a:rPr>
              <a:t>The findings suggest that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instruments whose effectiveness are well documented in the literature (those constraining borrowers) are the ones that favor least the ‘integrated’ policy mix.</a:t>
            </a:r>
            <a:endParaRPr lang="el-GR"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3FD33ECE-6797-487E-BBF9-4ED3C50FC426}" type="slidenum">
              <a:rPr lang="el-GR" smtClean="0"/>
              <a:pPr/>
              <a:t>34</a:t>
            </a:fld>
            <a:endParaRPr lang="el-G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Conclusions (cont’d)</a:t>
            </a:r>
            <a:endParaRPr lang="el-GR" sz="36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200150"/>
            <a:ext cx="8229600" cy="3801870"/>
          </a:xfrm>
        </p:spPr>
        <p:txBody>
          <a:bodyPr>
            <a:normAutofit fontScale="70000" lnSpcReduction="20000"/>
          </a:bodyPr>
          <a:lstStyle/>
          <a:p>
            <a:pPr algn="just">
              <a:buNone/>
            </a:pPr>
            <a:r>
              <a:rPr lang="en-US" dirty="0" smtClean="0">
                <a:latin typeface="Times New Roman" pitchFamily="18" charset="0"/>
                <a:cs typeface="Times New Roman" pitchFamily="18" charset="0"/>
              </a:rPr>
              <a:t>The importance given to inflation in the Taylor rule seems to negatively influence the response coefficient to financial stability and can therefore be interpreted as an obstacle to an ‘integrated’ policy mix.</a:t>
            </a:r>
          </a:p>
          <a:p>
            <a:pPr algn="just">
              <a:buNone/>
            </a:pPr>
            <a:r>
              <a:rPr lang="en-US" dirty="0" smtClean="0">
                <a:latin typeface="Times New Roman" pitchFamily="18" charset="0"/>
                <a:cs typeface="Times New Roman" pitchFamily="18" charset="0"/>
              </a:rPr>
              <a:t>The variable country has very important influence. This suggests that the combination of monetary and </a:t>
            </a:r>
            <a:r>
              <a:rPr lang="en-US" dirty="0" err="1" smtClean="0">
                <a:latin typeface="Times New Roman" pitchFamily="18" charset="0"/>
                <a:cs typeface="Times New Roman" pitchFamily="18" charset="0"/>
              </a:rPr>
              <a:t>macroprudential</a:t>
            </a:r>
            <a:r>
              <a:rPr lang="en-US" dirty="0" smtClean="0">
                <a:latin typeface="Times New Roman" pitchFamily="18" charset="0"/>
                <a:cs typeface="Times New Roman" pitchFamily="18" charset="0"/>
              </a:rPr>
              <a:t> policies do not follow a universal formula and differs across countries </a:t>
            </a:r>
          </a:p>
          <a:p>
            <a:pPr algn="just">
              <a:buNone/>
            </a:pPr>
            <a:r>
              <a:rPr lang="en-US" dirty="0" smtClean="0">
                <a:latin typeface="Times New Roman" pitchFamily="18" charset="0"/>
                <a:cs typeface="Times New Roman" pitchFamily="18" charset="0"/>
              </a:rPr>
              <a:t>The economic policy response to financial instability depends on country specific constraints and externalities from monetary policies of advanced countries that are of importance in crisis period with unconventional monetary policies in advanced countries.</a:t>
            </a:r>
            <a:endParaRPr lang="el-GR"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3FD33ECE-6797-487E-BBF9-4ED3C50FC426}" type="slidenum">
              <a:rPr lang="el-GR" smtClean="0"/>
              <a:pPr/>
              <a:t>35</a:t>
            </a:fld>
            <a:endParaRPr lang="el-G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altLang="en-US" dirty="0" smtClean="0">
                <a:latin typeface="Times New Roman" pitchFamily="18" charset="0"/>
                <a:cs typeface="Times New Roman" pitchFamily="18" charset="0"/>
              </a:rPr>
              <a:t/>
            </a:r>
            <a:br>
              <a:rPr lang="en-US" altLang="en-US" dirty="0" smtClean="0">
                <a:latin typeface="Times New Roman" pitchFamily="18" charset="0"/>
                <a:cs typeface="Times New Roman" pitchFamily="18" charset="0"/>
              </a:rPr>
            </a:b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303498"/>
            <a:ext cx="8229600" cy="4698522"/>
          </a:xfrm>
        </p:spPr>
        <p:txBody>
          <a:bodyPr>
            <a:normAutofit fontScale="92500" lnSpcReduction="20000"/>
          </a:bodyPr>
          <a:lstStyle/>
          <a:p>
            <a:pPr lvl="1" algn="just">
              <a:buNone/>
            </a:pPr>
            <a:endParaRPr lang="en-US" dirty="0" smtClean="0">
              <a:latin typeface="Times New Roman" pitchFamily="18" charset="0"/>
              <a:cs typeface="Times New Roman" pitchFamily="18" charset="0"/>
            </a:endParaRPr>
          </a:p>
          <a:p>
            <a:pPr lvl="1" algn="just">
              <a:buNone/>
            </a:pPr>
            <a:endParaRPr lang="en-US" dirty="0" smtClean="0">
              <a:latin typeface="Times New Roman" pitchFamily="18" charset="0"/>
              <a:cs typeface="Times New Roman" pitchFamily="18" charset="0"/>
            </a:endParaRPr>
          </a:p>
          <a:p>
            <a:pPr algn="ctr"/>
            <a:r>
              <a:rPr kumimoji="1" lang="en-US" sz="60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Thank you!</a:t>
            </a:r>
          </a:p>
          <a:p>
            <a:pPr algn="ctr"/>
            <a:r>
              <a:rPr kumimoji="1" lang="en-US" sz="60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Questions? ? ?</a:t>
            </a:r>
          </a:p>
          <a:p>
            <a:pPr lvl="1" algn="just">
              <a:buNone/>
            </a:pPr>
            <a:endParaRPr lang="en-US" dirty="0" smtClean="0">
              <a:latin typeface="Times New Roman" pitchFamily="18" charset="0"/>
              <a:cs typeface="Times New Roman" pitchFamily="18" charset="0"/>
            </a:endParaRPr>
          </a:p>
          <a:p>
            <a:pPr lvl="1" algn="just">
              <a:buNone/>
            </a:pPr>
            <a:r>
              <a:rPr lang="en-US" dirty="0" smtClean="0">
                <a:latin typeface="Times New Roman" pitchFamily="18" charset="0"/>
                <a:cs typeface="Times New Roman" pitchFamily="18" charset="0"/>
              </a:rPr>
              <a:t>My email: </a:t>
            </a:r>
            <a:r>
              <a:rPr lang="en-US" dirty="0" smtClean="0">
                <a:latin typeface="Times New Roman" pitchFamily="18" charset="0"/>
                <a:cs typeface="Times New Roman" pitchFamily="18" charset="0"/>
                <a:hlinkClick r:id="rId2"/>
              </a:rPr>
              <a:t>napergis@unipi.gr</a:t>
            </a:r>
            <a:endParaRPr lang="en-US" dirty="0" smtClean="0">
              <a:latin typeface="Times New Roman" pitchFamily="18" charset="0"/>
              <a:cs typeface="Times New Roman" pitchFamily="18" charset="0"/>
            </a:endParaRPr>
          </a:p>
          <a:p>
            <a:pPr lvl="1" algn="just">
              <a:buNone/>
            </a:pPr>
            <a:r>
              <a:rPr lang="en-US" dirty="0" smtClean="0">
                <a:latin typeface="Times New Roman" pitchFamily="18" charset="0"/>
                <a:cs typeface="Times New Roman" pitchFamily="18" charset="0"/>
              </a:rPr>
              <a:t>My website: </a:t>
            </a:r>
          </a:p>
          <a:p>
            <a:pPr lvl="1" algn="just">
              <a:buNone/>
            </a:pPr>
            <a:r>
              <a:rPr lang="en-US" dirty="0" smtClean="0">
                <a:latin typeface="Times New Roman" pitchFamily="18" charset="0"/>
                <a:cs typeface="Times New Roman" pitchFamily="18" charset="0"/>
                <a:hlinkClick r:id="rId3"/>
              </a:rPr>
              <a:t>http://www.unipi.gr/unipi/el/xrh-proswpiko/xrh-dep-all/item/2205</a:t>
            </a:r>
            <a:r>
              <a:rPr lang="en-US" dirty="0" smtClean="0">
                <a:latin typeface="Times New Roman" pitchFamily="18" charset="0"/>
                <a:cs typeface="Times New Roman" pitchFamily="18" charset="0"/>
              </a:rPr>
              <a:t> </a:t>
            </a: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36</a:t>
            </a:fld>
            <a:endParaRPr lang="el-GR"/>
          </a:p>
        </p:txBody>
      </p:sp>
      <p:pic>
        <p:nvPicPr>
          <p:cNvPr id="6" name="Picture 6" descr="C:\Documents and Settings\All Users.WINDOWS\Documents\My Pictures\Sample Pictures\unipi.gif"/>
          <p:cNvPicPr>
            <a:picLocks noChangeAspect="1" noChangeArrowheads="1"/>
          </p:cNvPicPr>
          <p:nvPr/>
        </p:nvPicPr>
        <p:blipFill>
          <a:blip r:embed="rId4" cstate="print"/>
          <a:srcRect/>
          <a:stretch>
            <a:fillRect/>
          </a:stretch>
        </p:blipFill>
        <p:spPr bwMode="auto">
          <a:xfrm>
            <a:off x="1071563" y="107157"/>
            <a:ext cx="673100" cy="52037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49492"/>
            <a:ext cx="8229600" cy="4698522"/>
          </a:xfrm>
        </p:spPr>
        <p:txBody>
          <a:bodyPr>
            <a:normAutofit fontScale="92500" lnSpcReduction="10000"/>
          </a:bodyPr>
          <a:lstStyle/>
          <a:p>
            <a:pPr algn="just"/>
            <a:r>
              <a:rPr lang="en-US" sz="2800" dirty="0" smtClean="0">
                <a:latin typeface="Times New Roman" pitchFamily="18" charset="0"/>
                <a:cs typeface="Times New Roman" pitchFamily="18" charset="0"/>
              </a:rPr>
              <a:t>Venture capitalists, angel investors, and bankers invest in ‘</a:t>
            </a:r>
            <a:r>
              <a:rPr lang="en-US" sz="2800" dirty="0" err="1" smtClean="0">
                <a:latin typeface="Times New Roman" pitchFamily="18" charset="0"/>
                <a:cs typeface="Times New Roman" pitchFamily="18" charset="0"/>
              </a:rPr>
              <a:t>fintech</a:t>
            </a:r>
            <a:r>
              <a:rPr lang="en-US" sz="2800" dirty="0" smtClean="0">
                <a:latin typeface="Times New Roman" pitchFamily="18" charset="0"/>
                <a:cs typeface="Times New Roman" pitchFamily="18" charset="0"/>
              </a:rPr>
              <a:t>’ startups worldwide. All these imply that the corporate sector does not depend on banks for its future growth. </a:t>
            </a:r>
          </a:p>
          <a:p>
            <a:pPr algn="just"/>
            <a:endParaRPr lang="el-GR"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Cost advantages by not maintaining network or mountains of money that need to comply with capital ratios→ Control turns weaker.</a:t>
            </a:r>
          </a:p>
          <a:p>
            <a:pPr algn="just"/>
            <a:endParaRPr lang="el-GR"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cost of complexity is high. They are too big to manage and too big to fail. Banks need a flight to simplicity. </a:t>
            </a:r>
            <a:endParaRPr lang="el-GR" sz="2800" dirty="0" smtClean="0">
              <a:latin typeface="Times New Roman" pitchFamily="18" charset="0"/>
              <a:cs typeface="Times New Roman" pitchFamily="18" charset="0"/>
            </a:endParaRPr>
          </a:p>
          <a:p>
            <a:pPr algn="just"/>
            <a:endParaRPr lang="el-GR"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4</a:t>
            </a:fld>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idx="1"/>
          </p:nvPr>
        </p:nvSpPr>
        <p:spPr>
          <a:xfrm>
            <a:off x="457200" y="141480"/>
            <a:ext cx="8229600" cy="5002020"/>
          </a:xfrm>
        </p:spPr>
        <p:txBody>
          <a:bodyPr>
            <a:noAutofit/>
          </a:bodyPr>
          <a:lstStyle/>
          <a:p>
            <a:pPr algn="just">
              <a:buNone/>
            </a:pPr>
            <a:r>
              <a:rPr lang="en-US" sz="2800" dirty="0" smtClean="0">
                <a:latin typeface="Times New Roman" pitchFamily="18" charset="0"/>
                <a:cs typeface="Times New Roman" pitchFamily="18" charset="0"/>
              </a:rPr>
              <a:t>The unbundling of banking is complicated and potentially fraught with unseen dangers. New questions:</a:t>
            </a:r>
          </a:p>
          <a:p>
            <a:pPr lvl="0" algn="just"/>
            <a:endParaRPr lang="en-US" sz="2800" dirty="0" smtClean="0">
              <a:latin typeface="Times New Roman" pitchFamily="18" charset="0"/>
              <a:cs typeface="Times New Roman" pitchFamily="18" charset="0"/>
            </a:endParaRPr>
          </a:p>
          <a:p>
            <a:pPr lvl="0" algn="just"/>
            <a:r>
              <a:rPr lang="en-US" sz="2800" dirty="0" smtClean="0">
                <a:latin typeface="Times New Roman" pitchFamily="18" charset="0"/>
                <a:cs typeface="Times New Roman" pitchFamily="18" charset="0"/>
              </a:rPr>
              <a:t>What new benefits the digital ‘</a:t>
            </a:r>
            <a:r>
              <a:rPr lang="en-US" sz="2800" dirty="0" err="1" smtClean="0">
                <a:latin typeface="Times New Roman" pitchFamily="18" charset="0"/>
                <a:cs typeface="Times New Roman" pitchFamily="18" charset="0"/>
              </a:rPr>
              <a:t>fintech</a:t>
            </a:r>
            <a:r>
              <a:rPr lang="en-US" sz="2800" dirty="0" smtClean="0">
                <a:latin typeface="Times New Roman" pitchFamily="18" charset="0"/>
                <a:cs typeface="Times New Roman" pitchFamily="18" charset="0"/>
              </a:rPr>
              <a:t>’ environment brings?</a:t>
            </a:r>
          </a:p>
          <a:p>
            <a:pPr lvl="0" algn="just"/>
            <a:endParaRPr lang="en-US" sz="2800" dirty="0" smtClean="0">
              <a:latin typeface="Times New Roman" pitchFamily="18" charset="0"/>
              <a:cs typeface="Times New Roman" pitchFamily="18" charset="0"/>
            </a:endParaRPr>
          </a:p>
          <a:p>
            <a:pPr lvl="0" algn="just"/>
            <a:r>
              <a:rPr lang="en-US" sz="2800" dirty="0" smtClean="0">
                <a:latin typeface="Times New Roman" pitchFamily="18" charset="0"/>
                <a:cs typeface="Times New Roman" pitchFamily="18" charset="0"/>
              </a:rPr>
              <a:t>These new solutions will create higher risk, will mitigate risk, or will reallocate existing risks?</a:t>
            </a:r>
          </a:p>
          <a:p>
            <a:pPr lvl="0" algn="just"/>
            <a:endParaRPr lang="en-US" sz="2800" dirty="0" smtClean="0">
              <a:latin typeface="Times New Roman" pitchFamily="18" charset="0"/>
              <a:cs typeface="Times New Roman" pitchFamily="18" charset="0"/>
            </a:endParaRPr>
          </a:p>
          <a:p>
            <a:pPr lvl="0" algn="just"/>
            <a:r>
              <a:rPr lang="en-US" sz="2800" dirty="0" smtClean="0">
                <a:latin typeface="Times New Roman" pitchFamily="18" charset="0"/>
                <a:cs typeface="Times New Roman" pitchFamily="18" charset="0"/>
              </a:rPr>
              <a:t>How should the current supervisory framework evolve to incorporate the new developments? </a:t>
            </a:r>
            <a:endParaRPr lang="el-GR" sz="2800"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5</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Challenges for the future of banking</a:t>
            </a:r>
            <a:r>
              <a:rPr lang="el-GR" dirty="0" smtClean="0">
                <a:latin typeface="Times New Roman" pitchFamily="18" charset="0"/>
                <a:cs typeface="Times New Roman" pitchFamily="18" charset="0"/>
              </a:rPr>
              <a:t/>
            </a:r>
            <a:br>
              <a:rPr lang="el-GR" dirty="0" smtClean="0">
                <a:latin typeface="Times New Roman" pitchFamily="18" charset="0"/>
                <a:cs typeface="Times New Roman" pitchFamily="18" charset="0"/>
              </a:rPr>
            </a:b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200150"/>
            <a:ext cx="8229600" cy="3801870"/>
          </a:xfrm>
        </p:spPr>
        <p:txBody>
          <a:bodyPr>
            <a:normAutofit lnSpcReduction="10000"/>
          </a:bodyPr>
          <a:lstStyle/>
          <a:p>
            <a:pPr algn="just"/>
            <a:r>
              <a:rPr lang="en-US" sz="3000" dirty="0" smtClean="0">
                <a:latin typeface="Times New Roman" pitchFamily="18" charset="0"/>
                <a:cs typeface="Times New Roman" pitchFamily="18" charset="0"/>
              </a:rPr>
              <a:t>Progress made in the repair of the banking sector (US </a:t>
            </a:r>
            <a:r>
              <a:rPr lang="en-US" sz="3000" dirty="0" err="1" smtClean="0">
                <a:latin typeface="Times New Roman" pitchFamily="18" charset="0"/>
                <a:cs typeface="Times New Roman" pitchFamily="18" charset="0"/>
              </a:rPr>
              <a:t>vs</a:t>
            </a:r>
            <a:r>
              <a:rPr lang="en-US" sz="3000" dirty="0" smtClean="0">
                <a:latin typeface="Times New Roman" pitchFamily="18" charset="0"/>
                <a:cs typeface="Times New Roman" pitchFamily="18" charset="0"/>
              </a:rPr>
              <a:t> Europe)</a:t>
            </a:r>
            <a:endParaRPr lang="el-GR" sz="3000" dirty="0" smtClean="0">
              <a:latin typeface="Times New Roman" pitchFamily="18" charset="0"/>
              <a:cs typeface="Times New Roman" pitchFamily="18" charset="0"/>
            </a:endParaRPr>
          </a:p>
          <a:p>
            <a:pPr algn="just"/>
            <a:r>
              <a:rPr lang="en-US" sz="3000" dirty="0" smtClean="0">
                <a:latin typeface="Times New Roman" pitchFamily="18" charset="0"/>
                <a:cs typeface="Times New Roman" pitchFamily="18" charset="0"/>
              </a:rPr>
              <a:t>Repair involves both regulatory reforms and adjustment in banks’ balance sheets: </a:t>
            </a:r>
          </a:p>
          <a:p>
            <a:pPr algn="just">
              <a:buNone/>
            </a:pPr>
            <a:r>
              <a:rPr lang="en-US" sz="3000" b="1" u="sng" dirty="0" smtClean="0">
                <a:latin typeface="Times New Roman" pitchFamily="18" charset="0"/>
                <a:cs typeface="Times New Roman" pitchFamily="18" charset="0"/>
              </a:rPr>
              <a:t>A need for a universal banking union (global banking integration)</a:t>
            </a:r>
            <a:r>
              <a:rPr lang="en-US" sz="3000" u="sng" dirty="0" smtClean="0">
                <a:latin typeface="Times New Roman" pitchFamily="18" charset="0"/>
                <a:cs typeface="Times New Roman" pitchFamily="18" charset="0"/>
              </a:rPr>
              <a:t>.</a:t>
            </a:r>
            <a:endParaRPr lang="el-GR" sz="3000" u="sng" dirty="0" smtClean="0">
              <a:latin typeface="Times New Roman" pitchFamily="18" charset="0"/>
              <a:cs typeface="Times New Roman" pitchFamily="18" charset="0"/>
            </a:endParaRPr>
          </a:p>
          <a:p>
            <a:pPr algn="just"/>
            <a:r>
              <a:rPr lang="en-US" sz="3000" dirty="0" smtClean="0">
                <a:latin typeface="Times New Roman" pitchFamily="18" charset="0"/>
                <a:cs typeface="Times New Roman" pitchFamily="18" charset="0"/>
              </a:rPr>
              <a:t>The banking sector needs the maintenance of the momentum to complete the reform package.</a:t>
            </a:r>
            <a:endParaRPr lang="el-GR" sz="3000" dirty="0" smtClean="0">
              <a:latin typeface="Times New Roman" pitchFamily="18" charset="0"/>
              <a:cs typeface="Times New Roman" pitchFamily="18" charset="0"/>
            </a:endParaRPr>
          </a:p>
          <a:p>
            <a:pPr algn="just"/>
            <a:endParaRPr lang="el-GR"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6</a:t>
            </a:fld>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303498"/>
            <a:ext cx="8219256" cy="4840002"/>
          </a:xfrm>
        </p:spPr>
        <p:txBody>
          <a:bodyPr>
            <a:normAutofit fontScale="62500" lnSpcReduction="20000"/>
          </a:bodyPr>
          <a:lstStyle/>
          <a:p>
            <a:pPr algn="just">
              <a:buNone/>
            </a:pPr>
            <a:r>
              <a:rPr lang="en-US" sz="3600" b="1" dirty="0" smtClean="0">
                <a:latin typeface="Times New Roman" pitchFamily="18" charset="0"/>
                <a:cs typeface="Times New Roman" pitchFamily="18" charset="0"/>
              </a:rPr>
              <a:t>Challenges ahead</a:t>
            </a:r>
            <a:r>
              <a:rPr lang="en-US" sz="3600" dirty="0" smtClean="0">
                <a:latin typeface="Times New Roman" pitchFamily="18" charset="0"/>
                <a:cs typeface="Times New Roman" pitchFamily="18" charset="0"/>
              </a:rPr>
              <a:t> </a:t>
            </a:r>
          </a:p>
          <a:p>
            <a:pPr algn="just">
              <a:buNone/>
            </a:pPr>
            <a:r>
              <a:rPr lang="en-US" sz="3600" dirty="0" smtClean="0">
                <a:latin typeface="Times New Roman" pitchFamily="18" charset="0"/>
                <a:cs typeface="Times New Roman" pitchFamily="18" charset="0"/>
              </a:rPr>
              <a:t>1) Eliminate excess capacity and exit from too much leverage-Not only an exogenous improvement in the economic outlook would cure the problem.</a:t>
            </a:r>
            <a:endParaRPr lang="el-GR" sz="3600" dirty="0" smtClean="0">
              <a:latin typeface="Times New Roman" pitchFamily="18" charset="0"/>
              <a:cs typeface="Times New Roman" pitchFamily="18" charset="0"/>
            </a:endParaRPr>
          </a:p>
          <a:p>
            <a:pPr algn="just">
              <a:buNone/>
            </a:pPr>
            <a:r>
              <a:rPr lang="en-US" sz="3600" dirty="0" smtClean="0">
                <a:latin typeface="Times New Roman" pitchFamily="18" charset="0"/>
                <a:cs typeface="Times New Roman" pitchFamily="18" charset="0"/>
              </a:rPr>
              <a:t>2) Improve the functioning of banks’ internal risk models to restore confidence.</a:t>
            </a:r>
          </a:p>
          <a:p>
            <a:pPr algn="just">
              <a:buNone/>
            </a:pPr>
            <a:endParaRPr lang="el-GR" sz="3600" dirty="0" smtClean="0">
              <a:latin typeface="Times New Roman" pitchFamily="18" charset="0"/>
              <a:cs typeface="Times New Roman" pitchFamily="18" charset="0"/>
            </a:endParaRPr>
          </a:p>
          <a:p>
            <a:pPr algn="just">
              <a:buNone/>
            </a:pPr>
            <a:r>
              <a:rPr lang="en-US" sz="3600" b="1" dirty="0" smtClean="0">
                <a:latin typeface="Times New Roman" pitchFamily="18" charset="0"/>
                <a:cs typeface="Times New Roman" pitchFamily="18" charset="0"/>
              </a:rPr>
              <a:t>Repair strategies</a:t>
            </a:r>
            <a:r>
              <a:rPr lang="en-US" sz="3600" dirty="0" smtClean="0">
                <a:latin typeface="Times New Roman" pitchFamily="18" charset="0"/>
                <a:cs typeface="Times New Roman" pitchFamily="18" charset="0"/>
              </a:rPr>
              <a:t> = a) enhanced transparency, b) higher convergence in supervisory practices, c) regular benchmarking of bank practices. </a:t>
            </a:r>
          </a:p>
          <a:p>
            <a:pPr algn="just">
              <a:buNone/>
            </a:pPr>
            <a:r>
              <a:rPr lang="en-US" sz="3600" b="1" dirty="0" smtClean="0">
                <a:latin typeface="Times New Roman" pitchFamily="18" charset="0"/>
                <a:cs typeface="Times New Roman" pitchFamily="18" charset="0"/>
              </a:rPr>
              <a:t>Failure</a:t>
            </a:r>
            <a:r>
              <a:rPr lang="en-US" sz="3600" dirty="0" smtClean="0">
                <a:latin typeface="Times New Roman" pitchFamily="18" charset="0"/>
                <a:cs typeface="Times New Roman" pitchFamily="18" charset="0"/>
              </a:rPr>
              <a:t> leads to more radical changes in the regulatory framework.</a:t>
            </a:r>
          </a:p>
          <a:p>
            <a:pPr algn="just">
              <a:buNone/>
            </a:pPr>
            <a:endParaRPr lang="el-GR" sz="3600" dirty="0" smtClean="0">
              <a:latin typeface="Times New Roman" pitchFamily="18" charset="0"/>
              <a:cs typeface="Times New Roman" pitchFamily="18" charset="0"/>
            </a:endParaRPr>
          </a:p>
          <a:p>
            <a:pPr algn="just">
              <a:buNone/>
            </a:pPr>
            <a:r>
              <a:rPr lang="en-US" sz="3600" dirty="0" smtClean="0">
                <a:latin typeface="Times New Roman" pitchFamily="18" charset="0"/>
                <a:cs typeface="Times New Roman" pitchFamily="18" charset="0"/>
              </a:rPr>
              <a:t>3) Address major shortcomings in bank conduct and re-establish on a sound basis the role of banks in the economy (and society).</a:t>
            </a:r>
            <a:endParaRPr lang="el-GR" sz="3600" dirty="0" smtClean="0">
              <a:latin typeface="Times New Roman" pitchFamily="18" charset="0"/>
              <a:cs typeface="Times New Roman" pitchFamily="18" charset="0"/>
            </a:endParaRPr>
          </a:p>
          <a:p>
            <a:pPr algn="just">
              <a:buNone/>
            </a:pPr>
            <a:endParaRPr lang="en-US" sz="3600"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7</a:t>
            </a:fld>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03498"/>
            <a:ext cx="8229600" cy="4644516"/>
          </a:xfrm>
        </p:spPr>
        <p:txBody>
          <a:bodyPr>
            <a:normAutofit fontScale="85000" lnSpcReduction="10000"/>
          </a:bodyPr>
          <a:lstStyle/>
          <a:p>
            <a:pPr algn="just">
              <a:buNone/>
            </a:pPr>
            <a:r>
              <a:rPr lang="en-US" sz="2800" b="1" dirty="0" smtClean="0">
                <a:latin typeface="Times New Roman" pitchFamily="18" charset="0"/>
                <a:cs typeface="Times New Roman" pitchFamily="18" charset="0"/>
              </a:rPr>
              <a:t>Elimination of</a:t>
            </a:r>
            <a:r>
              <a:rPr lang="en-US" sz="2800" dirty="0" smtClean="0">
                <a:latin typeface="Times New Roman" pitchFamily="18" charset="0"/>
                <a:cs typeface="Times New Roman" pitchFamily="18" charset="0"/>
              </a:rPr>
              <a:t>: </a:t>
            </a:r>
          </a:p>
          <a:p>
            <a:pPr algn="just">
              <a:buNone/>
            </a:pPr>
            <a:r>
              <a:rPr lang="en-US" sz="2800" dirty="0" smtClean="0">
                <a:latin typeface="Times New Roman" pitchFamily="18" charset="0"/>
                <a:cs typeface="Times New Roman" pitchFamily="18" charset="0"/>
              </a:rPr>
              <a:t>The manipulation of market benchmarks, </a:t>
            </a:r>
            <a:r>
              <a:rPr lang="en-US" sz="2800" dirty="0" err="1" smtClean="0">
                <a:latin typeface="Times New Roman" pitchFamily="18" charset="0"/>
                <a:cs typeface="Times New Roman" pitchFamily="18" charset="0"/>
              </a:rPr>
              <a:t>mis</a:t>
            </a:r>
            <a:r>
              <a:rPr lang="en-US" sz="2800" dirty="0" smtClean="0">
                <a:latin typeface="Times New Roman" pitchFamily="18" charset="0"/>
                <a:cs typeface="Times New Roman" pitchFamily="18" charset="0"/>
              </a:rPr>
              <a:t>-selling of financial products to consumers, circumvention of anti-money laundering and counter terrorist financial regulation, support to tax evasion.</a:t>
            </a:r>
            <a:endParaRPr lang="el-GR"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Adverse effects on distracting resources from other parts of the economy, plus, the effect on financial stability. These costs increase as a result of compensation paid out by banks, regulatory fines, and litigation payments.</a:t>
            </a:r>
            <a:endParaRPr lang="el-GR" sz="2800" dirty="0" smtClean="0">
              <a:latin typeface="Times New Roman" pitchFamily="18" charset="0"/>
              <a:cs typeface="Times New Roman" pitchFamily="18" charset="0"/>
            </a:endParaRPr>
          </a:p>
          <a:p>
            <a:pPr algn="just">
              <a:buNone/>
            </a:pPr>
            <a:r>
              <a:rPr lang="en-US" sz="2800" b="1" dirty="0" smtClean="0">
                <a:latin typeface="Times New Roman" pitchFamily="18" charset="0"/>
                <a:cs typeface="Times New Roman" pitchFamily="18" charset="0"/>
              </a:rPr>
              <a:t>Strategies</a:t>
            </a:r>
            <a:r>
              <a:rPr lang="en-US" sz="2800" dirty="0" smtClean="0">
                <a:latin typeface="Times New Roman" pitchFamily="18" charset="0"/>
                <a:cs typeface="Times New Roman" pitchFamily="18" charset="0"/>
              </a:rPr>
              <a:t> = a) stronger internal governance and controls, b) quantify and mitigate operational risk, c) the incorporation of conduct risk in stress testing, and d) set out a more harmonized and predictable framework for sanctions.</a:t>
            </a:r>
            <a:endParaRPr lang="el-GR" sz="28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8</a:t>
            </a:fld>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504"/>
            <a:ext cx="8229600" cy="4785996"/>
          </a:xfrm>
        </p:spPr>
        <p:txBody>
          <a:bodyPr>
            <a:normAutofit fontScale="92500" lnSpcReduction="20000"/>
          </a:bodyPr>
          <a:lstStyle/>
          <a:p>
            <a:pPr algn="just">
              <a:buNone/>
            </a:pPr>
            <a:r>
              <a:rPr lang="en-US" sz="2800" b="1" dirty="0" smtClean="0">
                <a:latin typeface="Times New Roman" pitchFamily="18" charset="0"/>
                <a:cs typeface="Times New Roman" pitchFamily="18" charset="0"/>
              </a:rPr>
              <a:t>Macro-prudential policies and monetary policy</a:t>
            </a:r>
            <a:endParaRPr lang="el-GR"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In the aftermath of the latest financial crisis, a comprehensive set of policy responses are needed (regulatory and supervisory reform agendas).</a:t>
            </a:r>
          </a:p>
          <a:p>
            <a:pPr algn="just"/>
            <a:endParaRPr lang="el-GR" sz="2800" dirty="0" smtClean="0">
              <a:latin typeface="Times New Roman" pitchFamily="18" charset="0"/>
              <a:cs typeface="Times New Roman" pitchFamily="18" charset="0"/>
            </a:endParaRPr>
          </a:p>
          <a:p>
            <a:pPr algn="just"/>
            <a:r>
              <a:rPr lang="en-US" sz="2800" b="1" u="sng" dirty="0" smtClean="0">
                <a:latin typeface="Times New Roman" pitchFamily="18" charset="0"/>
                <a:cs typeface="Times New Roman" pitchFamily="18" charset="0"/>
              </a:rPr>
              <a:t>The goal</a:t>
            </a:r>
            <a:r>
              <a:rPr lang="en-US" sz="2800" dirty="0" smtClean="0">
                <a:latin typeface="Times New Roman" pitchFamily="18" charset="0"/>
                <a:cs typeface="Times New Roman" pitchFamily="18" charset="0"/>
              </a:rPr>
              <a:t>: reinforce the resilience of the financial system through a stronger regulatory supervisory framework.</a:t>
            </a:r>
          </a:p>
          <a:p>
            <a:pPr algn="just"/>
            <a:endParaRPr lang="el-GR"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need of macro-prudential policies that effectively promote a safe, sound, and stable banking and financial system that supports the growth and stability of the real economy, as well as a fair and transparent consumer financial services market.</a:t>
            </a:r>
            <a:endParaRPr lang="el-GR" sz="2800" dirty="0" smtClean="0">
              <a:latin typeface="Times New Roman" pitchFamily="18" charset="0"/>
              <a:cs typeface="Times New Roman" pitchFamily="18" charset="0"/>
            </a:endParaRPr>
          </a:p>
          <a:p>
            <a:pPr algn="just">
              <a:buNone/>
            </a:pPr>
            <a:endParaRPr lang="en-US" sz="2800" dirty="0" smtClean="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3FD33ECE-6797-487E-BBF9-4ED3C50FC426}" type="slidenum">
              <a:rPr lang="el-GR" smtClean="0"/>
              <a:pPr/>
              <a:t>9</a:t>
            </a:fld>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4637</TotalTime>
  <Words>2916</Words>
  <Application>Microsoft Office PowerPoint</Application>
  <PresentationFormat>On-screen Show (16:9)</PresentationFormat>
  <Paragraphs>285</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Θέμα του Office</vt:lpstr>
      <vt:lpstr>The Future of Monetary Policy and the New Architecture of Macro prudential Policies: The Role of New Monetary Policy Rules </vt:lpstr>
      <vt:lpstr>PowerPoint Presentation</vt:lpstr>
      <vt:lpstr>PowerPoint Presentation</vt:lpstr>
      <vt:lpstr>PowerPoint Presentation</vt:lpstr>
      <vt:lpstr>PowerPoint Presentation</vt:lpstr>
      <vt:lpstr>Challenges for the future of banking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role of monetary policy to financial stability </vt:lpstr>
      <vt:lpstr>PowerPoint Presentation</vt:lpstr>
      <vt:lpstr>PowerPoint Presentation</vt:lpstr>
      <vt:lpstr>PowerPoint Presentation</vt:lpstr>
      <vt:lpstr>PowerPoint Presentation</vt:lpstr>
      <vt:lpstr>Empirical analysis</vt:lpstr>
      <vt:lpstr>PowerPoint Presentation</vt:lpstr>
      <vt:lpstr>PowerPoint Presentation</vt:lpstr>
      <vt:lpstr>PowerPoint Presentation</vt:lpstr>
      <vt:lpstr>Empirical analysis</vt:lpstr>
      <vt:lpstr>PowerPoint Presentation</vt:lpstr>
      <vt:lpstr>PowerPoint Presentation</vt:lpstr>
      <vt:lpstr>PowerPoint Presentation</vt:lpstr>
      <vt:lpstr>PowerPoint Presentation</vt:lpstr>
      <vt:lpstr>PowerPoint Presentation</vt:lpstr>
      <vt:lpstr>PowerPoint Presentation</vt:lpstr>
      <vt:lpstr>Conclusions </vt:lpstr>
      <vt:lpstr>Conclusions (cont’d)</vt:lpstr>
      <vt:lpstr>Conclusions (cont’d)</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Growth and Wealth</dc:title>
  <dc:creator>apergis</dc:creator>
  <cp:lastModifiedBy>apex events</cp:lastModifiedBy>
  <cp:revision>482</cp:revision>
  <dcterms:created xsi:type="dcterms:W3CDTF">2015-07-02T18:26:19Z</dcterms:created>
  <dcterms:modified xsi:type="dcterms:W3CDTF">2016-04-25T12:27:06Z</dcterms:modified>
</cp:coreProperties>
</file>