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2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0" r:id="rId3"/>
    <p:sldId id="443" r:id="rId4"/>
    <p:sldId id="442" r:id="rId5"/>
    <p:sldId id="446" r:id="rId6"/>
    <p:sldId id="449" r:id="rId7"/>
    <p:sldId id="412" r:id="rId8"/>
    <p:sldId id="450" r:id="rId9"/>
    <p:sldId id="451" r:id="rId10"/>
    <p:sldId id="454" r:id="rId11"/>
    <p:sldId id="452" r:id="rId12"/>
    <p:sldId id="453" r:id="rId13"/>
    <p:sldId id="455" r:id="rId14"/>
    <p:sldId id="456" r:id="rId15"/>
    <p:sldId id="356" r:id="rId16"/>
  </p:sldIdLst>
  <p:sldSz cx="9144000" cy="5143500" type="screen16x9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even" initials="L" lastIdx="1" clrIdx="0"/>
  <p:cmAuthor id="1" name="WinXP user" initials="Wu" lastIdx="4" clrIdx="1"/>
  <p:cmAuthor id="2" name="Moazzam Farooq" initials="MF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3300"/>
    <a:srgbClr val="0000FF"/>
    <a:srgbClr val="0033CC"/>
    <a:srgbClr val="0066FF"/>
    <a:srgbClr val="6600FF"/>
    <a:srgbClr val="969696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6" autoAdjust="0"/>
    <p:restoredTop sz="86418" autoAdjust="0"/>
  </p:normalViewPr>
  <p:slideViewPr>
    <p:cSldViewPr>
      <p:cViewPr varScale="1">
        <p:scale>
          <a:sx n="106" d="100"/>
          <a:sy n="106" d="100"/>
        </p:scale>
        <p:origin x="-324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9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576" y="-454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oazzam1226\Desktop\April%202015%20-%20graphs.xlsm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moazzam1226\Desktop\April%202015%20-%20graphs.xlsm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3.xml"/><Relationship Id="rId1" Type="http://schemas.openxmlformats.org/officeDocument/2006/relationships/oleObject" Target="Book1" TargetMode="External"/><Relationship Id="rId4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4.xml"/><Relationship Id="rId1" Type="http://schemas.openxmlformats.org/officeDocument/2006/relationships/oleObject" Target="Book1" TargetMode="Externa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561871172353456"/>
          <c:y val="0.1423611111111111"/>
          <c:w val="0.85354795494313229"/>
          <c:h val="0.8535479549431322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C0504D">
                    <a:lumMod val="60000"/>
                    <a:lumOff val="40000"/>
                  </a:srgbClr>
                </a:solidFill>
              </a:ln>
            </c:spPr>
          </c:dPt>
          <c:dPt>
            <c:idx val="1"/>
            <c:bubble3D val="0"/>
            <c:spPr>
              <a:solidFill>
                <a:srgbClr val="C00000"/>
              </a:solidFill>
            </c:spPr>
          </c:dPt>
          <c:dPt>
            <c:idx val="2"/>
            <c:bubble3D val="0"/>
            <c:spPr>
              <a:solidFill>
                <a:srgbClr val="4F81BD">
                  <a:alpha val="0"/>
                </a:srgbClr>
              </a:solidFill>
            </c:spPr>
          </c:dPt>
          <c:dPt>
            <c:idx val="3"/>
            <c:bubble3D val="0"/>
            <c:spPr>
              <a:solidFill>
                <a:srgbClr val="4F81BD">
                  <a:alpha val="0"/>
                </a:srgbClr>
              </a:solidFill>
            </c:spPr>
          </c:dPt>
          <c:dPt>
            <c:idx val="4"/>
            <c:bubble3D val="0"/>
            <c:spPr>
              <a:solidFill>
                <a:srgbClr val="4F81BD">
                  <a:alpha val="0"/>
                </a:srgbClr>
              </a:solidFill>
            </c:spPr>
          </c:dPt>
          <c:dPt>
            <c:idx val="5"/>
            <c:bubble3D val="0"/>
            <c:spPr>
              <a:solidFill>
                <a:srgbClr val="4F81BD">
                  <a:alpha val="0"/>
                </a:srgbClr>
              </a:solidFill>
            </c:spPr>
          </c:dPt>
          <c:dPt>
            <c:idx val="6"/>
            <c:bubble3D val="0"/>
            <c:spPr>
              <a:solidFill>
                <a:srgbClr val="00B050"/>
              </a:solidFill>
            </c:spPr>
          </c:dPt>
          <c:dPt>
            <c:idx val="7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c:spPr>
          </c:dPt>
          <c:val>
            <c:numRef>
              <c:f>'[April 2015 - graphs.xlsm]Speedometer'!$C$3:$C$10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spPr>
    <a:solidFill>
      <a:srgbClr val="00B050">
        <a:alpha val="0"/>
      </a:srgbClr>
    </a:solid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479822834645665E-2"/>
          <c:y val="0.14583333333333348"/>
          <c:w val="0.85354795494313251"/>
          <c:h val="0.85354795494313251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rgbClr val="C00000"/>
              </a:solidFill>
            </c:spPr>
          </c:dPt>
          <c:dPt>
            <c:idx val="2"/>
            <c:bubble3D val="0"/>
            <c:spPr>
              <a:solidFill>
                <a:srgbClr val="4F81BD">
                  <a:alpha val="0"/>
                </a:srgbClr>
              </a:solidFill>
            </c:spPr>
          </c:dPt>
          <c:dPt>
            <c:idx val="3"/>
            <c:bubble3D val="0"/>
            <c:spPr>
              <a:solidFill>
                <a:srgbClr val="4F81BD">
                  <a:alpha val="0"/>
                </a:srgbClr>
              </a:solidFill>
            </c:spPr>
          </c:dPt>
          <c:dPt>
            <c:idx val="4"/>
            <c:bubble3D val="0"/>
            <c:spPr>
              <a:solidFill>
                <a:srgbClr val="4F81BD">
                  <a:alpha val="0"/>
                </a:srgbClr>
              </a:solidFill>
            </c:spPr>
          </c:dPt>
          <c:dPt>
            <c:idx val="5"/>
            <c:bubble3D val="0"/>
            <c:spPr>
              <a:solidFill>
                <a:srgbClr val="4F81BD">
                  <a:alpha val="0"/>
                </a:srgbClr>
              </a:solidFill>
            </c:spPr>
          </c:dPt>
          <c:dPt>
            <c:idx val="6"/>
            <c:bubble3D val="0"/>
            <c:spPr>
              <a:solidFill>
                <a:srgbClr val="00B050"/>
              </a:solidFill>
            </c:spPr>
          </c:dPt>
          <c:dPt>
            <c:idx val="7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c:spPr>
          </c:dPt>
          <c:val>
            <c:numRef>
              <c:f>'[April 2015 - graphs.xlsm]Speedometer'!$C$3:$C$10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spPr>
    <a:solidFill>
      <a:srgbClr val="00B050">
        <a:alpha val="0"/>
      </a:srgbClr>
    </a:solidFill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109117824737167E-2"/>
          <c:y val="0.16961286089238847"/>
          <c:w val="0.90349405446992348"/>
          <c:h val="0.52277960046660832"/>
        </c:manualLayout>
      </c:layout>
      <c:lineChart>
        <c:grouping val="standard"/>
        <c:varyColors val="0"/>
        <c:ser>
          <c:idx val="4"/>
          <c:order val="0"/>
          <c:tx>
            <c:strRef>
              <c:f>Sheet1!$E$1:$E$2</c:f>
              <c:strCache>
                <c:ptCount val="2"/>
                <c:pt idx="1">
                  <c:v>Long Run Multiplier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Sheet1!$C$50:$C$218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Sheet1!$E$50:$E$218</c:f>
              <c:numCache>
                <c:formatCode>General</c:formatCode>
                <c:ptCount val="169"/>
                <c:pt idx="0">
                  <c:v>6.7979120306820531E-2</c:v>
                </c:pt>
                <c:pt idx="1">
                  <c:v>6.4580164291479503E-2</c:v>
                </c:pt>
                <c:pt idx="2">
                  <c:v>6.7163370863138686E-2</c:v>
                </c:pt>
                <c:pt idx="3">
                  <c:v>6.783500457177008E-2</c:v>
                </c:pt>
                <c:pt idx="4">
                  <c:v>6.9870054708923185E-2</c:v>
                </c:pt>
                <c:pt idx="5">
                  <c:v>7.0568755256012416E-2</c:v>
                </c:pt>
                <c:pt idx="6">
                  <c:v>7.2685817913692788E-2</c:v>
                </c:pt>
                <c:pt idx="7">
                  <c:v>7.195895973455585E-2</c:v>
                </c:pt>
                <c:pt idx="8">
                  <c:v>7.195895973455585E-2</c:v>
                </c:pt>
                <c:pt idx="9">
                  <c:v>7.2678549331901404E-2</c:v>
                </c:pt>
                <c:pt idx="10">
                  <c:v>7.19517638385824E-2</c:v>
                </c:pt>
                <c:pt idx="11">
                  <c:v>6.9073693285039109E-2</c:v>
                </c:pt>
                <c:pt idx="12">
                  <c:v>6.5620008620787151E-2</c:v>
                </c:pt>
                <c:pt idx="13">
                  <c:v>6.8244808965618645E-2</c:v>
                </c:pt>
                <c:pt idx="14">
                  <c:v>6.687991278630627E-2</c:v>
                </c:pt>
                <c:pt idx="15">
                  <c:v>6.4873515402717088E-2</c:v>
                </c:pt>
                <c:pt idx="16">
                  <c:v>6.6819720864798593E-2</c:v>
                </c:pt>
                <c:pt idx="17">
                  <c:v>6.3478734821558663E-2</c:v>
                </c:pt>
                <c:pt idx="18">
                  <c:v>6.5383096866205428E-2</c:v>
                </c:pt>
                <c:pt idx="19">
                  <c:v>6.407543492888132E-2</c:v>
                </c:pt>
                <c:pt idx="20">
                  <c:v>6.3434680579592506E-2</c:v>
                </c:pt>
                <c:pt idx="21">
                  <c:v>6.1531640162204734E-2</c:v>
                </c:pt>
                <c:pt idx="22">
                  <c:v>5.9685690957338597E-2</c:v>
                </c:pt>
                <c:pt idx="23">
                  <c:v>5.9685690957338597E-2</c:v>
                </c:pt>
                <c:pt idx="24">
                  <c:v>5.7298263319045049E-2</c:v>
                </c:pt>
                <c:pt idx="25">
                  <c:v>5.8444228585425952E-2</c:v>
                </c:pt>
                <c:pt idx="26">
                  <c:v>6.1366440014697252E-2</c:v>
                </c:pt>
                <c:pt idx="27">
                  <c:v>5.8911782414109354E-2</c:v>
                </c:pt>
                <c:pt idx="28">
                  <c:v>5.6555311117544978E-2</c:v>
                </c:pt>
                <c:pt idx="29">
                  <c:v>5.6555311117544978E-2</c:v>
                </c:pt>
                <c:pt idx="30">
                  <c:v>5.8251970451071326E-2</c:v>
                </c:pt>
                <c:pt idx="31">
                  <c:v>6.1164568973624898E-2</c:v>
                </c:pt>
                <c:pt idx="32">
                  <c:v>6.4222797422306147E-2</c:v>
                </c:pt>
                <c:pt idx="33">
                  <c:v>6.101165755119084E-2</c:v>
                </c:pt>
                <c:pt idx="34">
                  <c:v>5.9791424400167027E-2</c:v>
                </c:pt>
                <c:pt idx="35">
                  <c:v>6.0389338644168698E-2</c:v>
                </c:pt>
                <c:pt idx="36">
                  <c:v>5.7369871711960264E-2</c:v>
                </c:pt>
                <c:pt idx="37">
                  <c:v>6.0238365297558279E-2</c:v>
                </c:pt>
                <c:pt idx="38">
                  <c:v>5.9635981644582697E-2</c:v>
                </c:pt>
                <c:pt idx="39">
                  <c:v>5.9039621828136865E-2</c:v>
                </c:pt>
                <c:pt idx="40">
                  <c:v>6.140120670126234E-2</c:v>
                </c:pt>
                <c:pt idx="41">
                  <c:v>6.0787194634249718E-2</c:v>
                </c:pt>
                <c:pt idx="42">
                  <c:v>5.9571450741564724E-2</c:v>
                </c:pt>
                <c:pt idx="43">
                  <c:v>5.9571450741564724E-2</c:v>
                </c:pt>
                <c:pt idx="44">
                  <c:v>5.9571450741564724E-2</c:v>
                </c:pt>
                <c:pt idx="45">
                  <c:v>5.6592878204486483E-2</c:v>
                </c:pt>
                <c:pt idx="46">
                  <c:v>5.5461020640396749E-2</c:v>
                </c:pt>
                <c:pt idx="47">
                  <c:v>5.8234071672416586E-2</c:v>
                </c:pt>
                <c:pt idx="48">
                  <c:v>5.9398753105864913E-2</c:v>
                </c:pt>
                <c:pt idx="49">
                  <c:v>5.8210778043747614E-2</c:v>
                </c:pt>
                <c:pt idx="50">
                  <c:v>5.8792885824185091E-2</c:v>
                </c:pt>
                <c:pt idx="51">
                  <c:v>5.7029099249459536E-2</c:v>
                </c:pt>
                <c:pt idx="52">
                  <c:v>5.9310263219437914E-2</c:v>
                </c:pt>
                <c:pt idx="53">
                  <c:v>6.1089571116021056E-2</c:v>
                </c:pt>
                <c:pt idx="54">
                  <c:v>6.3533153960661892E-2</c:v>
                </c:pt>
                <c:pt idx="55">
                  <c:v>6.6709811658694995E-2</c:v>
                </c:pt>
                <c:pt idx="56">
                  <c:v>6.8711106008455841E-2</c:v>
                </c:pt>
                <c:pt idx="57">
                  <c:v>6.7336883888286722E-2</c:v>
                </c:pt>
                <c:pt idx="58">
                  <c:v>6.7336883888286722E-2</c:v>
                </c:pt>
                <c:pt idx="59">
                  <c:v>6.8683621566052455E-2</c:v>
                </c:pt>
                <c:pt idx="60">
                  <c:v>6.8683621566052455E-2</c:v>
                </c:pt>
                <c:pt idx="61">
                  <c:v>7.005729399737351E-2</c:v>
                </c:pt>
                <c:pt idx="62">
                  <c:v>6.9356721057399776E-2</c:v>
                </c:pt>
                <c:pt idx="63">
                  <c:v>7.0743855478547765E-2</c:v>
                </c:pt>
                <c:pt idx="64">
                  <c:v>7.1451294033333237E-2</c:v>
                </c:pt>
                <c:pt idx="65">
                  <c:v>7.2880319913999903E-2</c:v>
                </c:pt>
                <c:pt idx="66">
                  <c:v>7.4337926312279909E-2</c:v>
                </c:pt>
                <c:pt idx="67">
                  <c:v>7.6568064101648306E-2</c:v>
                </c:pt>
                <c:pt idx="68">
                  <c:v>7.3505341537582383E-2</c:v>
                </c:pt>
                <c:pt idx="69">
                  <c:v>7.7180608614461507E-2</c:v>
                </c:pt>
                <c:pt idx="70">
                  <c:v>7.4865190356027664E-2</c:v>
                </c:pt>
                <c:pt idx="71">
                  <c:v>7.7111146066708491E-2</c:v>
                </c:pt>
                <c:pt idx="72">
                  <c:v>7.8653368988042663E-2</c:v>
                </c:pt>
                <c:pt idx="73">
                  <c:v>8.0226436367803522E-2</c:v>
                </c:pt>
                <c:pt idx="74">
                  <c:v>8.3435493822515666E-2</c:v>
                </c:pt>
                <c:pt idx="75">
                  <c:v>7.9263719131389881E-2</c:v>
                </c:pt>
                <c:pt idx="76">
                  <c:v>7.9263719131389881E-2</c:v>
                </c:pt>
                <c:pt idx="77">
                  <c:v>8.0056356322703776E-2</c:v>
                </c:pt>
                <c:pt idx="78">
                  <c:v>8.0856919885930814E-2</c:v>
                </c:pt>
                <c:pt idx="79">
                  <c:v>8.0856919885930814E-2</c:v>
                </c:pt>
                <c:pt idx="80">
                  <c:v>8.3282627482508739E-2</c:v>
                </c:pt>
                <c:pt idx="81">
                  <c:v>8.2449801207683665E-2</c:v>
                </c:pt>
                <c:pt idx="82">
                  <c:v>8.2449801207683665E-2</c:v>
                </c:pt>
                <c:pt idx="83">
                  <c:v>8.1625303195606819E-2</c:v>
                </c:pt>
                <c:pt idx="84">
                  <c:v>7.8360291067782542E-2</c:v>
                </c:pt>
                <c:pt idx="85">
                  <c:v>7.9143893978460375E-2</c:v>
                </c:pt>
                <c:pt idx="86">
                  <c:v>7.5186699279537347E-2</c:v>
                </c:pt>
                <c:pt idx="87">
                  <c:v>7.7442300257923466E-2</c:v>
                </c:pt>
                <c:pt idx="88">
                  <c:v>8.1314415270819645E-2</c:v>
                </c:pt>
                <c:pt idx="89">
                  <c:v>8.1314415270819645E-2</c:v>
                </c:pt>
                <c:pt idx="90">
                  <c:v>8.456699188165244E-2</c:v>
                </c:pt>
                <c:pt idx="91">
                  <c:v>8.1184312206386333E-2</c:v>
                </c:pt>
                <c:pt idx="92">
                  <c:v>8.1184312206386333E-2</c:v>
                </c:pt>
                <c:pt idx="93">
                  <c:v>8.1996155328450199E-2</c:v>
                </c:pt>
                <c:pt idx="94">
                  <c:v>8.1996155328450199E-2</c:v>
                </c:pt>
                <c:pt idx="95">
                  <c:v>8.0356232221881194E-2</c:v>
                </c:pt>
                <c:pt idx="96">
                  <c:v>8.0356232221881194E-2</c:v>
                </c:pt>
                <c:pt idx="97">
                  <c:v>8.4374043832975254E-2</c:v>
                </c:pt>
                <c:pt idx="98">
                  <c:v>8.099908207965624E-2</c:v>
                </c:pt>
                <c:pt idx="99">
                  <c:v>7.6949127975673423E-2</c:v>
                </c:pt>
                <c:pt idx="100">
                  <c:v>7.7718619255430166E-2</c:v>
                </c:pt>
                <c:pt idx="101">
                  <c:v>7.5387060677767265E-2</c:v>
                </c:pt>
                <c:pt idx="102">
                  <c:v>7.5387060677767265E-2</c:v>
                </c:pt>
                <c:pt idx="103">
                  <c:v>7.8402543104877959E-2</c:v>
                </c:pt>
                <c:pt idx="104">
                  <c:v>7.5266441380682836E-2</c:v>
                </c:pt>
                <c:pt idx="105">
                  <c:v>7.9029763449716975E-2</c:v>
                </c:pt>
                <c:pt idx="106">
                  <c:v>7.6658870546225458E-2</c:v>
                </c:pt>
                <c:pt idx="107">
                  <c:v>7.9725225368074484E-2</c:v>
                </c:pt>
                <c:pt idx="108">
                  <c:v>8.2914234382797464E-2</c:v>
                </c:pt>
                <c:pt idx="109">
                  <c:v>8.3743376726625435E-2</c:v>
                </c:pt>
                <c:pt idx="110">
                  <c:v>8.3743376726625435E-2</c:v>
                </c:pt>
                <c:pt idx="111">
                  <c:v>7.9556207890294162E-2</c:v>
                </c:pt>
                <c:pt idx="112">
                  <c:v>7.637395957468239E-2</c:v>
                </c:pt>
                <c:pt idx="113">
                  <c:v>7.7901438766176043E-2</c:v>
                </c:pt>
                <c:pt idx="114">
                  <c:v>8.1017496316823076E-2</c:v>
                </c:pt>
                <c:pt idx="115">
                  <c:v>8.0207321353654853E-2</c:v>
                </c:pt>
                <c:pt idx="116">
                  <c:v>7.7801101713045204E-2</c:v>
                </c:pt>
                <c:pt idx="117">
                  <c:v>8.0135134764436552E-2</c:v>
                </c:pt>
                <c:pt idx="118">
                  <c:v>8.3340540155014006E-2</c:v>
                </c:pt>
                <c:pt idx="119">
                  <c:v>8.3340540155014006E-2</c:v>
                </c:pt>
                <c:pt idx="120">
                  <c:v>8.6674161761214563E-2</c:v>
                </c:pt>
                <c:pt idx="121">
                  <c:v>9.1007869849275294E-2</c:v>
                </c:pt>
                <c:pt idx="122">
                  <c:v>9.1917948547768052E-2</c:v>
                </c:pt>
                <c:pt idx="123">
                  <c:v>9.0079589576812696E-2</c:v>
                </c:pt>
                <c:pt idx="124">
                  <c:v>8.917879368104456E-2</c:v>
                </c:pt>
                <c:pt idx="125">
                  <c:v>8.4719853996992334E-2</c:v>
                </c:pt>
                <c:pt idx="126">
                  <c:v>8.8108648156872041E-2</c:v>
                </c:pt>
                <c:pt idx="127">
                  <c:v>8.4584302230597166E-2</c:v>
                </c:pt>
                <c:pt idx="128">
                  <c:v>8.7121831297515093E-2</c:v>
                </c:pt>
                <c:pt idx="129">
                  <c:v>8.8864267923465384E-2</c:v>
                </c:pt>
                <c:pt idx="130">
                  <c:v>8.9752910602700048E-2</c:v>
                </c:pt>
                <c:pt idx="131">
                  <c:v>8.8855381496673047E-2</c:v>
                </c:pt>
                <c:pt idx="132">
                  <c:v>9.1521042941573233E-2</c:v>
                </c:pt>
                <c:pt idx="133">
                  <c:v>9.6097095088651885E-2</c:v>
                </c:pt>
                <c:pt idx="134">
                  <c:v>9.8019036990424926E-2</c:v>
                </c:pt>
                <c:pt idx="135">
                  <c:v>9.8999227360329178E-2</c:v>
                </c:pt>
                <c:pt idx="136">
                  <c:v>9.8999227360329178E-2</c:v>
                </c:pt>
                <c:pt idx="137">
                  <c:v>9.4499262480314219E-2</c:v>
                </c:pt>
                <c:pt idx="138">
                  <c:v>9.638924772992051E-2</c:v>
                </c:pt>
                <c:pt idx="139">
                  <c:v>9.446146277532208E-2</c:v>
                </c:pt>
                <c:pt idx="140">
                  <c:v>9.9184535914088184E-2</c:v>
                </c:pt>
                <c:pt idx="141">
                  <c:v>9.8192690554947296E-2</c:v>
                </c:pt>
                <c:pt idx="142">
                  <c:v>9.4264982932749403E-2</c:v>
                </c:pt>
                <c:pt idx="143">
                  <c:v>9.8035582250059386E-2</c:v>
                </c:pt>
                <c:pt idx="144">
                  <c:v>9.4114158960057023E-2</c:v>
                </c:pt>
                <c:pt idx="145">
                  <c:v>9.8349296113259599E-2</c:v>
                </c:pt>
                <c:pt idx="146">
                  <c:v>9.6382310190994414E-2</c:v>
                </c:pt>
                <c:pt idx="147">
                  <c:v>9.3490840885264589E-2</c:v>
                </c:pt>
                <c:pt idx="148">
                  <c:v>8.9751207249853998E-2</c:v>
                </c:pt>
                <c:pt idx="149">
                  <c:v>8.885369517735546E-2</c:v>
                </c:pt>
                <c:pt idx="150">
                  <c:v>8.9297963653242232E-2</c:v>
                </c:pt>
                <c:pt idx="151">
                  <c:v>8.9744453471508431E-2</c:v>
                </c:pt>
                <c:pt idx="152">
                  <c:v>9.0193175738865969E-2</c:v>
                </c:pt>
                <c:pt idx="153">
                  <c:v>9.0644141617560292E-2</c:v>
                </c:pt>
                <c:pt idx="154">
                  <c:v>9.1097362325648079E-2</c:v>
                </c:pt>
                <c:pt idx="155">
                  <c:v>9.1552849137276307E-2</c:v>
                </c:pt>
                <c:pt idx="156">
                  <c:v>9.201061338296268E-2</c:v>
                </c:pt>
                <c:pt idx="157">
                  <c:v>9.2470666449877489E-2</c:v>
                </c:pt>
                <c:pt idx="158">
                  <c:v>9.4728777869829611E-2</c:v>
                </c:pt>
                <c:pt idx="159">
                  <c:v>9.6623353427226208E-2</c:v>
                </c:pt>
                <c:pt idx="160">
                  <c:v>9.6623353427226208E-2</c:v>
                </c:pt>
                <c:pt idx="161">
                  <c:v>9.9522054030042995E-2</c:v>
                </c:pt>
                <c:pt idx="162">
                  <c:v>9.6536392409141705E-2</c:v>
                </c:pt>
                <c:pt idx="163">
                  <c:v>0.10039784810550736</c:v>
                </c:pt>
                <c:pt idx="164">
                  <c:v>0.10039784810550736</c:v>
                </c:pt>
                <c:pt idx="165">
                  <c:v>0.10541774051078273</c:v>
                </c:pt>
                <c:pt idx="166">
                  <c:v>0.10436356310567491</c:v>
                </c:pt>
                <c:pt idx="167">
                  <c:v>0.10749446999884515</c:v>
                </c:pt>
                <c:pt idx="168">
                  <c:v>0.10426963589887979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Sheet1!$F$1:$F$2</c:f>
              <c:strCache>
                <c:ptCount val="2"/>
                <c:pt idx="1">
                  <c:v>Impact Multiplier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Sheet1!$C$50:$C$218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Sheet1!$F$50:$F$218</c:f>
              <c:numCache>
                <c:formatCode>General</c:formatCode>
                <c:ptCount val="169"/>
                <c:pt idx="0">
                  <c:v>4.6608091441788159E-2</c:v>
                </c:pt>
                <c:pt idx="1">
                  <c:v>4.5675929612952394E-2</c:v>
                </c:pt>
                <c:pt idx="2">
                  <c:v>4.7502966797470493E-2</c:v>
                </c:pt>
                <c:pt idx="3">
                  <c:v>4.8453026133419896E-2</c:v>
                </c:pt>
                <c:pt idx="4">
                  <c:v>4.6514905088083099E-2</c:v>
                </c:pt>
                <c:pt idx="5">
                  <c:v>4.6049756037202273E-2</c:v>
                </c:pt>
                <c:pt idx="6">
                  <c:v>4.7431248718318345E-2</c:v>
                </c:pt>
                <c:pt idx="7">
                  <c:v>4.7431248718318345E-2</c:v>
                </c:pt>
                <c:pt idx="8">
                  <c:v>4.8379873692684712E-2</c:v>
                </c:pt>
                <c:pt idx="9">
                  <c:v>4.6444678744977326E-2</c:v>
                </c:pt>
                <c:pt idx="10">
                  <c:v>4.7373572319876871E-2</c:v>
                </c:pt>
                <c:pt idx="11">
                  <c:v>4.5004893703883032E-2</c:v>
                </c:pt>
                <c:pt idx="12">
                  <c:v>4.5454942640921862E-2</c:v>
                </c:pt>
                <c:pt idx="13">
                  <c:v>4.4545843788103424E-2</c:v>
                </c:pt>
                <c:pt idx="14">
                  <c:v>4.2764010036579286E-2</c:v>
                </c:pt>
                <c:pt idx="15">
                  <c:v>4.1908729835847695E-2</c:v>
                </c:pt>
                <c:pt idx="16">
                  <c:v>4.148964253748922E-2</c:v>
                </c:pt>
                <c:pt idx="17">
                  <c:v>4.2319435388239006E-2</c:v>
                </c:pt>
                <c:pt idx="18">
                  <c:v>4.0626657972709444E-2</c:v>
                </c:pt>
                <c:pt idx="19">
                  <c:v>3.9814124813255254E-2</c:v>
                </c:pt>
                <c:pt idx="20">
                  <c:v>3.86197010688576E-2</c:v>
                </c:pt>
                <c:pt idx="21">
                  <c:v>3.9392095090234752E-2</c:v>
                </c:pt>
                <c:pt idx="22">
                  <c:v>3.8210332237527705E-2</c:v>
                </c:pt>
                <c:pt idx="23">
                  <c:v>4.0120848849404089E-2</c:v>
                </c:pt>
                <c:pt idx="24">
                  <c:v>4.1324474314886207E-2</c:v>
                </c:pt>
                <c:pt idx="25">
                  <c:v>3.9671495342290759E-2</c:v>
                </c:pt>
                <c:pt idx="26">
                  <c:v>4.125835515598239E-2</c:v>
                </c:pt>
                <c:pt idx="27">
                  <c:v>4.0433188052862744E-2</c:v>
                </c:pt>
                <c:pt idx="28">
                  <c:v>3.8411528650219608E-2</c:v>
                </c:pt>
                <c:pt idx="29">
                  <c:v>3.9947989796228392E-2</c:v>
                </c:pt>
                <c:pt idx="30">
                  <c:v>3.7950590306416974E-2</c:v>
                </c:pt>
                <c:pt idx="31">
                  <c:v>3.75710844033528E-2</c:v>
                </c:pt>
                <c:pt idx="32">
                  <c:v>3.8322506091419857E-2</c:v>
                </c:pt>
                <c:pt idx="33">
                  <c:v>3.7556055969591461E-2</c:v>
                </c:pt>
                <c:pt idx="34">
                  <c:v>3.5678253171111889E-2</c:v>
                </c:pt>
                <c:pt idx="35">
                  <c:v>3.7462165829667479E-2</c:v>
                </c:pt>
                <c:pt idx="36">
                  <c:v>3.8586030804557504E-2</c:v>
                </c:pt>
                <c:pt idx="37">
                  <c:v>3.9357751420648651E-2</c:v>
                </c:pt>
                <c:pt idx="38">
                  <c:v>3.857059639223568E-2</c:v>
                </c:pt>
                <c:pt idx="39">
                  <c:v>3.8956302356158039E-2</c:v>
                </c:pt>
                <c:pt idx="40">
                  <c:v>3.7398050261911717E-2</c:v>
                </c:pt>
                <c:pt idx="41">
                  <c:v>3.552814774881613E-2</c:v>
                </c:pt>
                <c:pt idx="42">
                  <c:v>3.4462303316351646E-2</c:v>
                </c:pt>
                <c:pt idx="43">
                  <c:v>3.411768028318813E-2</c:v>
                </c:pt>
                <c:pt idx="44">
                  <c:v>3.5823564297347538E-2</c:v>
                </c:pt>
                <c:pt idx="45">
                  <c:v>3.6540035583294488E-2</c:v>
                </c:pt>
                <c:pt idx="46">
                  <c:v>3.544383451579565E-2</c:v>
                </c:pt>
                <c:pt idx="47">
                  <c:v>3.7216026241585431E-2</c:v>
                </c:pt>
                <c:pt idx="48">
                  <c:v>3.8332507028832993E-2</c:v>
                </c:pt>
                <c:pt idx="49">
                  <c:v>3.8715832099121321E-2</c:v>
                </c:pt>
                <c:pt idx="50">
                  <c:v>3.832867377813011E-2</c:v>
                </c:pt>
                <c:pt idx="51">
                  <c:v>3.832867377813011E-2</c:v>
                </c:pt>
                <c:pt idx="52">
                  <c:v>4.024510746703662E-2</c:v>
                </c:pt>
                <c:pt idx="53">
                  <c:v>4.1452460691047716E-2</c:v>
                </c:pt>
                <c:pt idx="54">
                  <c:v>4.2696034511779148E-2</c:v>
                </c:pt>
                <c:pt idx="55">
                  <c:v>4.2269074166661362E-2</c:v>
                </c:pt>
                <c:pt idx="56">
                  <c:v>4.3114455649994589E-2</c:v>
                </c:pt>
                <c:pt idx="57">
                  <c:v>4.3114455649994589E-2</c:v>
                </c:pt>
                <c:pt idx="58">
                  <c:v>4.1821021980494748E-2</c:v>
                </c:pt>
                <c:pt idx="59">
                  <c:v>4.1402811760689801E-2</c:v>
                </c:pt>
                <c:pt idx="60">
                  <c:v>4.0574755525476007E-2</c:v>
                </c:pt>
                <c:pt idx="61">
                  <c:v>4.1791998191240284E-2</c:v>
                </c:pt>
                <c:pt idx="62">
                  <c:v>4.0120318263590665E-2</c:v>
                </c:pt>
                <c:pt idx="63">
                  <c:v>4.0521521446226574E-2</c:v>
                </c:pt>
                <c:pt idx="64">
                  <c:v>3.9305875802839778E-2</c:v>
                </c:pt>
                <c:pt idx="65">
                  <c:v>3.851975828678298E-2</c:v>
                </c:pt>
                <c:pt idx="66">
                  <c:v>4.0060548618254303E-2</c:v>
                </c:pt>
                <c:pt idx="67">
                  <c:v>4.1262365076801935E-2</c:v>
                </c:pt>
                <c:pt idx="68">
                  <c:v>4.2912859679874016E-2</c:v>
                </c:pt>
                <c:pt idx="69">
                  <c:v>4.4629374067068975E-2</c:v>
                </c:pt>
                <c:pt idx="70">
                  <c:v>4.239790536371553E-2</c:v>
                </c:pt>
                <c:pt idx="71">
                  <c:v>4.0701989149166916E-2</c:v>
                </c:pt>
                <c:pt idx="72">
                  <c:v>4.1516028932150249E-2</c:v>
                </c:pt>
                <c:pt idx="73">
                  <c:v>4.1516028932150249E-2</c:v>
                </c:pt>
                <c:pt idx="74">
                  <c:v>4.0270548064185743E-2</c:v>
                </c:pt>
                <c:pt idx="75">
                  <c:v>4.1881369986753174E-2</c:v>
                </c:pt>
                <c:pt idx="76">
                  <c:v>3.9787301487415515E-2</c:v>
                </c:pt>
                <c:pt idx="77">
                  <c:v>4.1776666561786288E-2</c:v>
                </c:pt>
                <c:pt idx="78">
                  <c:v>4.2194433227404148E-2</c:v>
                </c:pt>
                <c:pt idx="79">
                  <c:v>4.4304154888774351E-2</c:v>
                </c:pt>
                <c:pt idx="80">
                  <c:v>4.4747196437662097E-2</c:v>
                </c:pt>
                <c:pt idx="81">
                  <c:v>4.5194668402038722E-2</c:v>
                </c:pt>
                <c:pt idx="82">
                  <c:v>4.6550508454099887E-2</c:v>
                </c:pt>
                <c:pt idx="83">
                  <c:v>4.7947023707722886E-2</c:v>
                </c:pt>
                <c:pt idx="84">
                  <c:v>4.7467553470645657E-2</c:v>
                </c:pt>
                <c:pt idx="85">
                  <c:v>4.9366255609471485E-2</c:v>
                </c:pt>
                <c:pt idx="86">
                  <c:v>4.9366255609471485E-2</c:v>
                </c:pt>
                <c:pt idx="87">
                  <c:v>4.8378930497282056E-2</c:v>
                </c:pt>
                <c:pt idx="88">
                  <c:v>4.8378930497282056E-2</c:v>
                </c:pt>
                <c:pt idx="89">
                  <c:v>4.9346509107227696E-2</c:v>
                </c:pt>
                <c:pt idx="90">
                  <c:v>4.7372648742938582E-2</c:v>
                </c:pt>
                <c:pt idx="91">
                  <c:v>4.9267554692656118E-2</c:v>
                </c:pt>
                <c:pt idx="92">
                  <c:v>5.0252905786509233E-2</c:v>
                </c:pt>
                <c:pt idx="93">
                  <c:v>4.8242789555048862E-2</c:v>
                </c:pt>
                <c:pt idx="94">
                  <c:v>4.7277933763947885E-2</c:v>
                </c:pt>
                <c:pt idx="95">
                  <c:v>4.585959575102945E-2</c:v>
                </c:pt>
                <c:pt idx="96">
                  <c:v>4.7235383623560334E-2</c:v>
                </c:pt>
                <c:pt idx="97">
                  <c:v>4.6290675951089127E-2</c:v>
                </c:pt>
                <c:pt idx="98">
                  <c:v>4.8605209748643581E-2</c:v>
                </c:pt>
                <c:pt idx="99">
                  <c:v>4.9577313943616454E-2</c:v>
                </c:pt>
                <c:pt idx="100">
                  <c:v>4.9577313943616454E-2</c:v>
                </c:pt>
                <c:pt idx="101">
                  <c:v>5.1560406501361108E-2</c:v>
                </c:pt>
                <c:pt idx="102">
                  <c:v>5.3107218696401948E-2</c:v>
                </c:pt>
                <c:pt idx="103">
                  <c:v>5.2045074322473912E-2</c:v>
                </c:pt>
                <c:pt idx="104">
                  <c:v>5.04837220927997E-2</c:v>
                </c:pt>
                <c:pt idx="105">
                  <c:v>4.7959535988159718E-2</c:v>
                </c:pt>
                <c:pt idx="106">
                  <c:v>5.0357512787567699E-2</c:v>
                </c:pt>
                <c:pt idx="107">
                  <c:v>5.086108791544338E-2</c:v>
                </c:pt>
                <c:pt idx="108">
                  <c:v>4.8826644398825642E-2</c:v>
                </c:pt>
                <c:pt idx="109">
                  <c:v>5.0291443730790412E-2</c:v>
                </c:pt>
                <c:pt idx="110">
                  <c:v>5.2303101480022027E-2</c:v>
                </c:pt>
                <c:pt idx="111">
                  <c:v>5.0210977420821139E-2</c:v>
                </c:pt>
                <c:pt idx="112">
                  <c:v>5.221941651765398E-2</c:v>
                </c:pt>
                <c:pt idx="113">
                  <c:v>5.2741610682830516E-2</c:v>
                </c:pt>
                <c:pt idx="114">
                  <c:v>5.2741610682830516E-2</c:v>
                </c:pt>
                <c:pt idx="115">
                  <c:v>5.5378691216972038E-2</c:v>
                </c:pt>
                <c:pt idx="116">
                  <c:v>5.4271117392632594E-2</c:v>
                </c:pt>
                <c:pt idx="117">
                  <c:v>5.4271117392632594E-2</c:v>
                </c:pt>
                <c:pt idx="118">
                  <c:v>5.6441962088337891E-2</c:v>
                </c:pt>
                <c:pt idx="119">
                  <c:v>5.4184283604804373E-2</c:v>
                </c:pt>
                <c:pt idx="120">
                  <c:v>5.5809812112948505E-2</c:v>
                </c:pt>
                <c:pt idx="121">
                  <c:v>5.6926008355207475E-2</c:v>
                </c:pt>
                <c:pt idx="122">
                  <c:v>5.8064528522311622E-2</c:v>
                </c:pt>
                <c:pt idx="123">
                  <c:v>5.6322592666642274E-2</c:v>
                </c:pt>
                <c:pt idx="124">
                  <c:v>5.4069688959976582E-2</c:v>
                </c:pt>
                <c:pt idx="125">
                  <c:v>5.5691779628775882E-2</c:v>
                </c:pt>
                <c:pt idx="126">
                  <c:v>5.5691779628775882E-2</c:v>
                </c:pt>
                <c:pt idx="127">
                  <c:v>5.5691779628775882E-2</c:v>
                </c:pt>
                <c:pt idx="128">
                  <c:v>5.7362533017639154E-2</c:v>
                </c:pt>
                <c:pt idx="129">
                  <c:v>5.5641657027109978E-2</c:v>
                </c:pt>
                <c:pt idx="130">
                  <c:v>5.731090673792328E-2</c:v>
                </c:pt>
                <c:pt idx="131">
                  <c:v>5.8457124872681752E-2</c:v>
                </c:pt>
                <c:pt idx="132">
                  <c:v>5.7287982375228114E-2</c:v>
                </c:pt>
                <c:pt idx="133">
                  <c:v>6.0152381493989521E-2</c:v>
                </c:pt>
                <c:pt idx="134">
                  <c:v>6.1355429123869314E-2</c:v>
                </c:pt>
                <c:pt idx="135">
                  <c:v>5.890121195891454E-2</c:v>
                </c:pt>
                <c:pt idx="136">
                  <c:v>5.7723187719736252E-2</c:v>
                </c:pt>
                <c:pt idx="137">
                  <c:v>5.830041959693362E-2</c:v>
                </c:pt>
                <c:pt idx="138">
                  <c:v>5.7717415400964284E-2</c:v>
                </c:pt>
                <c:pt idx="139">
                  <c:v>5.4831544630916065E-2</c:v>
                </c:pt>
                <c:pt idx="140">
                  <c:v>5.7024806416152707E-2</c:v>
                </c:pt>
                <c:pt idx="141">
                  <c:v>5.4173566095345072E-2</c:v>
                </c:pt>
                <c:pt idx="142">
                  <c:v>5.2548359112484719E-2</c:v>
                </c:pt>
                <c:pt idx="143">
                  <c:v>5.3073842703609569E-2</c:v>
                </c:pt>
                <c:pt idx="144">
                  <c:v>5.5196796411753957E-2</c:v>
                </c:pt>
                <c:pt idx="145">
                  <c:v>5.5748764375871493E-2</c:v>
                </c:pt>
                <c:pt idx="146">
                  <c:v>5.6306252019630208E-2</c:v>
                </c:pt>
                <c:pt idx="147">
                  <c:v>5.7995439580219112E-2</c:v>
                </c:pt>
                <c:pt idx="148">
                  <c:v>5.8575393976021302E-2</c:v>
                </c:pt>
                <c:pt idx="149">
                  <c:v>6.0332655795301934E-2</c:v>
                </c:pt>
                <c:pt idx="150">
                  <c:v>6.0332655795301934E-2</c:v>
                </c:pt>
                <c:pt idx="151">
                  <c:v>6.2142635469160989E-2</c:v>
                </c:pt>
                <c:pt idx="152">
                  <c:v>6.2764061823852607E-2</c:v>
                </c:pt>
                <c:pt idx="153">
                  <c:v>6.2764061823852607E-2</c:v>
                </c:pt>
                <c:pt idx="154">
                  <c:v>6.4019343060329664E-2</c:v>
                </c:pt>
                <c:pt idx="155">
                  <c:v>6.4659536490932965E-2</c:v>
                </c:pt>
                <c:pt idx="156">
                  <c:v>6.4659536490932965E-2</c:v>
                </c:pt>
                <c:pt idx="157">
                  <c:v>6.401294112602364E-2</c:v>
                </c:pt>
                <c:pt idx="158">
                  <c:v>6.2092552892242935E-2</c:v>
                </c:pt>
                <c:pt idx="159">
                  <c:v>5.9608850776553216E-2</c:v>
                </c:pt>
                <c:pt idx="160">
                  <c:v>6.2589293315380878E-2</c:v>
                </c:pt>
                <c:pt idx="161">
                  <c:v>6.3841079181688493E-2</c:v>
                </c:pt>
                <c:pt idx="162">
                  <c:v>6.1287436014420951E-2</c:v>
                </c:pt>
                <c:pt idx="163">
                  <c:v>6.3738933454997787E-2</c:v>
                </c:pt>
                <c:pt idx="164">
                  <c:v>6.5013712124097733E-2</c:v>
                </c:pt>
                <c:pt idx="165">
                  <c:v>6.3063300760374807E-2</c:v>
                </c:pt>
                <c:pt idx="166">
                  <c:v>6.2432667752771058E-2</c:v>
                </c:pt>
                <c:pt idx="167">
                  <c:v>5.9935361042660215E-2</c:v>
                </c:pt>
                <c:pt idx="168">
                  <c:v>6.2332775484366623E-2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411648"/>
        <c:axId val="32413184"/>
      </c:lineChart>
      <c:dateAx>
        <c:axId val="32411648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413184"/>
        <c:crosses val="autoZero"/>
        <c:auto val="1"/>
        <c:lblOffset val="100"/>
        <c:baseTimeUnit val="months"/>
        <c:majorUnit val="12"/>
        <c:majorTimeUnit val="months"/>
      </c:dateAx>
      <c:valAx>
        <c:axId val="32413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411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580325896762902E-2"/>
          <c:y val="0.19276100904053661"/>
          <c:w val="0.90349405446992348"/>
          <c:h val="0.53666848935549727"/>
        </c:manualLayout>
      </c:layout>
      <c:lineChart>
        <c:grouping val="standard"/>
        <c:varyColors val="0"/>
        <c:ser>
          <c:idx val="4"/>
          <c:order val="0"/>
          <c:tx>
            <c:strRef>
              <c:f>Sheet1!$H$1:$H$2</c:f>
              <c:strCache>
                <c:ptCount val="2"/>
                <c:pt idx="1">
                  <c:v>Long Run Multiplier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Sheet1!$C$50:$C$218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Sheet1!$H$50:$H$218</c:f>
              <c:numCache>
                <c:formatCode>General</c:formatCode>
                <c:ptCount val="169"/>
                <c:pt idx="0">
                  <c:v>7.4022527579348546E-2</c:v>
                </c:pt>
                <c:pt idx="1">
                  <c:v>7.5502978130935525E-2</c:v>
                </c:pt>
                <c:pt idx="2">
                  <c:v>7.1727829224388751E-2</c:v>
                </c:pt>
                <c:pt idx="3">
                  <c:v>7.5314220685608183E-2</c:v>
                </c:pt>
                <c:pt idx="4">
                  <c:v>7.4561078478752096E-2</c:v>
                </c:pt>
                <c:pt idx="5">
                  <c:v>7.4561078478752096E-2</c:v>
                </c:pt>
                <c:pt idx="6">
                  <c:v>7.1578635339602015E-2</c:v>
                </c:pt>
                <c:pt idx="7">
                  <c:v>7.3010208046394048E-2</c:v>
                </c:pt>
                <c:pt idx="8">
                  <c:v>7.0819901805002236E-2</c:v>
                </c:pt>
                <c:pt idx="9">
                  <c:v>7.2236299841102275E-2</c:v>
                </c:pt>
                <c:pt idx="10">
                  <c:v>6.8624484849047165E-2</c:v>
                </c:pt>
                <c:pt idx="11">
                  <c:v>6.7251995152066216E-2</c:v>
                </c:pt>
                <c:pt idx="12">
                  <c:v>6.5906955249024887E-2</c:v>
                </c:pt>
                <c:pt idx="13">
                  <c:v>6.5906955249024887E-2</c:v>
                </c:pt>
                <c:pt idx="14">
                  <c:v>6.4588816144044395E-2</c:v>
                </c:pt>
                <c:pt idx="15">
                  <c:v>6.3297039821163498E-2</c:v>
                </c:pt>
                <c:pt idx="16">
                  <c:v>6.203109902474023E-2</c:v>
                </c:pt>
                <c:pt idx="17">
                  <c:v>6.5132653975977242E-2</c:v>
                </c:pt>
                <c:pt idx="18">
                  <c:v>6.8389286674776104E-2</c:v>
                </c:pt>
                <c:pt idx="19">
                  <c:v>6.7021500941280579E-2</c:v>
                </c:pt>
                <c:pt idx="20">
                  <c:v>6.7021500941280579E-2</c:v>
                </c:pt>
                <c:pt idx="21">
                  <c:v>6.6351285931867773E-2</c:v>
                </c:pt>
                <c:pt idx="22">
                  <c:v>6.8341824509823804E-2</c:v>
                </c:pt>
                <c:pt idx="23">
                  <c:v>6.9025242754922042E-2</c:v>
                </c:pt>
                <c:pt idx="24">
                  <c:v>6.8334990327372822E-2</c:v>
                </c:pt>
                <c:pt idx="25">
                  <c:v>6.7651640424099102E-2</c:v>
                </c:pt>
                <c:pt idx="26">
                  <c:v>6.6298607615617122E-2</c:v>
                </c:pt>
                <c:pt idx="27">
                  <c:v>6.9613537996397981E-2</c:v>
                </c:pt>
                <c:pt idx="28">
                  <c:v>7.0309673376361959E-2</c:v>
                </c:pt>
                <c:pt idx="29">
                  <c:v>6.8903479908834719E-2</c:v>
                </c:pt>
                <c:pt idx="30">
                  <c:v>6.8214445109746377E-2</c:v>
                </c:pt>
                <c:pt idx="31">
                  <c:v>7.1625167365233694E-2</c:v>
                </c:pt>
                <c:pt idx="32">
                  <c:v>7.377392238619071E-2</c:v>
                </c:pt>
                <c:pt idx="33">
                  <c:v>7.5249400833914529E-2</c:v>
                </c:pt>
                <c:pt idx="34">
                  <c:v>7.2991918808897091E-2</c:v>
                </c:pt>
                <c:pt idx="35">
                  <c:v>7.0072242056541209E-2</c:v>
                </c:pt>
                <c:pt idx="36">
                  <c:v>7.2875131738802862E-2</c:v>
                </c:pt>
                <c:pt idx="37">
                  <c:v>7.4332634373578926E-2</c:v>
                </c:pt>
                <c:pt idx="38">
                  <c:v>7.3589308029843134E-2</c:v>
                </c:pt>
                <c:pt idx="39">
                  <c:v>7.5061094190439992E-2</c:v>
                </c:pt>
                <c:pt idx="40">
                  <c:v>7.4310483248535592E-2</c:v>
                </c:pt>
                <c:pt idx="41">
                  <c:v>7.7282902578477017E-2</c:v>
                </c:pt>
                <c:pt idx="42">
                  <c:v>7.6510073552692251E-2</c:v>
                </c:pt>
                <c:pt idx="43">
                  <c:v>7.9570476494799938E-2</c:v>
                </c:pt>
                <c:pt idx="44">
                  <c:v>7.9570476494799938E-2</c:v>
                </c:pt>
                <c:pt idx="45">
                  <c:v>7.7183362199955946E-2</c:v>
                </c:pt>
                <c:pt idx="46">
                  <c:v>7.5639694955956835E-2</c:v>
                </c:pt>
                <c:pt idx="47">
                  <c:v>7.7152488855075974E-2</c:v>
                </c:pt>
                <c:pt idx="48">
                  <c:v>7.6380963966525217E-2</c:v>
                </c:pt>
                <c:pt idx="49">
                  <c:v>8.0200012164851481E-2</c:v>
                </c:pt>
                <c:pt idx="50">
                  <c:v>8.180401240814851E-2</c:v>
                </c:pt>
                <c:pt idx="51">
                  <c:v>8.5076172904474459E-2</c:v>
                </c:pt>
                <c:pt idx="52">
                  <c:v>8.7628458091608685E-2</c:v>
                </c:pt>
                <c:pt idx="53">
                  <c:v>8.5875888929776517E-2</c:v>
                </c:pt>
                <c:pt idx="54">
                  <c:v>8.5875888929776517E-2</c:v>
                </c:pt>
                <c:pt idx="55">
                  <c:v>9.0169683376265353E-2</c:v>
                </c:pt>
                <c:pt idx="56">
                  <c:v>8.656289604121474E-2</c:v>
                </c:pt>
                <c:pt idx="57">
                  <c:v>9.0891040843275483E-2</c:v>
                </c:pt>
                <c:pt idx="58">
                  <c:v>9.4526682477006505E-2</c:v>
                </c:pt>
                <c:pt idx="59">
                  <c:v>9.9253016600856836E-2</c:v>
                </c:pt>
                <c:pt idx="60">
                  <c:v>0.10223060709888253</c:v>
                </c:pt>
                <c:pt idx="61">
                  <c:v>0.10631983138283782</c:v>
                </c:pt>
                <c:pt idx="62">
                  <c:v>0.10313023644135269</c:v>
                </c:pt>
                <c:pt idx="63">
                  <c:v>0.10828674826342033</c:v>
                </c:pt>
                <c:pt idx="64">
                  <c:v>0.11153535071132295</c:v>
                </c:pt>
                <c:pt idx="65">
                  <c:v>0.10930464369709648</c:v>
                </c:pt>
                <c:pt idx="66">
                  <c:v>0.11367682944498034</c:v>
                </c:pt>
                <c:pt idx="67">
                  <c:v>0.11140329285608074</c:v>
                </c:pt>
                <c:pt idx="68">
                  <c:v>0.11697345749888477</c:v>
                </c:pt>
                <c:pt idx="69">
                  <c:v>0.11346425377391822</c:v>
                </c:pt>
                <c:pt idx="70">
                  <c:v>0.11913746646261414</c:v>
                </c:pt>
                <c:pt idx="71">
                  <c:v>0.11437196780410958</c:v>
                </c:pt>
                <c:pt idx="72">
                  <c:v>0.11437196780410958</c:v>
                </c:pt>
                <c:pt idx="73">
                  <c:v>0.12009056619431506</c:v>
                </c:pt>
                <c:pt idx="74">
                  <c:v>0.12489418884208765</c:v>
                </c:pt>
                <c:pt idx="75">
                  <c:v>0.1273920726189294</c:v>
                </c:pt>
                <c:pt idx="76">
                  <c:v>0.13376167624987587</c:v>
                </c:pt>
                <c:pt idx="77">
                  <c:v>0.13376167624987587</c:v>
                </c:pt>
                <c:pt idx="78">
                  <c:v>0.1391121432998709</c:v>
                </c:pt>
                <c:pt idx="79">
                  <c:v>0.1363299004338735</c:v>
                </c:pt>
                <c:pt idx="80">
                  <c:v>0.13087670441651855</c:v>
                </c:pt>
                <c:pt idx="81">
                  <c:v>0.12956793737235336</c:v>
                </c:pt>
                <c:pt idx="82">
                  <c:v>0.13604633424097104</c:v>
                </c:pt>
                <c:pt idx="83">
                  <c:v>0.13604633424097104</c:v>
                </c:pt>
                <c:pt idx="84">
                  <c:v>0.14148818761060988</c:v>
                </c:pt>
                <c:pt idx="85">
                  <c:v>0.1471477151150343</c:v>
                </c:pt>
                <c:pt idx="86">
                  <c:v>0.15303362371963566</c:v>
                </c:pt>
                <c:pt idx="87">
                  <c:v>0.14844261500804659</c:v>
                </c:pt>
                <c:pt idx="88">
                  <c:v>0.14102048425764427</c:v>
                </c:pt>
                <c:pt idx="89">
                  <c:v>0.14525109878537359</c:v>
                </c:pt>
                <c:pt idx="90">
                  <c:v>0.14960863174893479</c:v>
                </c:pt>
                <c:pt idx="91">
                  <c:v>0.14512037279646675</c:v>
                </c:pt>
                <c:pt idx="92">
                  <c:v>0.1480227802523961</c:v>
                </c:pt>
                <c:pt idx="93">
                  <c:v>0.1406216412397763</c:v>
                </c:pt>
                <c:pt idx="94">
                  <c:v>0.14202785765217407</c:v>
                </c:pt>
                <c:pt idx="95">
                  <c:v>0.14486841480521756</c:v>
                </c:pt>
                <c:pt idx="96">
                  <c:v>0.15211183554547844</c:v>
                </c:pt>
                <c:pt idx="97">
                  <c:v>0.15971742732275238</c:v>
                </c:pt>
                <c:pt idx="98">
                  <c:v>0.16450895014243497</c:v>
                </c:pt>
                <c:pt idx="99">
                  <c:v>0.16779912914528367</c:v>
                </c:pt>
                <c:pt idx="100">
                  <c:v>0.16276515527092517</c:v>
                </c:pt>
                <c:pt idx="101">
                  <c:v>0.16439280682363441</c:v>
                </c:pt>
                <c:pt idx="102">
                  <c:v>0.16603673489187076</c:v>
                </c:pt>
                <c:pt idx="103">
                  <c:v>0.1743385716364643</c:v>
                </c:pt>
                <c:pt idx="104">
                  <c:v>0.17956872878555821</c:v>
                </c:pt>
                <c:pt idx="105">
                  <c:v>0.17777304149770262</c:v>
                </c:pt>
                <c:pt idx="106">
                  <c:v>0.16888438942281747</c:v>
                </c:pt>
                <c:pt idx="107">
                  <c:v>0.16381785774013294</c:v>
                </c:pt>
                <c:pt idx="108">
                  <c:v>0.16545603631753425</c:v>
                </c:pt>
                <c:pt idx="109">
                  <c:v>0.15718323450165753</c:v>
                </c:pt>
                <c:pt idx="110">
                  <c:v>0.15089590512159123</c:v>
                </c:pt>
                <c:pt idx="111">
                  <c:v>0.14938694607037534</c:v>
                </c:pt>
                <c:pt idx="112">
                  <c:v>0.1478930766096716</c:v>
                </c:pt>
                <c:pt idx="113">
                  <c:v>0.15528773044015518</c:v>
                </c:pt>
                <c:pt idx="114">
                  <c:v>0.15062909852695053</c:v>
                </c:pt>
                <c:pt idx="115">
                  <c:v>0.14460393458587251</c:v>
                </c:pt>
                <c:pt idx="116">
                  <c:v>0.14026581654829631</c:v>
                </c:pt>
                <c:pt idx="117">
                  <c:v>0.13886315838281335</c:v>
                </c:pt>
                <c:pt idx="118">
                  <c:v>0.14164042155046963</c:v>
                </c:pt>
                <c:pt idx="119">
                  <c:v>0.13739120890395554</c:v>
                </c:pt>
                <c:pt idx="120">
                  <c:v>0.13052164845875777</c:v>
                </c:pt>
                <c:pt idx="121">
                  <c:v>0.13443729791252049</c:v>
                </c:pt>
                <c:pt idx="122">
                  <c:v>0.13847041684989611</c:v>
                </c:pt>
                <c:pt idx="123">
                  <c:v>0.13985512101839506</c:v>
                </c:pt>
                <c:pt idx="124">
                  <c:v>0.14265222343876297</c:v>
                </c:pt>
                <c:pt idx="125">
                  <c:v>0.14835831237631347</c:v>
                </c:pt>
                <c:pt idx="126">
                  <c:v>0.14242397988126093</c:v>
                </c:pt>
                <c:pt idx="127">
                  <c:v>0.1381512604848231</c:v>
                </c:pt>
                <c:pt idx="128">
                  <c:v>0.13262521006543018</c:v>
                </c:pt>
                <c:pt idx="129">
                  <c:v>0.12997270586412157</c:v>
                </c:pt>
                <c:pt idx="130">
                  <c:v>0.12737325174683914</c:v>
                </c:pt>
                <c:pt idx="131">
                  <c:v>0.12737325174683914</c:v>
                </c:pt>
                <c:pt idx="132">
                  <c:v>0.12100458915949718</c:v>
                </c:pt>
                <c:pt idx="133">
                  <c:v>0.12221463505109215</c:v>
                </c:pt>
                <c:pt idx="134">
                  <c:v>0.12710322045313582</c:v>
                </c:pt>
                <c:pt idx="135">
                  <c:v>0.13218734927126125</c:v>
                </c:pt>
                <c:pt idx="136">
                  <c:v>0.13218734927126125</c:v>
                </c:pt>
                <c:pt idx="137">
                  <c:v>0.129543602285836</c:v>
                </c:pt>
                <c:pt idx="138">
                  <c:v>0.12824816626297764</c:v>
                </c:pt>
                <c:pt idx="139">
                  <c:v>0.12440072127508831</c:v>
                </c:pt>
                <c:pt idx="140">
                  <c:v>0.13062075733884274</c:v>
                </c:pt>
                <c:pt idx="141">
                  <c:v>0.12408971947190059</c:v>
                </c:pt>
                <c:pt idx="142">
                  <c:v>0.12160792508246258</c:v>
                </c:pt>
                <c:pt idx="143">
                  <c:v>0.12039184583163795</c:v>
                </c:pt>
                <c:pt idx="144">
                  <c:v>0.11918792737332158</c:v>
                </c:pt>
                <c:pt idx="145">
                  <c:v>0.12037980664705479</c:v>
                </c:pt>
                <c:pt idx="146">
                  <c:v>0.12158360471352533</c:v>
                </c:pt>
                <c:pt idx="147">
                  <c:v>0.12036776866639007</c:v>
                </c:pt>
                <c:pt idx="148">
                  <c:v>0.12277512403971787</c:v>
                </c:pt>
                <c:pt idx="149">
                  <c:v>0.12523062652051223</c:v>
                </c:pt>
                <c:pt idx="150">
                  <c:v>0.12397832025530711</c:v>
                </c:pt>
                <c:pt idx="151">
                  <c:v>0.12521810345786019</c:v>
                </c:pt>
                <c:pt idx="152">
                  <c:v>0.1302268275961746</c:v>
                </c:pt>
                <c:pt idx="153">
                  <c:v>0.13152909587213635</c:v>
                </c:pt>
                <c:pt idx="154">
                  <c:v>0.1328443868308577</c:v>
                </c:pt>
                <c:pt idx="155">
                  <c:v>0.13550127456747485</c:v>
                </c:pt>
                <c:pt idx="156">
                  <c:v>0.13279124907612536</c:v>
                </c:pt>
                <c:pt idx="157">
                  <c:v>0.1261516866223191</c:v>
                </c:pt>
                <c:pt idx="158">
                  <c:v>0.12867472035476546</c:v>
                </c:pt>
                <c:pt idx="159">
                  <c:v>0.12481447874412251</c:v>
                </c:pt>
                <c:pt idx="160">
                  <c:v>0.12731076831900495</c:v>
                </c:pt>
                <c:pt idx="161">
                  <c:v>0.12985698368538506</c:v>
                </c:pt>
                <c:pt idx="162">
                  <c:v>0.12725984401167736</c:v>
                </c:pt>
                <c:pt idx="163">
                  <c:v>0.1259872455715606</c:v>
                </c:pt>
                <c:pt idx="164">
                  <c:v>0.12850699048299183</c:v>
                </c:pt>
                <c:pt idx="165">
                  <c:v>0.1272219205781619</c:v>
                </c:pt>
                <c:pt idx="166">
                  <c:v>0.1272219205781619</c:v>
                </c:pt>
                <c:pt idx="167">
                  <c:v>0.12594970137238026</c:v>
                </c:pt>
                <c:pt idx="168">
                  <c:v>0.13098768942727548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Sheet1!$I$1:$I$2</c:f>
              <c:strCache>
                <c:ptCount val="2"/>
                <c:pt idx="1">
                  <c:v>Impact Multiplier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Sheet1!$C$50:$C$218</c:f>
              <c:numCache>
                <c:formatCode>mmm\-yy</c:formatCode>
                <c:ptCount val="169"/>
                <c:pt idx="0">
                  <c:v>37226</c:v>
                </c:pt>
                <c:pt idx="1">
                  <c:v>37257</c:v>
                </c:pt>
                <c:pt idx="2">
                  <c:v>37288</c:v>
                </c:pt>
                <c:pt idx="3">
                  <c:v>37316</c:v>
                </c:pt>
                <c:pt idx="4">
                  <c:v>37347</c:v>
                </c:pt>
                <c:pt idx="5">
                  <c:v>37377</c:v>
                </c:pt>
                <c:pt idx="6">
                  <c:v>37408</c:v>
                </c:pt>
                <c:pt idx="7">
                  <c:v>37438</c:v>
                </c:pt>
                <c:pt idx="8">
                  <c:v>37469</c:v>
                </c:pt>
                <c:pt idx="9">
                  <c:v>37500</c:v>
                </c:pt>
                <c:pt idx="10">
                  <c:v>37530</c:v>
                </c:pt>
                <c:pt idx="11">
                  <c:v>37561</c:v>
                </c:pt>
                <c:pt idx="12">
                  <c:v>37591</c:v>
                </c:pt>
                <c:pt idx="13">
                  <c:v>37622</c:v>
                </c:pt>
                <c:pt idx="14">
                  <c:v>37653</c:v>
                </c:pt>
                <c:pt idx="15">
                  <c:v>37681</c:v>
                </c:pt>
                <c:pt idx="16">
                  <c:v>37712</c:v>
                </c:pt>
                <c:pt idx="17">
                  <c:v>37742</c:v>
                </c:pt>
                <c:pt idx="18">
                  <c:v>37773</c:v>
                </c:pt>
                <c:pt idx="19">
                  <c:v>37803</c:v>
                </c:pt>
                <c:pt idx="20">
                  <c:v>37834</c:v>
                </c:pt>
                <c:pt idx="21">
                  <c:v>37865</c:v>
                </c:pt>
                <c:pt idx="22">
                  <c:v>37895</c:v>
                </c:pt>
                <c:pt idx="23">
                  <c:v>37926</c:v>
                </c:pt>
                <c:pt idx="24">
                  <c:v>37956</c:v>
                </c:pt>
                <c:pt idx="25">
                  <c:v>37987</c:v>
                </c:pt>
                <c:pt idx="26">
                  <c:v>38018</c:v>
                </c:pt>
                <c:pt idx="27">
                  <c:v>38047</c:v>
                </c:pt>
                <c:pt idx="28">
                  <c:v>38078</c:v>
                </c:pt>
                <c:pt idx="29">
                  <c:v>38108</c:v>
                </c:pt>
                <c:pt idx="30">
                  <c:v>38139</c:v>
                </c:pt>
                <c:pt idx="31">
                  <c:v>38169</c:v>
                </c:pt>
                <c:pt idx="32">
                  <c:v>38200</c:v>
                </c:pt>
                <c:pt idx="33">
                  <c:v>38231</c:v>
                </c:pt>
                <c:pt idx="34">
                  <c:v>38261</c:v>
                </c:pt>
                <c:pt idx="35">
                  <c:v>38292</c:v>
                </c:pt>
                <c:pt idx="36">
                  <c:v>38322</c:v>
                </c:pt>
                <c:pt idx="37">
                  <c:v>38353</c:v>
                </c:pt>
                <c:pt idx="38">
                  <c:v>38384</c:v>
                </c:pt>
                <c:pt idx="39">
                  <c:v>38412</c:v>
                </c:pt>
                <c:pt idx="40">
                  <c:v>38443</c:v>
                </c:pt>
                <c:pt idx="41">
                  <c:v>38473</c:v>
                </c:pt>
                <c:pt idx="42">
                  <c:v>38504</c:v>
                </c:pt>
                <c:pt idx="43">
                  <c:v>38534</c:v>
                </c:pt>
                <c:pt idx="44">
                  <c:v>38565</c:v>
                </c:pt>
                <c:pt idx="45">
                  <c:v>38596</c:v>
                </c:pt>
                <c:pt idx="46">
                  <c:v>38626</c:v>
                </c:pt>
                <c:pt idx="47">
                  <c:v>38657</c:v>
                </c:pt>
                <c:pt idx="48">
                  <c:v>38687</c:v>
                </c:pt>
                <c:pt idx="49">
                  <c:v>38718</c:v>
                </c:pt>
                <c:pt idx="50">
                  <c:v>38749</c:v>
                </c:pt>
                <c:pt idx="51">
                  <c:v>38777</c:v>
                </c:pt>
                <c:pt idx="52">
                  <c:v>38808</c:v>
                </c:pt>
                <c:pt idx="53">
                  <c:v>38838</c:v>
                </c:pt>
                <c:pt idx="54">
                  <c:v>38869</c:v>
                </c:pt>
                <c:pt idx="55">
                  <c:v>38899</c:v>
                </c:pt>
                <c:pt idx="56">
                  <c:v>38930</c:v>
                </c:pt>
                <c:pt idx="57">
                  <c:v>38961</c:v>
                </c:pt>
                <c:pt idx="58">
                  <c:v>38991</c:v>
                </c:pt>
                <c:pt idx="59">
                  <c:v>39022</c:v>
                </c:pt>
                <c:pt idx="60">
                  <c:v>39052</c:v>
                </c:pt>
                <c:pt idx="61">
                  <c:v>39083</c:v>
                </c:pt>
                <c:pt idx="62">
                  <c:v>39114</c:v>
                </c:pt>
                <c:pt idx="63">
                  <c:v>39142</c:v>
                </c:pt>
                <c:pt idx="64">
                  <c:v>39173</c:v>
                </c:pt>
                <c:pt idx="65">
                  <c:v>39203</c:v>
                </c:pt>
                <c:pt idx="66">
                  <c:v>39234</c:v>
                </c:pt>
                <c:pt idx="67">
                  <c:v>39264</c:v>
                </c:pt>
                <c:pt idx="68">
                  <c:v>39295</c:v>
                </c:pt>
                <c:pt idx="69">
                  <c:v>39326</c:v>
                </c:pt>
                <c:pt idx="70">
                  <c:v>39356</c:v>
                </c:pt>
                <c:pt idx="71">
                  <c:v>39387</c:v>
                </c:pt>
                <c:pt idx="72">
                  <c:v>39417</c:v>
                </c:pt>
                <c:pt idx="73">
                  <c:v>39448</c:v>
                </c:pt>
                <c:pt idx="74">
                  <c:v>39479</c:v>
                </c:pt>
                <c:pt idx="75">
                  <c:v>39508</c:v>
                </c:pt>
                <c:pt idx="76">
                  <c:v>39539</c:v>
                </c:pt>
                <c:pt idx="77">
                  <c:v>39569</c:v>
                </c:pt>
                <c:pt idx="78">
                  <c:v>39600</c:v>
                </c:pt>
                <c:pt idx="79">
                  <c:v>39630</c:v>
                </c:pt>
                <c:pt idx="80">
                  <c:v>39661</c:v>
                </c:pt>
                <c:pt idx="81">
                  <c:v>39692</c:v>
                </c:pt>
                <c:pt idx="82">
                  <c:v>39722</c:v>
                </c:pt>
                <c:pt idx="83">
                  <c:v>39753</c:v>
                </c:pt>
                <c:pt idx="84">
                  <c:v>39783</c:v>
                </c:pt>
                <c:pt idx="85">
                  <c:v>39814</c:v>
                </c:pt>
                <c:pt idx="86">
                  <c:v>39845</c:v>
                </c:pt>
                <c:pt idx="87">
                  <c:v>39873</c:v>
                </c:pt>
                <c:pt idx="88">
                  <c:v>39904</c:v>
                </c:pt>
                <c:pt idx="89">
                  <c:v>39934</c:v>
                </c:pt>
                <c:pt idx="90">
                  <c:v>39965</c:v>
                </c:pt>
                <c:pt idx="91">
                  <c:v>39995</c:v>
                </c:pt>
                <c:pt idx="92">
                  <c:v>40026</c:v>
                </c:pt>
                <c:pt idx="93">
                  <c:v>40057</c:v>
                </c:pt>
                <c:pt idx="94">
                  <c:v>40087</c:v>
                </c:pt>
                <c:pt idx="95">
                  <c:v>40118</c:v>
                </c:pt>
                <c:pt idx="96">
                  <c:v>40148</c:v>
                </c:pt>
                <c:pt idx="97">
                  <c:v>40179</c:v>
                </c:pt>
                <c:pt idx="98">
                  <c:v>40210</c:v>
                </c:pt>
                <c:pt idx="99">
                  <c:v>40238</c:v>
                </c:pt>
                <c:pt idx="100">
                  <c:v>40269</c:v>
                </c:pt>
                <c:pt idx="101">
                  <c:v>40299</c:v>
                </c:pt>
                <c:pt idx="102">
                  <c:v>40330</c:v>
                </c:pt>
                <c:pt idx="103">
                  <c:v>40360</c:v>
                </c:pt>
                <c:pt idx="104">
                  <c:v>40391</c:v>
                </c:pt>
                <c:pt idx="105">
                  <c:v>40422</c:v>
                </c:pt>
                <c:pt idx="106">
                  <c:v>40452</c:v>
                </c:pt>
                <c:pt idx="107">
                  <c:v>40483</c:v>
                </c:pt>
                <c:pt idx="108">
                  <c:v>40513</c:v>
                </c:pt>
                <c:pt idx="109">
                  <c:v>40544</c:v>
                </c:pt>
                <c:pt idx="110">
                  <c:v>40575</c:v>
                </c:pt>
                <c:pt idx="111">
                  <c:v>40603</c:v>
                </c:pt>
                <c:pt idx="112">
                  <c:v>40634</c:v>
                </c:pt>
                <c:pt idx="113">
                  <c:v>40664</c:v>
                </c:pt>
                <c:pt idx="114">
                  <c:v>40695</c:v>
                </c:pt>
                <c:pt idx="115">
                  <c:v>40725</c:v>
                </c:pt>
                <c:pt idx="116">
                  <c:v>40756</c:v>
                </c:pt>
                <c:pt idx="117">
                  <c:v>40787</c:v>
                </c:pt>
                <c:pt idx="118">
                  <c:v>40817</c:v>
                </c:pt>
                <c:pt idx="119">
                  <c:v>40848</c:v>
                </c:pt>
                <c:pt idx="120">
                  <c:v>40878</c:v>
                </c:pt>
                <c:pt idx="121">
                  <c:v>40909</c:v>
                </c:pt>
                <c:pt idx="122">
                  <c:v>40940</c:v>
                </c:pt>
                <c:pt idx="123">
                  <c:v>40969</c:v>
                </c:pt>
                <c:pt idx="124">
                  <c:v>41000</c:v>
                </c:pt>
                <c:pt idx="125">
                  <c:v>41030</c:v>
                </c:pt>
                <c:pt idx="126">
                  <c:v>41061</c:v>
                </c:pt>
                <c:pt idx="127">
                  <c:v>41091</c:v>
                </c:pt>
                <c:pt idx="128">
                  <c:v>41122</c:v>
                </c:pt>
                <c:pt idx="129">
                  <c:v>41153</c:v>
                </c:pt>
                <c:pt idx="130">
                  <c:v>41183</c:v>
                </c:pt>
                <c:pt idx="131">
                  <c:v>41214</c:v>
                </c:pt>
                <c:pt idx="132">
                  <c:v>41244</c:v>
                </c:pt>
                <c:pt idx="133">
                  <c:v>41275</c:v>
                </c:pt>
                <c:pt idx="134">
                  <c:v>41306</c:v>
                </c:pt>
                <c:pt idx="135">
                  <c:v>41334</c:v>
                </c:pt>
                <c:pt idx="136">
                  <c:v>41365</c:v>
                </c:pt>
                <c:pt idx="137">
                  <c:v>41395</c:v>
                </c:pt>
                <c:pt idx="138">
                  <c:v>41426</c:v>
                </c:pt>
                <c:pt idx="139">
                  <c:v>41456</c:v>
                </c:pt>
                <c:pt idx="140">
                  <c:v>41487</c:v>
                </c:pt>
                <c:pt idx="141">
                  <c:v>41518</c:v>
                </c:pt>
                <c:pt idx="142">
                  <c:v>41548</c:v>
                </c:pt>
                <c:pt idx="143">
                  <c:v>41579</c:v>
                </c:pt>
                <c:pt idx="144">
                  <c:v>41609</c:v>
                </c:pt>
                <c:pt idx="145">
                  <c:v>41640</c:v>
                </c:pt>
                <c:pt idx="146">
                  <c:v>41671</c:v>
                </c:pt>
                <c:pt idx="147">
                  <c:v>41699</c:v>
                </c:pt>
                <c:pt idx="148">
                  <c:v>41730</c:v>
                </c:pt>
                <c:pt idx="149">
                  <c:v>41760</c:v>
                </c:pt>
                <c:pt idx="150">
                  <c:v>41791</c:v>
                </c:pt>
                <c:pt idx="151">
                  <c:v>41821</c:v>
                </c:pt>
                <c:pt idx="152">
                  <c:v>41852</c:v>
                </c:pt>
                <c:pt idx="153">
                  <c:v>41883</c:v>
                </c:pt>
                <c:pt idx="154">
                  <c:v>41913</c:v>
                </c:pt>
                <c:pt idx="155">
                  <c:v>41944</c:v>
                </c:pt>
                <c:pt idx="156">
                  <c:v>41974</c:v>
                </c:pt>
                <c:pt idx="157">
                  <c:v>42005</c:v>
                </c:pt>
                <c:pt idx="158">
                  <c:v>42036</c:v>
                </c:pt>
                <c:pt idx="159">
                  <c:v>42064</c:v>
                </c:pt>
                <c:pt idx="160">
                  <c:v>42095</c:v>
                </c:pt>
                <c:pt idx="161">
                  <c:v>42125</c:v>
                </c:pt>
                <c:pt idx="162">
                  <c:v>42156</c:v>
                </c:pt>
                <c:pt idx="163">
                  <c:v>42186</c:v>
                </c:pt>
                <c:pt idx="164">
                  <c:v>42217</c:v>
                </c:pt>
                <c:pt idx="165">
                  <c:v>42248</c:v>
                </c:pt>
                <c:pt idx="166">
                  <c:v>42278</c:v>
                </c:pt>
                <c:pt idx="167">
                  <c:v>42309</c:v>
                </c:pt>
                <c:pt idx="168">
                  <c:v>42339</c:v>
                </c:pt>
              </c:numCache>
            </c:numRef>
          </c:cat>
          <c:val>
            <c:numRef>
              <c:f>Sheet1!$I$50:$I$218</c:f>
              <c:numCache>
                <c:formatCode>General</c:formatCode>
                <c:ptCount val="169"/>
                <c:pt idx="0">
                  <c:v>5.4007107507613561E-2</c:v>
                </c:pt>
                <c:pt idx="1">
                  <c:v>5.3467036432537425E-2</c:v>
                </c:pt>
                <c:pt idx="2">
                  <c:v>5.4001706796862801E-2</c:v>
                </c:pt>
                <c:pt idx="3">
                  <c:v>5.4541723864831429E-2</c:v>
                </c:pt>
                <c:pt idx="4">
                  <c:v>5.1814637671589864E-2</c:v>
                </c:pt>
                <c:pt idx="5">
                  <c:v>4.9223905788010371E-2</c:v>
                </c:pt>
                <c:pt idx="6">
                  <c:v>5.0208383903770581E-2</c:v>
                </c:pt>
                <c:pt idx="7">
                  <c:v>5.0208383903770581E-2</c:v>
                </c:pt>
                <c:pt idx="8">
                  <c:v>5.0208383903770581E-2</c:v>
                </c:pt>
                <c:pt idx="9">
                  <c:v>5.1714635420883698E-2</c:v>
                </c:pt>
                <c:pt idx="10">
                  <c:v>5.1714635420883698E-2</c:v>
                </c:pt>
                <c:pt idx="11">
                  <c:v>4.9128903649839517E-2</c:v>
                </c:pt>
                <c:pt idx="12">
                  <c:v>5.1585348832331492E-2</c:v>
                </c:pt>
                <c:pt idx="13">
                  <c:v>4.9521934879038235E-2</c:v>
                </c:pt>
                <c:pt idx="14">
                  <c:v>4.7045838135086324E-2</c:v>
                </c:pt>
                <c:pt idx="15">
                  <c:v>4.7516296516437191E-2</c:v>
                </c:pt>
                <c:pt idx="16">
                  <c:v>4.8466622446765938E-2</c:v>
                </c:pt>
                <c:pt idx="17">
                  <c:v>4.7981956222298276E-2</c:v>
                </c:pt>
                <c:pt idx="18">
                  <c:v>5.038105403341319E-2</c:v>
                </c:pt>
                <c:pt idx="19">
                  <c:v>4.9373432952744919E-2</c:v>
                </c:pt>
                <c:pt idx="20">
                  <c:v>4.9867167282272369E-2</c:v>
                </c:pt>
                <c:pt idx="21">
                  <c:v>5.1861853973563264E-2</c:v>
                </c:pt>
                <c:pt idx="22">
                  <c:v>5.0305998354356368E-2</c:v>
                </c:pt>
                <c:pt idx="23">
                  <c:v>4.829375842018211E-2</c:v>
                </c:pt>
                <c:pt idx="24">
                  <c:v>4.6362008083374831E-2</c:v>
                </c:pt>
                <c:pt idx="25">
                  <c:v>4.8680108487543575E-2</c:v>
                </c:pt>
                <c:pt idx="26">
                  <c:v>4.916690957241901E-2</c:v>
                </c:pt>
                <c:pt idx="27">
                  <c:v>5.0641916859591581E-2</c:v>
                </c:pt>
                <c:pt idx="28">
                  <c:v>5.1654755196783413E-2</c:v>
                </c:pt>
                <c:pt idx="29">
                  <c:v>5.3720945404654746E-2</c:v>
                </c:pt>
                <c:pt idx="30">
                  <c:v>5.1572107588468558E-2</c:v>
                </c:pt>
                <c:pt idx="31">
                  <c:v>5.2087828664353249E-2</c:v>
                </c:pt>
                <c:pt idx="32">
                  <c:v>5.0525193804422656E-2</c:v>
                </c:pt>
                <c:pt idx="33">
                  <c:v>5.103044574246688E-2</c:v>
                </c:pt>
                <c:pt idx="34">
                  <c:v>5.052014128504221E-2</c:v>
                </c:pt>
                <c:pt idx="35">
                  <c:v>5.3046148349294324E-2</c:v>
                </c:pt>
                <c:pt idx="36">
                  <c:v>5.5698455766759046E-2</c:v>
                </c:pt>
                <c:pt idx="37">
                  <c:v>5.514147120909145E-2</c:v>
                </c:pt>
                <c:pt idx="38">
                  <c:v>5.5692885921182364E-2</c:v>
                </c:pt>
                <c:pt idx="39">
                  <c:v>5.6806743639606007E-2</c:v>
                </c:pt>
                <c:pt idx="40">
                  <c:v>5.510254133041783E-2</c:v>
                </c:pt>
                <c:pt idx="41">
                  <c:v>5.3449465090505299E-2</c:v>
                </c:pt>
                <c:pt idx="42">
                  <c:v>5.5587443694125514E-2</c:v>
                </c:pt>
                <c:pt idx="43">
                  <c:v>5.6143318131066773E-2</c:v>
                </c:pt>
                <c:pt idx="44">
                  <c:v>5.5581884949756105E-2</c:v>
                </c:pt>
                <c:pt idx="45">
                  <c:v>5.6693522648751229E-2</c:v>
                </c:pt>
                <c:pt idx="46">
                  <c:v>5.5559652195776209E-2</c:v>
                </c:pt>
                <c:pt idx="47">
                  <c:v>5.6670845239691729E-2</c:v>
                </c:pt>
                <c:pt idx="48">
                  <c:v>5.4404011430104059E-2</c:v>
                </c:pt>
                <c:pt idx="49">
                  <c:v>5.5492091658706146E-2</c:v>
                </c:pt>
                <c:pt idx="50">
                  <c:v>5.6601933491880266E-2</c:v>
                </c:pt>
                <c:pt idx="51">
                  <c:v>5.490387548712386E-2</c:v>
                </c:pt>
                <c:pt idx="52">
                  <c:v>5.3805797977381387E-2</c:v>
                </c:pt>
                <c:pt idx="53">
                  <c:v>5.5419971916702823E-2</c:v>
                </c:pt>
                <c:pt idx="54">
                  <c:v>5.3203173040034704E-2</c:v>
                </c:pt>
                <c:pt idx="55">
                  <c:v>5.4799268231235744E-2</c:v>
                </c:pt>
                <c:pt idx="56">
                  <c:v>5.7539231642797527E-2</c:v>
                </c:pt>
                <c:pt idx="57">
                  <c:v>6.0416193224937402E-2</c:v>
                </c:pt>
                <c:pt idx="58">
                  <c:v>6.162451708943615E-2</c:v>
                </c:pt>
                <c:pt idx="59">
                  <c:v>5.8543291234964344E-2</c:v>
                </c:pt>
                <c:pt idx="60">
                  <c:v>5.7372425410265056E-2</c:v>
                </c:pt>
                <c:pt idx="61">
                  <c:v>6.0241046680778308E-2</c:v>
                </c:pt>
                <c:pt idx="62">
                  <c:v>5.7228994346739392E-2</c:v>
                </c:pt>
                <c:pt idx="63">
                  <c:v>5.4367544629402423E-2</c:v>
                </c:pt>
                <c:pt idx="64">
                  <c:v>5.7085921860872545E-2</c:v>
                </c:pt>
                <c:pt idx="65">
                  <c:v>5.6515062642263816E-2</c:v>
                </c:pt>
                <c:pt idx="66">
                  <c:v>5.7080213268686453E-2</c:v>
                </c:pt>
                <c:pt idx="67">
                  <c:v>5.8792619666747044E-2</c:v>
                </c:pt>
                <c:pt idx="68">
                  <c:v>5.7616767273412098E-2</c:v>
                </c:pt>
                <c:pt idx="69">
                  <c:v>5.7040599600677977E-2</c:v>
                </c:pt>
                <c:pt idx="70">
                  <c:v>5.9322223584705097E-2</c:v>
                </c:pt>
                <c:pt idx="71">
                  <c:v>5.9322223584705097E-2</c:v>
                </c:pt>
                <c:pt idx="72">
                  <c:v>5.7542556877163947E-2</c:v>
                </c:pt>
                <c:pt idx="73">
                  <c:v>5.8117982445935586E-2</c:v>
                </c:pt>
                <c:pt idx="74">
                  <c:v>5.5212083323638812E-2</c:v>
                </c:pt>
                <c:pt idx="75">
                  <c:v>5.6316324990111591E-2</c:v>
                </c:pt>
                <c:pt idx="76">
                  <c:v>5.518999849030936E-2</c:v>
                </c:pt>
                <c:pt idx="77">
                  <c:v>5.4638098505406268E-2</c:v>
                </c:pt>
                <c:pt idx="78">
                  <c:v>5.6823622445622515E-2</c:v>
                </c:pt>
                <c:pt idx="79">
                  <c:v>5.8528331118991188E-2</c:v>
                </c:pt>
                <c:pt idx="80">
                  <c:v>5.7357764496611362E-2</c:v>
                </c:pt>
                <c:pt idx="81">
                  <c:v>6.0225652721441925E-2</c:v>
                </c:pt>
                <c:pt idx="82">
                  <c:v>5.781662661258425E-2</c:v>
                </c:pt>
                <c:pt idx="83">
                  <c:v>5.4925795281955035E-2</c:v>
                </c:pt>
                <c:pt idx="84">
                  <c:v>5.5475053234774585E-2</c:v>
                </c:pt>
                <c:pt idx="85">
                  <c:v>5.8248805896513316E-2</c:v>
                </c:pt>
                <c:pt idx="86">
                  <c:v>5.6501341719617917E-2</c:v>
                </c:pt>
                <c:pt idx="87">
                  <c:v>5.6501341719617917E-2</c:v>
                </c:pt>
                <c:pt idx="88">
                  <c:v>5.5936328302421741E-2</c:v>
                </c:pt>
                <c:pt idx="89">
                  <c:v>5.7055054868470172E-2</c:v>
                </c:pt>
                <c:pt idx="90">
                  <c:v>5.4772852673731359E-2</c:v>
                </c:pt>
                <c:pt idx="91">
                  <c:v>5.2581938566782102E-2</c:v>
                </c:pt>
                <c:pt idx="92">
                  <c:v>5.5211035495121207E-2</c:v>
                </c:pt>
                <c:pt idx="93">
                  <c:v>5.4106814785218782E-2</c:v>
                </c:pt>
                <c:pt idx="94">
                  <c:v>5.6271087376627539E-2</c:v>
                </c:pt>
                <c:pt idx="95">
                  <c:v>5.4582954755328712E-2</c:v>
                </c:pt>
                <c:pt idx="96">
                  <c:v>5.5674613850435282E-2</c:v>
                </c:pt>
                <c:pt idx="97">
                  <c:v>5.3447629296417866E-2</c:v>
                </c:pt>
                <c:pt idx="98">
                  <c:v>5.5585534468274585E-2</c:v>
                </c:pt>
                <c:pt idx="99">
                  <c:v>5.4473823778909088E-2</c:v>
                </c:pt>
                <c:pt idx="100">
                  <c:v>5.7197514967854544E-2</c:v>
                </c:pt>
                <c:pt idx="101">
                  <c:v>5.490961436914036E-2</c:v>
                </c:pt>
                <c:pt idx="102">
                  <c:v>5.490961436914036E-2</c:v>
                </c:pt>
                <c:pt idx="103">
                  <c:v>5.3262325938066145E-2</c:v>
                </c:pt>
                <c:pt idx="104">
                  <c:v>5.5925442234969452E-2</c:v>
                </c:pt>
                <c:pt idx="105">
                  <c:v>5.4247678967920369E-2</c:v>
                </c:pt>
                <c:pt idx="106">
                  <c:v>5.6417586126637186E-2</c:v>
                </c:pt>
                <c:pt idx="107">
                  <c:v>5.6417586126637186E-2</c:v>
                </c:pt>
                <c:pt idx="108">
                  <c:v>5.8110113710436305E-2</c:v>
                </c:pt>
                <c:pt idx="109">
                  <c:v>5.6947911436227579E-2</c:v>
                </c:pt>
                <c:pt idx="110">
                  <c:v>5.4669994978778474E-2</c:v>
                </c:pt>
                <c:pt idx="111">
                  <c:v>5.4123295028990687E-2</c:v>
                </c:pt>
                <c:pt idx="112">
                  <c:v>5.4123295028990687E-2</c:v>
                </c:pt>
                <c:pt idx="113">
                  <c:v>5.4123295028990687E-2</c:v>
                </c:pt>
                <c:pt idx="114">
                  <c:v>5.6288226830150313E-2</c:v>
                </c:pt>
                <c:pt idx="115">
                  <c:v>5.5725344561848814E-2</c:v>
                </c:pt>
                <c:pt idx="116">
                  <c:v>5.5725344561848814E-2</c:v>
                </c:pt>
                <c:pt idx="117">
                  <c:v>5.6839851453085795E-2</c:v>
                </c:pt>
                <c:pt idx="118">
                  <c:v>5.6271452938554935E-2</c:v>
                </c:pt>
                <c:pt idx="119">
                  <c:v>5.5708738409169387E-2</c:v>
                </c:pt>
                <c:pt idx="120">
                  <c:v>5.4037476256894298E-2</c:v>
                </c:pt>
                <c:pt idx="121">
                  <c:v>5.1875977206618525E-2</c:v>
                </c:pt>
                <c:pt idx="122">
                  <c:v>5.3951016294883268E-2</c:v>
                </c:pt>
                <c:pt idx="123">
                  <c:v>5.1792975643087935E-2</c:v>
                </c:pt>
                <c:pt idx="124">
                  <c:v>5.1275045886657059E-2</c:v>
                </c:pt>
                <c:pt idx="125">
                  <c:v>5.1275045886657059E-2</c:v>
                </c:pt>
                <c:pt idx="126">
                  <c:v>5.2813297263256773E-2</c:v>
                </c:pt>
                <c:pt idx="127">
                  <c:v>5.22851642906242E-2</c:v>
                </c:pt>
                <c:pt idx="128">
                  <c:v>5.1239461004811721E-2</c:v>
                </c:pt>
                <c:pt idx="129">
                  <c:v>5.3801434055052305E-2</c:v>
                </c:pt>
                <c:pt idx="130">
                  <c:v>5.3801434055052305E-2</c:v>
                </c:pt>
                <c:pt idx="131">
                  <c:v>5.1649376692850212E-2</c:v>
                </c:pt>
                <c:pt idx="132">
                  <c:v>5.2165870459778711E-2</c:v>
                </c:pt>
                <c:pt idx="133">
                  <c:v>5.3209187868974286E-2</c:v>
                </c:pt>
                <c:pt idx="134">
                  <c:v>5.5869647262423001E-2</c:v>
                </c:pt>
                <c:pt idx="135">
                  <c:v>5.5310950789798773E-2</c:v>
                </c:pt>
                <c:pt idx="136">
                  <c:v>5.6417169805594754E-2</c:v>
                </c:pt>
                <c:pt idx="137">
                  <c:v>5.4724654711426908E-2</c:v>
                </c:pt>
                <c:pt idx="138">
                  <c:v>5.4177408164312643E-2</c:v>
                </c:pt>
                <c:pt idx="139">
                  <c:v>5.3093860001026387E-2</c:v>
                </c:pt>
                <c:pt idx="140">
                  <c:v>5.2562921401016122E-2</c:v>
                </c:pt>
                <c:pt idx="141">
                  <c:v>4.9934775330965318E-2</c:v>
                </c:pt>
                <c:pt idx="142">
                  <c:v>4.9934775330965318E-2</c:v>
                </c:pt>
                <c:pt idx="143">
                  <c:v>4.8936079824346015E-2</c:v>
                </c:pt>
                <c:pt idx="144">
                  <c:v>4.6489275833128715E-2</c:v>
                </c:pt>
                <c:pt idx="145">
                  <c:v>4.4164812041472282E-2</c:v>
                </c:pt>
                <c:pt idx="146">
                  <c:v>4.4164812041472282E-2</c:v>
                </c:pt>
                <c:pt idx="147">
                  <c:v>4.5048108282301727E-2</c:v>
                </c:pt>
                <c:pt idx="148">
                  <c:v>4.414714611665569E-2</c:v>
                </c:pt>
                <c:pt idx="149">
                  <c:v>4.2381260271989463E-2</c:v>
                </c:pt>
                <c:pt idx="150">
                  <c:v>4.026219725838999E-2</c:v>
                </c:pt>
                <c:pt idx="151">
                  <c:v>3.8249087395470491E-2</c:v>
                </c:pt>
                <c:pt idx="152">
                  <c:v>3.939656001733461E-2</c:v>
                </c:pt>
                <c:pt idx="153">
                  <c:v>3.8214663216814569E-2</c:v>
                </c:pt>
                <c:pt idx="154">
                  <c:v>3.706822332031013E-2</c:v>
                </c:pt>
                <c:pt idx="155">
                  <c:v>3.7809587786716337E-2</c:v>
                </c:pt>
                <c:pt idx="156">
                  <c:v>3.8565779542450662E-2</c:v>
                </c:pt>
                <c:pt idx="157">
                  <c:v>3.8565779542450662E-2</c:v>
                </c:pt>
                <c:pt idx="158">
                  <c:v>3.6637490565328126E-2</c:v>
                </c:pt>
                <c:pt idx="159">
                  <c:v>3.5538365848368281E-2</c:v>
                </c:pt>
                <c:pt idx="160">
                  <c:v>3.7315284140786692E-2</c:v>
                </c:pt>
                <c:pt idx="161">
                  <c:v>3.6568978457970955E-2</c:v>
                </c:pt>
                <c:pt idx="162">
                  <c:v>3.6934668242550664E-2</c:v>
                </c:pt>
                <c:pt idx="163">
                  <c:v>3.8781401654678194E-2</c:v>
                </c:pt>
                <c:pt idx="164">
                  <c:v>4.0720471737412105E-2</c:v>
                </c:pt>
                <c:pt idx="165">
                  <c:v>4.2349290606908591E-2</c:v>
                </c:pt>
                <c:pt idx="166">
                  <c:v>4.0655318982632249E-2</c:v>
                </c:pt>
                <c:pt idx="167">
                  <c:v>4.2688084931763862E-2</c:v>
                </c:pt>
                <c:pt idx="168">
                  <c:v>4.226120408244622E-2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786624"/>
        <c:axId val="133788416"/>
      </c:lineChart>
      <c:dateAx>
        <c:axId val="13378662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788416"/>
        <c:crosses val="autoZero"/>
        <c:auto val="1"/>
        <c:lblOffset val="100"/>
        <c:baseTimeUnit val="months"/>
        <c:majorUnit val="12"/>
        <c:majorTimeUnit val="months"/>
      </c:dateAx>
      <c:valAx>
        <c:axId val="133788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78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7720E0-F5C8-4CD2-BD4F-DC27D7C73F75}" type="doc">
      <dgm:prSet loTypeId="urn:microsoft.com/office/officeart/2005/8/layout/vList2" loCatId="list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C70AF681-4F21-4E2C-BE30-B9F174E195D3}" type="pres">
      <dgm:prSet presAssocID="{BD7720E0-F5C8-4CD2-BD4F-DC27D7C73F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53043EDB-A620-4398-87AD-38EB28A4249F}" type="presOf" srcId="{BD7720E0-F5C8-4CD2-BD4F-DC27D7C73F75}" destId="{C70AF681-4F21-4E2C-BE30-B9F174E19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7720E0-F5C8-4CD2-BD4F-DC27D7C73F75}" type="doc">
      <dgm:prSet loTypeId="urn:microsoft.com/office/officeart/2005/8/layout/vList2" loCatId="list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C70AF681-4F21-4E2C-BE30-B9F174E195D3}" type="pres">
      <dgm:prSet presAssocID="{BD7720E0-F5C8-4CD2-BD4F-DC27D7C73F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50CB9758-8C82-4BB5-8B97-9076D3AE7865}" type="presOf" srcId="{BD7720E0-F5C8-4CD2-BD4F-DC27D7C73F75}" destId="{C70AF681-4F21-4E2C-BE30-B9F174E19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7720E0-F5C8-4CD2-BD4F-DC27D7C73F75}" type="doc">
      <dgm:prSet loTypeId="urn:microsoft.com/office/officeart/2005/8/layout/vList2" loCatId="list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C70AF681-4F21-4E2C-BE30-B9F174E195D3}" type="pres">
      <dgm:prSet presAssocID="{BD7720E0-F5C8-4CD2-BD4F-DC27D7C73F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6EE82A39-4ADF-4194-A5A1-7622A58341D5}" type="presOf" srcId="{BD7720E0-F5C8-4CD2-BD4F-DC27D7C73F75}" destId="{C70AF681-4F21-4E2C-BE30-B9F174E19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7720E0-F5C8-4CD2-BD4F-DC27D7C73F75}" type="doc">
      <dgm:prSet loTypeId="urn:microsoft.com/office/officeart/2005/8/layout/vList2" loCatId="list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C70AF681-4F21-4E2C-BE30-B9F174E195D3}" type="pres">
      <dgm:prSet presAssocID="{BD7720E0-F5C8-4CD2-BD4F-DC27D7C73F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EB837F33-3C65-476A-BD9A-D1DE67558C65}" type="presOf" srcId="{BD7720E0-F5C8-4CD2-BD4F-DC27D7C73F75}" destId="{C70AF681-4F21-4E2C-BE30-B9F174E19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7720E0-F5C8-4CD2-BD4F-DC27D7C73F75}" type="doc">
      <dgm:prSet loTypeId="urn:microsoft.com/office/officeart/2005/8/layout/vList2" loCatId="list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C70AF681-4F21-4E2C-BE30-B9F174E195D3}" type="pres">
      <dgm:prSet presAssocID="{BD7720E0-F5C8-4CD2-BD4F-DC27D7C73F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23B69CCF-B4FB-4D93-A74C-DE9095C3EE7D}" type="presOf" srcId="{BD7720E0-F5C8-4CD2-BD4F-DC27D7C73F75}" destId="{C70AF681-4F21-4E2C-BE30-B9F174E19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7720E0-F5C8-4CD2-BD4F-DC27D7C73F75}" type="doc">
      <dgm:prSet loTypeId="urn:microsoft.com/office/officeart/2005/8/layout/vList2" loCatId="list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C70AF681-4F21-4E2C-BE30-B9F174E195D3}" type="pres">
      <dgm:prSet presAssocID="{BD7720E0-F5C8-4CD2-BD4F-DC27D7C73F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C8B9F51D-569A-4384-9AE4-99212D020078}" type="presOf" srcId="{BD7720E0-F5C8-4CD2-BD4F-DC27D7C73F75}" destId="{C70AF681-4F21-4E2C-BE30-B9F174E19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7720E0-F5C8-4CD2-BD4F-DC27D7C73F75}" type="doc">
      <dgm:prSet loTypeId="urn:microsoft.com/office/officeart/2005/8/layout/vList2" loCatId="list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C70AF681-4F21-4E2C-BE30-B9F174E195D3}" type="pres">
      <dgm:prSet presAssocID="{BD7720E0-F5C8-4CD2-BD4F-DC27D7C73F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2BA5266F-C2F9-4BCC-B55D-8A5BA70CCF5B}" type="presOf" srcId="{BD7720E0-F5C8-4CD2-BD4F-DC27D7C73F75}" destId="{C70AF681-4F21-4E2C-BE30-B9F174E19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7720E0-F5C8-4CD2-BD4F-DC27D7C73F75}" type="doc">
      <dgm:prSet loTypeId="urn:microsoft.com/office/officeart/2005/8/layout/vList2" loCatId="list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C70AF681-4F21-4E2C-BE30-B9F174E195D3}" type="pres">
      <dgm:prSet presAssocID="{BD7720E0-F5C8-4CD2-BD4F-DC27D7C73F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3F52E84F-DD10-49E0-83E1-D4AA53882094}" type="presOf" srcId="{BD7720E0-F5C8-4CD2-BD4F-DC27D7C73F75}" destId="{C70AF681-4F21-4E2C-BE30-B9F174E19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7720E0-F5C8-4CD2-BD4F-DC27D7C73F75}" type="doc">
      <dgm:prSet loTypeId="urn:microsoft.com/office/officeart/2005/8/layout/vList2" loCatId="list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C70AF681-4F21-4E2C-BE30-B9F174E195D3}" type="pres">
      <dgm:prSet presAssocID="{BD7720E0-F5C8-4CD2-BD4F-DC27D7C73F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E8A1CC88-E3F9-4714-AED8-C61B361007D7}" type="presOf" srcId="{BD7720E0-F5C8-4CD2-BD4F-DC27D7C73F75}" destId="{C70AF681-4F21-4E2C-BE30-B9F174E19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7720E0-F5C8-4CD2-BD4F-DC27D7C73F75}" type="doc">
      <dgm:prSet loTypeId="urn:microsoft.com/office/officeart/2005/8/layout/vList2" loCatId="list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C70AF681-4F21-4E2C-BE30-B9F174E195D3}" type="pres">
      <dgm:prSet presAssocID="{BD7720E0-F5C8-4CD2-BD4F-DC27D7C73F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23CA5D39-2FED-4001-A7B5-B92E9887EFAF}" type="presOf" srcId="{BD7720E0-F5C8-4CD2-BD4F-DC27D7C73F75}" destId="{C70AF681-4F21-4E2C-BE30-B9F174E19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7720E0-F5C8-4CD2-BD4F-DC27D7C73F75}" type="doc">
      <dgm:prSet loTypeId="urn:microsoft.com/office/officeart/2005/8/layout/vList2" loCatId="list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C70AF681-4F21-4E2C-BE30-B9F174E195D3}" type="pres">
      <dgm:prSet presAssocID="{BD7720E0-F5C8-4CD2-BD4F-DC27D7C73F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890FE552-8395-4756-BFCA-34ABA9C70F55}" type="presOf" srcId="{BD7720E0-F5C8-4CD2-BD4F-DC27D7C73F75}" destId="{C70AF681-4F21-4E2C-BE30-B9F174E19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7720E0-F5C8-4CD2-BD4F-DC27D7C73F75}" type="doc">
      <dgm:prSet loTypeId="urn:microsoft.com/office/officeart/2005/8/layout/vList2" loCatId="list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C70AF681-4F21-4E2C-BE30-B9F174E195D3}" type="pres">
      <dgm:prSet presAssocID="{BD7720E0-F5C8-4CD2-BD4F-DC27D7C73F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0CD88A90-84F5-46C3-B2D5-AB63281EA099}" type="presOf" srcId="{BD7720E0-F5C8-4CD2-BD4F-DC27D7C73F75}" destId="{C70AF681-4F21-4E2C-BE30-B9F174E195D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0.02604</cdr:x>
      <cdr:y>0.57031</cdr:y>
    </cdr:from>
    <cdr:to>
      <cdr:x>0.96875</cdr:x>
      <cdr:y>0.64323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250" y="2085975"/>
          <a:ext cx="344805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>
              <a:latin typeface="Times New Roman" pitchFamily="18" charset="0"/>
              <a:cs typeface="Times New Roman" pitchFamily="18" charset="0"/>
            </a:rPr>
            <a:t>  0%                                                                           100%</a:t>
          </a:r>
        </a:p>
      </cdr:txBody>
    </cdr:sp>
  </cdr:relSizeAnchor>
  <cdr:relSizeAnchor xmlns:cdr="http://schemas.openxmlformats.org/drawingml/2006/chartDrawing">
    <cdr:from>
      <cdr:x>0</cdr:x>
      <cdr:y>0.63428</cdr:y>
    </cdr:from>
    <cdr:to>
      <cdr:x>1</cdr:x>
      <cdr:y>0.74886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2319948"/>
          <a:ext cx="3657600" cy="419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Zero Interest Deposits - </a:t>
          </a:r>
          <a:r>
            <a:rPr lang="en-US" sz="1800" b="1" baseline="0" dirty="0" smtClean="0">
              <a:latin typeface="Times New Roman" pitchFamily="18" charset="0"/>
              <a:cs typeface="Times New Roman" pitchFamily="18" charset="0"/>
            </a:rPr>
            <a:t>VALUE</a:t>
          </a:r>
          <a:endParaRPr lang="en-US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0.02604</cdr:x>
      <cdr:y>0.57031</cdr:y>
    </cdr:from>
    <cdr:to>
      <cdr:x>0.96875</cdr:x>
      <cdr:y>0.64323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250" y="2085975"/>
          <a:ext cx="344805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>
              <a:latin typeface="Times New Roman" pitchFamily="18" charset="0"/>
              <a:cs typeface="Times New Roman" pitchFamily="18" charset="0"/>
            </a:rPr>
            <a:t>  0%                                                                           100%</a:t>
          </a:r>
        </a:p>
      </cdr:txBody>
    </cdr:sp>
  </cdr:relSizeAnchor>
  <cdr:relSizeAnchor xmlns:cdr="http://schemas.openxmlformats.org/drawingml/2006/chartDrawing">
    <cdr:from>
      <cdr:x>0</cdr:x>
      <cdr:y>0.69792</cdr:y>
    </cdr:from>
    <cdr:to>
      <cdr:x>1</cdr:x>
      <cdr:y>0.8125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2552712"/>
          <a:ext cx="3657600" cy="419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Zero Interest Deposits - </a:t>
          </a:r>
          <a:r>
            <a:rPr lang="en-US" sz="1800" b="1" baseline="0" dirty="0" smtClean="0">
              <a:latin typeface="Times New Roman" pitchFamily="18" charset="0"/>
              <a:cs typeface="Times New Roman" pitchFamily="18" charset="0"/>
            </a:rPr>
            <a:t>VOLUME</a:t>
          </a:r>
          <a:endParaRPr lang="en-US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0.10471</cdr:y>
    </cdr:from>
    <cdr:to>
      <cdr:x>1</cdr:x>
      <cdr:y>0.10708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0" y="287253"/>
          <a:ext cx="3657600" cy="650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0.97854</cdr:y>
    </cdr:from>
    <cdr:to>
      <cdr:x>1</cdr:x>
      <cdr:y>0.9809</cdr:y>
    </cdr:to>
    <cdr:cxnSp macro="">
      <cdr:nvCxnSpPr>
        <cdr:cNvPr id="5" name="Straight Connector 4"/>
        <cdr:cNvCxnSpPr/>
      </cdr:nvCxnSpPr>
      <cdr:spPr>
        <a:xfrm xmlns:a="http://schemas.openxmlformats.org/drawingml/2006/main">
          <a:off x="0" y="3937000"/>
          <a:ext cx="5486400" cy="952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0.00694</cdr:x>
      <cdr:y>0.01776</cdr:y>
    </cdr:from>
    <cdr:to>
      <cdr:x>0.99306</cdr:x>
      <cdr:y>0.19444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5384" y="48719"/>
          <a:ext cx="3606832" cy="484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300" b="1" i="0" baseline="0" dirty="0">
              <a:solidFill>
                <a:schemeClr val="accent1"/>
              </a:solidFill>
              <a:effectLst/>
              <a:latin typeface="Garamond" panose="02020404030301010803" pitchFamily="18" charset="0"/>
              <a:ea typeface="+mn-ea"/>
              <a:cs typeface="+mn-cs"/>
            </a:rPr>
            <a:t>Graph</a:t>
          </a:r>
        </a:p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b="0" i="0" baseline="0" dirty="0">
              <a:effectLst/>
              <a:latin typeface="Garamond" panose="02020404030301010803" pitchFamily="18" charset="0"/>
              <a:ea typeface="+mn-ea"/>
              <a:cs typeface="+mn-cs"/>
            </a:rPr>
            <a:t>Evolution of Impact and Long-run Multipliers (LENDING)</a:t>
          </a:r>
        </a:p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0" i="0" baseline="0" dirty="0">
            <a:effectLst/>
            <a:latin typeface="Garamond" panose="02020404030301010803" pitchFamily="18" charset="0"/>
            <a:ea typeface="+mn-ea"/>
            <a:cs typeface="+mn-cs"/>
          </a:endParaRPr>
        </a:p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0" i="0" baseline="0" dirty="0">
              <a:effectLst/>
              <a:latin typeface="Garamond" panose="02020404030301010803" pitchFamily="18" charset="0"/>
              <a:ea typeface="+mn-ea"/>
              <a:cs typeface="+mn-cs"/>
            </a:rPr>
            <a:t>       per cent</a:t>
          </a:r>
          <a:endParaRPr lang="en-US" sz="900" b="0" dirty="0">
            <a:effectLst/>
            <a:latin typeface="Garamond" panose="02020404030301010803" pitchFamily="18" charset="0"/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0.10471</cdr:y>
    </cdr:from>
    <cdr:to>
      <cdr:x>1</cdr:x>
      <cdr:y>0.10708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0" y="287253"/>
          <a:ext cx="3657600" cy="650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0.97854</cdr:y>
    </cdr:from>
    <cdr:to>
      <cdr:x>1</cdr:x>
      <cdr:y>0.9809</cdr:y>
    </cdr:to>
    <cdr:cxnSp macro="">
      <cdr:nvCxnSpPr>
        <cdr:cNvPr id="5" name="Straight Connector 4"/>
        <cdr:cNvCxnSpPr/>
      </cdr:nvCxnSpPr>
      <cdr:spPr>
        <a:xfrm xmlns:a="http://schemas.openxmlformats.org/drawingml/2006/main">
          <a:off x="0" y="3937000"/>
          <a:ext cx="5486400" cy="952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0.00694</cdr:x>
      <cdr:y>0.01776</cdr:y>
    </cdr:from>
    <cdr:to>
      <cdr:x>0.99306</cdr:x>
      <cdr:y>0.19444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5384" y="48719"/>
          <a:ext cx="3606832" cy="484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300" b="1" i="0" baseline="0" dirty="0">
              <a:solidFill>
                <a:schemeClr val="accent1"/>
              </a:solidFill>
              <a:effectLst/>
              <a:latin typeface="Garamond" panose="02020404030301010803" pitchFamily="18" charset="0"/>
              <a:ea typeface="+mn-ea"/>
              <a:cs typeface="+mn-cs"/>
            </a:rPr>
            <a:t>Graph</a:t>
          </a:r>
        </a:p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000" b="0" i="0" baseline="0" dirty="0">
              <a:effectLst/>
              <a:latin typeface="Garamond" panose="02020404030301010803" pitchFamily="18" charset="0"/>
              <a:ea typeface="+mn-ea"/>
              <a:cs typeface="+mn-cs"/>
            </a:rPr>
            <a:t>Evolution of Impact and Long-run Multipliers (DEPOSITS)</a:t>
          </a:r>
        </a:p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b="0" i="0" baseline="0" dirty="0">
            <a:effectLst/>
            <a:latin typeface="Garamond" panose="02020404030301010803" pitchFamily="18" charset="0"/>
            <a:ea typeface="+mn-ea"/>
            <a:cs typeface="+mn-cs"/>
          </a:endParaRPr>
        </a:p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0" i="0" baseline="0" dirty="0">
              <a:effectLst/>
              <a:latin typeface="Garamond" panose="02020404030301010803" pitchFamily="18" charset="0"/>
              <a:ea typeface="+mn-ea"/>
              <a:cs typeface="+mn-cs"/>
            </a:rPr>
            <a:t>       per cent</a:t>
          </a:r>
          <a:endParaRPr lang="en-US" sz="900" b="0" dirty="0">
            <a:effectLst/>
            <a:latin typeface="Garamond" panose="02020404030301010803" pitchFamily="18" charset="0"/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E474DE-BF85-4C78-9E07-E8F8DA6EE060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49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8C147B-B220-417B-82C3-2AC45939C33B}" type="slidenum">
              <a:rPr lang="he-IL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6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B47FBF-329B-49D4-83D2-3B5EF18AD024}" type="slidenum">
              <a:rPr lang="ar-SA"/>
              <a:pPr/>
              <a:t>1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589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C147B-B220-417B-82C3-2AC45939C33B}" type="slidenum">
              <a:rPr lang="he-IL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14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Islamic banks gaining higher share, more than trebled during last 5 years. These questions are relevant to the policy makers as Islamic Banking is </a:t>
            </a:r>
            <a:r>
              <a:rPr lang="en-US" dirty="0"/>
              <a:t>gaining more systemic </a:t>
            </a:r>
            <a:r>
              <a:rPr lang="en-US" dirty="0" smtClean="0"/>
              <a:t>importance.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Whether the stability of the financial sector will be altered when the Islamic segment of the banking sector becomes even more important.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C147B-B220-417B-82C3-2AC45939C33B}" type="slidenum">
              <a:rPr lang="he-IL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2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4"/>
          <p:cNvSpPr/>
          <p:nvPr/>
        </p:nvSpPr>
        <p:spPr>
          <a:xfrm>
            <a:off x="304800" y="246460"/>
            <a:ext cx="8532813" cy="46482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l-NL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Rounded Rectangle 9"/>
          <p:cNvSpPr/>
          <p:nvPr/>
        </p:nvSpPr>
        <p:spPr>
          <a:xfrm>
            <a:off x="418597" y="325621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l-NL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1, 2015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G 20 Global Islamic Finance Conference</a:t>
            </a:r>
          </a:p>
        </p:txBody>
      </p:sp>
      <p:sp>
        <p:nvSpPr>
          <p:cNvPr id="10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CDA56-62A1-4D6A-8A8E-D81415FB0311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September 1, 2015</a:t>
            </a: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 20 Global Islamic Finance Conference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7218D-E3B7-411B-BAC9-4649365B672D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0053"/>
            <a:ext cx="1981200" cy="394334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00052"/>
            <a:ext cx="5943600" cy="3943351"/>
          </a:xfrm>
        </p:spPr>
        <p:txBody>
          <a:bodyPr vert="eaVert"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September 1, 2015</a:t>
            </a: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 20 Global Islamic Finance Conference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E458A-75D2-4513-B0B6-64A28C6BE2CA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663" y="4514850"/>
            <a:ext cx="2286000" cy="273844"/>
          </a:xfrm>
        </p:spPr>
        <p:txBody>
          <a:bodyPr/>
          <a:lstStyle>
            <a:lvl1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September 1, 2015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2663" y="4514850"/>
            <a:ext cx="2286000" cy="273844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G 20 Global Islamic Finance Conference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663" y="4514850"/>
            <a:ext cx="457200" cy="273844"/>
          </a:xfrm>
        </p:spPr>
        <p:txBody>
          <a:bodyPr/>
          <a:lstStyle>
            <a:lvl1pPr>
              <a:defRPr/>
            </a:lvl1pPr>
          </a:lstStyle>
          <a:p>
            <a:fld id="{DE942BF2-2D1D-4CA8-A787-946B9F277628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304800" y="246460"/>
            <a:ext cx="8532813" cy="46482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l-NL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7" y="325622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l-NL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September 1, 2015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G 20 Global Islamic Finance Conference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FE938-DABA-4FB8-BC48-A6D805088E0C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1, 2015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 20 Global Islamic Finance Conference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6E47C-369F-4209-8A70-92778836A32C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434578"/>
            <a:ext cx="3931920" cy="59412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434578"/>
            <a:ext cx="3931920" cy="59412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September 1, 2015</a:t>
            </a: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 20 Global Islamic Finance Conference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E048B-7DDB-4FBA-A531-DDB0AABDB867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September 1, 2015</a:t>
            </a: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 20 Global Islamic Finance Conference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73CE2-45B6-43E1-8EA7-F22144911487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6"/>
          <p:cNvSpPr/>
          <p:nvPr/>
        </p:nvSpPr>
        <p:spPr>
          <a:xfrm>
            <a:off x="304800" y="246460"/>
            <a:ext cx="8532813" cy="46482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l-NL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September 1, 2015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G 20 Global Islamic Finance Conference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08400-1221-4913-AA9D-FD1BE1A1BA7D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400050"/>
            <a:ext cx="2971800" cy="6858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085852"/>
            <a:ext cx="2971800" cy="3154584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3" y="697608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September 1, 2015</a:t>
            </a: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 20 Global Islamic Finance Conference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D2A10-4C29-4CA1-99E0-AB8826999BB0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304800" y="246460"/>
            <a:ext cx="8532813" cy="46482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l-NL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325041"/>
            <a:ext cx="2324100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0"/>
            <a:ext cx="2240280" cy="315861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September 1, 2015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G 20 Global Islamic Finance Conference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7B7A1-6FC1-4873-AFFD-A2880A5F4FCB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246460"/>
            <a:ext cx="8532813" cy="46482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l-NL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7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nl-NL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3739754"/>
            <a:ext cx="8183562" cy="788194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397669"/>
            <a:ext cx="8183562" cy="3140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4583907"/>
            <a:ext cx="2286000" cy="27384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September 1, 2015</a:t>
            </a: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4583907"/>
            <a:ext cx="2286000" cy="27384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100" b="1" smtClean="0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G 20 Global Islamic Finance Conference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4583907"/>
            <a:ext cx="457200" cy="27384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C00000"/>
                </a:solidFill>
              </a:defRPr>
            </a:lvl1pPr>
          </a:lstStyle>
          <a:p>
            <a:fld id="{D4CD9A1E-6ED4-48B4-AC6F-FFB73CA9A7CF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04" r:id="rId4"/>
    <p:sldLayoutId id="2147483805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09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6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7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1"/>
          <p:cNvGrpSpPr>
            <a:grpSpLocks/>
          </p:cNvGrpSpPr>
          <p:nvPr/>
        </p:nvGrpSpPr>
        <p:grpSpPr bwMode="auto">
          <a:xfrm>
            <a:off x="457200" y="1371600"/>
            <a:ext cx="8229600" cy="1021483"/>
            <a:chOff x="0" y="9299"/>
            <a:chExt cx="9144000" cy="541258"/>
          </a:xfrm>
        </p:grpSpPr>
        <p:sp>
          <p:nvSpPr>
            <p:cNvPr id="13" name="Rounded Rectangle 12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0" y="86228"/>
              <a:ext cx="9094611" cy="4643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Monetary Policy in a Small, Open Economy with Pegged Exchange Rates – A Case of Oman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171" name="Group 15"/>
          <p:cNvGrpSpPr>
            <a:grpSpLocks/>
          </p:cNvGrpSpPr>
          <p:nvPr/>
        </p:nvGrpSpPr>
        <p:grpSpPr bwMode="auto">
          <a:xfrm>
            <a:off x="3048000" y="4343400"/>
            <a:ext cx="2819400" cy="571500"/>
            <a:chOff x="0" y="9299"/>
            <a:chExt cx="9144000" cy="514800"/>
          </a:xfrm>
        </p:grpSpPr>
        <p:sp>
          <p:nvSpPr>
            <p:cNvPr id="17" name="Rounded Rectangle 16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22412" y="33967"/>
              <a:ext cx="9099176" cy="4654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</a:pPr>
              <a:r>
                <a:rPr lang="en-US" dirty="0" smtClean="0">
                  <a:solidFill>
                    <a:schemeClr val="bg1"/>
                  </a:solidFill>
                  <a:cs typeface="Arial" pitchFamily="34" charset="0"/>
                </a:rPr>
                <a:t>25</a:t>
              </a:r>
              <a:r>
                <a:rPr lang="en-US" baseline="30000" dirty="0" smtClean="0">
                  <a:solidFill>
                    <a:schemeClr val="bg1"/>
                  </a:solidFill>
                  <a:cs typeface="Arial" pitchFamily="34" charset="0"/>
                </a:rPr>
                <a:t>th</a:t>
              </a:r>
              <a:r>
                <a:rPr lang="en-US" dirty="0" smtClean="0">
                  <a:solidFill>
                    <a:schemeClr val="bg1"/>
                  </a:solidFill>
                  <a:cs typeface="Arial" pitchFamily="34" charset="0"/>
                </a:rPr>
                <a:t> - 26</a:t>
              </a:r>
              <a:r>
                <a:rPr lang="en-US" baseline="30000" dirty="0" smtClean="0">
                  <a:solidFill>
                    <a:schemeClr val="bg1"/>
                  </a:solidFill>
                  <a:cs typeface="Arial" pitchFamily="34" charset="0"/>
                </a:rPr>
                <a:t>th</a:t>
              </a:r>
              <a:r>
                <a:rPr lang="en-US" dirty="0" smtClean="0">
                  <a:solidFill>
                    <a:schemeClr val="bg1"/>
                  </a:solidFill>
                  <a:cs typeface="Arial" pitchFamily="34" charset="0"/>
                </a:rPr>
                <a:t> April , 2016</a:t>
              </a:r>
              <a:endParaRPr lang="en-US" dirty="0">
                <a:solidFill>
                  <a:srgbClr val="FF6600"/>
                </a:solidFill>
                <a:cs typeface="Arial" pitchFamily="34" charset="0"/>
              </a:endParaRPr>
            </a:p>
          </p:txBody>
        </p:sp>
      </p:grpSp>
      <p:sp>
        <p:nvSpPr>
          <p:cNvPr id="7172" name="Rectangle 24"/>
          <p:cNvSpPr>
            <a:spLocks noChangeArrowheads="1"/>
          </p:cNvSpPr>
          <p:nvPr/>
        </p:nvSpPr>
        <p:spPr bwMode="auto">
          <a:xfrm>
            <a:off x="2286000" y="2686050"/>
            <a:ext cx="457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it-IT" b="1" dirty="0" smtClean="0"/>
          </a:p>
          <a:p>
            <a:pPr algn="ctr"/>
            <a:r>
              <a:rPr lang="it-IT" b="1" dirty="0" smtClean="0"/>
              <a:t>Moazzam </a:t>
            </a:r>
            <a:r>
              <a:rPr lang="it-IT" b="1" dirty="0"/>
              <a:t>Farooq</a:t>
            </a:r>
          </a:p>
          <a:p>
            <a:pPr algn="ctr"/>
            <a:r>
              <a:rPr lang="it-IT" dirty="0"/>
              <a:t>Central Bank of </a:t>
            </a:r>
            <a:r>
              <a:rPr lang="it-IT" dirty="0" smtClean="0"/>
              <a:t>Oman</a:t>
            </a:r>
          </a:p>
          <a:p>
            <a:pPr algn="ctr"/>
            <a:endParaRPr lang="it-IT" dirty="0"/>
          </a:p>
          <a:p>
            <a:pPr algn="ctr"/>
            <a:r>
              <a:rPr lang="en-US" dirty="0"/>
              <a:t/>
            </a:r>
            <a:br>
              <a:rPr lang="en-US" dirty="0"/>
            </a:b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-228600" y="48006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17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0" y="0"/>
          <a:ext cx="9144000" cy="4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0" y="0"/>
            <a:ext cx="9144000" cy="342900"/>
            <a:chOff x="0" y="9299"/>
            <a:chExt cx="9144000" cy="514800"/>
          </a:xfrm>
        </p:grpSpPr>
        <p:sp>
          <p:nvSpPr>
            <p:cNvPr id="13" name="Rounded Rectangle 12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5400" y="34324"/>
              <a:ext cx="9093200" cy="464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Impact and Long-run Multipliers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8218442"/>
              </p:ext>
            </p:extLst>
          </p:nvPr>
        </p:nvGraphicFramePr>
        <p:xfrm>
          <a:off x="609600" y="2400300"/>
          <a:ext cx="36576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3997550"/>
              </p:ext>
            </p:extLst>
          </p:nvPr>
        </p:nvGraphicFramePr>
        <p:xfrm>
          <a:off x="4724400" y="2400300"/>
          <a:ext cx="36576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400050"/>
            <a:ext cx="8229600" cy="200025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60000"/>
              </a:lnSpc>
              <a:buFont typeface="Wingdings 2" pitchFamily="18" charset="2"/>
              <a:buNone/>
            </a:pPr>
            <a:endParaRPr lang="en-US" sz="20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/>
              <a:t>Interest Rate Pass-through is weak – both in terms of initial and long-run response</a:t>
            </a:r>
          </a:p>
          <a:p>
            <a:pPr lvl="1" algn="just"/>
            <a:r>
              <a:rPr lang="en-US" dirty="0" smtClean="0"/>
              <a:t>Esp. so for Lending rates</a:t>
            </a:r>
          </a:p>
          <a:p>
            <a:pPr algn="just"/>
            <a:r>
              <a:rPr lang="en-US" dirty="0" smtClean="0"/>
              <a:t>Some signs of Improvement in pass-through over time</a:t>
            </a:r>
          </a:p>
          <a:p>
            <a:pPr lvl="1" algn="just"/>
            <a:r>
              <a:rPr lang="en-US" dirty="0" smtClean="0"/>
              <a:t>Esp. Long-run multiplier for Deposits improved, before tapering off </a:t>
            </a:r>
            <a:endParaRPr lang="en-US" dirty="0"/>
          </a:p>
          <a:p>
            <a:pPr marL="0" indent="0">
              <a:buNone/>
            </a:pPr>
            <a:endParaRPr lang="en-US" sz="2400" i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634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3251" name="Rectangle 3"/>
              <p:cNvSpPr>
                <a:spLocks noGrp="1" noChangeArrowheads="1"/>
              </p:cNvSpPr>
              <p:nvPr>
                <p:ph idx="4294967295"/>
              </p:nvPr>
            </p:nvSpPr>
            <p:spPr>
              <a:xfrm>
                <a:off x="457200" y="400050"/>
                <a:ext cx="8229600" cy="4000500"/>
              </a:xfrm>
            </p:spPr>
            <p:txBody>
              <a:bodyPr>
                <a:normAutofit fontScale="70000" lnSpcReduction="20000"/>
              </a:bodyPr>
              <a:lstStyle/>
              <a:p>
                <a:pPr eaLnBrk="1" hangingPunct="1">
                  <a:lnSpc>
                    <a:spcPct val="60000"/>
                  </a:lnSpc>
                  <a:buFont typeface="Wingdings 2" pitchFamily="18" charset="2"/>
                  <a:buNone/>
                </a:pPr>
                <a:endParaRPr lang="en-US" sz="2000" dirty="0" smtClean="0">
                  <a:solidFill>
                    <a:schemeClr val="accent2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algn="just"/>
                <a:r>
                  <a:rPr lang="en-US" dirty="0" smtClean="0"/>
                  <a:t>Which Channel is Effective, following </a:t>
                </a:r>
                <a:r>
                  <a:rPr lang="en-US" dirty="0" err="1" smtClean="0"/>
                  <a:t>Cevik</a:t>
                </a:r>
                <a:r>
                  <a:rPr lang="en-US" dirty="0" smtClean="0"/>
                  <a:t> and </a:t>
                </a:r>
                <a:r>
                  <a:rPr lang="en-US" dirty="0" err="1" smtClean="0"/>
                  <a:t>Teksoz</a:t>
                </a:r>
                <a:r>
                  <a:rPr lang="en-US" dirty="0" smtClean="0"/>
                  <a:t>(2012)</a:t>
                </a:r>
              </a:p>
              <a:p>
                <a:pPr marL="0" indent="0" algn="just">
                  <a:buNone/>
                </a:pPr>
                <a:endParaRPr lang="en-US" dirty="0" smtClean="0"/>
              </a:p>
              <a:p>
                <a:pPr marL="0" indent="0" algn="just">
                  <a:buNone/>
                </a:pPr>
                <a:r>
                  <a:rPr lang="en-US" dirty="0" smtClean="0"/>
                  <a:t>SVAR</a:t>
                </a:r>
              </a:p>
              <a:p>
                <a:pPr algn="just"/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µ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dirty="0"/>
              </a:p>
              <a:p>
                <a:pPr algn="just"/>
                <a:endParaRPr lang="en-US" dirty="0" smtClean="0"/>
              </a:p>
              <a:p>
                <a:endParaRPr lang="en-US" sz="500" dirty="0" smtClean="0"/>
              </a:p>
              <a:p>
                <a:pPr marL="0" indent="0">
                  <a:buNone/>
                </a:pPr>
                <a:r>
                  <a:rPr lang="en-US" dirty="0" smtClean="0"/>
                  <a:t>where,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𝒀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i="1" dirty="0"/>
                  <a:t> </a:t>
                </a:r>
                <a:r>
                  <a:rPr lang="en-US" sz="2300" i="1" dirty="0" smtClean="0"/>
                  <a:t>is vector of Endogenous Variables </a:t>
                </a:r>
                <a:r>
                  <a:rPr lang="en-US" sz="2300" i="1" dirty="0"/>
                  <a:t>at time </a:t>
                </a:r>
                <a:r>
                  <a:rPr lang="en-US" sz="2300" i="1" dirty="0" smtClean="0"/>
                  <a:t>t, and include </a:t>
                </a:r>
                <a:r>
                  <a:rPr lang="en-US" sz="2300" i="1" dirty="0"/>
                  <a:t>Real non-Oil GDP, CPI, Private Sector Credit and Overnight interest rates (also later also NEER)</a:t>
                </a:r>
              </a:p>
              <a:p>
                <a:pPr marL="0" indent="0">
                  <a:buNone/>
                </a:pPr>
                <a:endParaRPr lang="en-US" sz="2300" i="1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3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3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sz="23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US" sz="2300" i="1" dirty="0" smtClean="0"/>
                  <a:t> is a vector of Exogenous Variables at </a:t>
                </a:r>
                <a:r>
                  <a:rPr lang="en-US" sz="2300" i="1" dirty="0"/>
                  <a:t>time </a:t>
                </a:r>
                <a:r>
                  <a:rPr lang="en-US" sz="2300" i="1" dirty="0" smtClean="0"/>
                  <a:t>t to control for changes in economic conditions (worldwide and US), and include </a:t>
                </a:r>
                <a:r>
                  <a:rPr lang="en-US" sz="2400" i="1" dirty="0"/>
                  <a:t>Crude Price (</a:t>
                </a:r>
                <a:r>
                  <a:rPr lang="en-US" sz="2400" i="1" dirty="0" err="1"/>
                  <a:t>Fateh</a:t>
                </a:r>
                <a:r>
                  <a:rPr lang="en-US" sz="2400" i="1" dirty="0"/>
                  <a:t> and WTI, alternately), US Real GDP and Fed Fund Rate</a:t>
                </a:r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i="1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532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57200" y="533400"/>
                <a:ext cx="8229600" cy="5334000"/>
              </a:xfrm>
              <a:blipFill rotWithShape="0">
                <a:blip r:embed="rId2"/>
                <a:stretch>
                  <a:fillRect l="-222" r="-2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-228600" y="48006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17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0" y="0"/>
          <a:ext cx="9144000" cy="4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0" y="0"/>
            <a:ext cx="9144000" cy="342900"/>
            <a:chOff x="0" y="9299"/>
            <a:chExt cx="9144000" cy="514800"/>
          </a:xfrm>
        </p:grpSpPr>
        <p:sp>
          <p:nvSpPr>
            <p:cNvPr id="13" name="Rounded Rectangle 12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5400" y="34324"/>
              <a:ext cx="9093200" cy="464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Model - II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8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400050"/>
            <a:ext cx="8229600" cy="4000500"/>
          </a:xfrm>
        </p:spPr>
        <p:txBody>
          <a:bodyPr>
            <a:normAutofit/>
          </a:bodyPr>
          <a:lstStyle/>
          <a:p>
            <a:pPr eaLnBrk="1" hangingPunct="1">
              <a:lnSpc>
                <a:spcPct val="60000"/>
              </a:lnSpc>
              <a:buFont typeface="Wingdings 2" pitchFamily="18" charset="2"/>
              <a:buNone/>
            </a:pPr>
            <a:endParaRPr lang="en-US" sz="20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/>
              <a:t>Sample : 1998:Q1 </a:t>
            </a:r>
            <a:r>
              <a:rPr lang="en-US" dirty="0"/>
              <a:t>to </a:t>
            </a:r>
            <a:r>
              <a:rPr lang="en-US" dirty="0" smtClean="0"/>
              <a:t>2014:Q4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Seasonally Adjusted other than interest rates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AIC used to determine lag length (4)</a:t>
            </a:r>
          </a:p>
          <a:p>
            <a:pPr algn="just"/>
            <a:endParaRPr lang="en-US" dirty="0"/>
          </a:p>
          <a:p>
            <a:pPr marL="0" indent="0">
              <a:buNone/>
            </a:pPr>
            <a:endParaRPr lang="en-US" sz="2400" i="1" dirty="0"/>
          </a:p>
          <a:p>
            <a:endParaRPr lang="en-US" dirty="0" smtClean="0"/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-228600" y="48006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17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0" y="0"/>
          <a:ext cx="9144000" cy="4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0" y="0"/>
            <a:ext cx="9144000" cy="342900"/>
            <a:chOff x="0" y="9299"/>
            <a:chExt cx="9144000" cy="514800"/>
          </a:xfrm>
        </p:grpSpPr>
        <p:sp>
          <p:nvSpPr>
            <p:cNvPr id="13" name="Rounded Rectangle 12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5400" y="34324"/>
              <a:ext cx="9093200" cy="464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Data / Estimation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544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400050"/>
            <a:ext cx="8229600" cy="4000500"/>
          </a:xfrm>
        </p:spPr>
        <p:txBody>
          <a:bodyPr>
            <a:normAutofit/>
          </a:bodyPr>
          <a:lstStyle/>
          <a:p>
            <a:pPr eaLnBrk="1" hangingPunct="1">
              <a:lnSpc>
                <a:spcPct val="60000"/>
              </a:lnSpc>
              <a:buFont typeface="Wingdings 2" pitchFamily="18" charset="2"/>
              <a:buNone/>
            </a:pPr>
            <a:endParaRPr lang="en-US" sz="20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/>
              <a:t>Domestic CPI does not react significantly to the Output shocks.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Bank lending is sensitive to the output shocks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Interest rate shocks affect bank credit, though the effect is not very pronounced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marL="0" indent="0">
              <a:buNone/>
            </a:pPr>
            <a:endParaRPr lang="en-US" sz="2400" i="1" dirty="0"/>
          </a:p>
          <a:p>
            <a:endParaRPr lang="en-US" dirty="0" smtClean="0"/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-228600" y="48006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17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0" y="0"/>
          <a:ext cx="9144000" cy="4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0" y="0"/>
            <a:ext cx="9144000" cy="342900"/>
            <a:chOff x="0" y="9299"/>
            <a:chExt cx="9144000" cy="514800"/>
          </a:xfrm>
        </p:grpSpPr>
        <p:sp>
          <p:nvSpPr>
            <p:cNvPr id="13" name="Rounded Rectangle 12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5400" y="34324"/>
              <a:ext cx="9093200" cy="464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Results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191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400050"/>
            <a:ext cx="8229600" cy="400050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60000"/>
              </a:lnSpc>
              <a:buFont typeface="Wingdings 2" pitchFamily="18" charset="2"/>
              <a:buNone/>
            </a:pPr>
            <a:endParaRPr lang="en-US" sz="20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/>
              <a:t>Weak Interest Rate Pass-through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Credit Channel Appears to Work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Frictions and shallow markets likely impede the transmission mechanism.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Islamic Banks hinder monetary policy transmission through credit channel (</a:t>
            </a:r>
            <a:r>
              <a:rPr lang="en-US" dirty="0" err="1" smtClean="0"/>
              <a:t>Zaheer</a:t>
            </a:r>
            <a:r>
              <a:rPr lang="en-US" dirty="0" smtClean="0"/>
              <a:t> </a:t>
            </a:r>
            <a:r>
              <a:rPr lang="en-US" dirty="0"/>
              <a:t>et al </a:t>
            </a:r>
            <a:r>
              <a:rPr lang="en-US" dirty="0" smtClean="0"/>
              <a:t>(2013)). Islamic Banks are more sensitive to interest rate changes (</a:t>
            </a:r>
            <a:r>
              <a:rPr lang="en-US" dirty="0" err="1" smtClean="0"/>
              <a:t>Macit</a:t>
            </a:r>
            <a:r>
              <a:rPr lang="en-US" dirty="0" smtClean="0"/>
              <a:t> (2012). </a:t>
            </a:r>
            <a:r>
              <a:rPr lang="en-US" dirty="0"/>
              <a:t>Islamic </a:t>
            </a:r>
            <a:r>
              <a:rPr lang="en-US" dirty="0" smtClean="0"/>
              <a:t>Banking new in Oman with a share of about 5 per cent. The increasing share of IB </a:t>
            </a:r>
            <a:r>
              <a:rPr lang="en-US" i="1" dirty="0" smtClean="0"/>
              <a:t>may</a:t>
            </a:r>
            <a:r>
              <a:rPr lang="en-US" dirty="0" smtClean="0"/>
              <a:t> further weaken the Credit Channel of the transmission mechanism.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Despite challenging times, reliance to be continued on fiscal measures for development and price stability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marL="0" indent="0">
              <a:buNone/>
            </a:pPr>
            <a:endParaRPr lang="en-US" sz="2400" i="1" dirty="0"/>
          </a:p>
          <a:p>
            <a:endParaRPr lang="en-US" dirty="0" smtClean="0"/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-228600" y="48006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17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0" y="0"/>
          <a:ext cx="9144000" cy="4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0" y="0"/>
            <a:ext cx="9144000" cy="342900"/>
            <a:chOff x="0" y="9299"/>
            <a:chExt cx="9144000" cy="514800"/>
          </a:xfrm>
        </p:grpSpPr>
        <p:sp>
          <p:nvSpPr>
            <p:cNvPr id="13" name="Rounded Rectangle 12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5400" y="34324"/>
              <a:ext cx="9093200" cy="464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Conclusion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570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/>
          </p:cNvSpPr>
          <p:nvPr/>
        </p:nvSpPr>
        <p:spPr bwMode="auto">
          <a:xfrm>
            <a:off x="381000" y="2400301"/>
            <a:ext cx="8229600" cy="1908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91440"/>
          <a:lstStyle/>
          <a:p>
            <a:pPr marL="265113" indent="-265113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nl-NL" sz="2800">
              <a:latin typeface="Verdana" pitchFamily="34" charset="0"/>
            </a:endParaRPr>
          </a:p>
        </p:txBody>
      </p:sp>
      <p:grpSp>
        <p:nvGrpSpPr>
          <p:cNvPr id="33795" name="Group 16"/>
          <p:cNvGrpSpPr>
            <a:grpSpLocks/>
          </p:cNvGrpSpPr>
          <p:nvPr/>
        </p:nvGrpSpPr>
        <p:grpSpPr bwMode="auto">
          <a:xfrm>
            <a:off x="457200" y="2057400"/>
            <a:ext cx="8229600" cy="685800"/>
            <a:chOff x="0" y="9299"/>
            <a:chExt cx="9144000" cy="514800"/>
          </a:xfrm>
        </p:grpSpPr>
        <p:sp>
          <p:nvSpPr>
            <p:cNvPr id="18" name="Rounded Rectangle 17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24694" y="34324"/>
              <a:ext cx="9094611" cy="464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>
                <a:defRPr/>
              </a:pPr>
              <a:r>
                <a:rPr lang="en-US" sz="2800">
                  <a:solidFill>
                    <a:schemeClr val="bg1"/>
                  </a:solidFill>
                  <a:cs typeface="Arial" pitchFamily="34" charset="0"/>
                </a:rPr>
                <a:t>Thank you!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i.ytimg.com/vi/OcchvznqAvw/maxresdefaul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97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" name="Rectangle 3"/>
          <p:cNvSpPr>
            <a:spLocks noGrp="1"/>
          </p:cNvSpPr>
          <p:nvPr>
            <p:ph type="body" idx="4294967295"/>
          </p:nvPr>
        </p:nvSpPr>
        <p:spPr>
          <a:xfrm>
            <a:off x="0" y="0"/>
            <a:ext cx="7010400" cy="33718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2400" dirty="0" smtClean="0">
                <a:latin typeface="Calibri" pitchFamily="34" charset="0"/>
              </a:rPr>
              <a:t>The views expressed here are those of the author and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dirty="0" smtClean="0">
                <a:latin typeface="Calibri" pitchFamily="34" charset="0"/>
              </a:rPr>
              <a:t>do not necessarily represent or reﬂect the views of</a:t>
            </a:r>
            <a:br>
              <a:rPr lang="en-US" sz="2400" dirty="0" smtClean="0">
                <a:latin typeface="Calibri" pitchFamily="34" charset="0"/>
              </a:rPr>
            </a:b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Central </a:t>
            </a:r>
            <a:r>
              <a:rPr lang="en-US" sz="2400" i="1" dirty="0">
                <a:solidFill>
                  <a:srgbClr val="FF0000"/>
                </a:solidFill>
                <a:latin typeface="Calibri" pitchFamily="34" charset="0"/>
              </a:rPr>
              <a:t>Bank of </a:t>
            </a: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Oman</a:t>
            </a:r>
            <a:r>
              <a:rPr lang="en-US" sz="2400" dirty="0" smtClean="0">
                <a:latin typeface="Calibri" pitchFamily="34" charset="0"/>
              </a:rPr>
              <a:t>.</a:t>
            </a:r>
            <a:r>
              <a:rPr lang="en-US" sz="3200" dirty="0" smtClean="0">
                <a:latin typeface="Calibri" pitchFamily="34" charset="0"/>
              </a:rPr>
              <a:t/>
            </a:r>
            <a:br>
              <a:rPr lang="en-US" sz="3200" dirty="0" smtClean="0">
                <a:latin typeface="Calibri" pitchFamily="34" charset="0"/>
              </a:rPr>
            </a:br>
            <a:endParaRPr lang="en-US" sz="3200" dirty="0" smtClean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495834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Wadi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Bani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Khalid – Oman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Image Credits : Oman Tours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400050"/>
            <a:ext cx="8229600" cy="40005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60000"/>
              </a:lnSpc>
              <a:buFont typeface="Wingdings 2" pitchFamily="18" charset="2"/>
              <a:buNone/>
            </a:pPr>
            <a:endParaRPr lang="en-US" sz="2000" dirty="0" smtClean="0">
              <a:solidFill>
                <a:schemeClr val="accent2"/>
              </a:solidFill>
            </a:endParaRPr>
          </a:p>
          <a:p>
            <a:pPr marL="119063" indent="-119063"/>
            <a:r>
              <a:rPr lang="en-US" b="1" dirty="0" smtClean="0">
                <a:latin typeface="Calibri" pitchFamily="34" charset="0"/>
                <a:cs typeface="Calibri" pitchFamily="34" charset="0"/>
              </a:rPr>
              <a:t>Small Open Economy</a:t>
            </a:r>
          </a:p>
          <a:p>
            <a:pPr marL="119063" indent="-119063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r>
              <a:rPr lang="en-US" dirty="0" smtClean="0">
                <a:latin typeface="Calibri" pitchFamily="34" charset="0"/>
                <a:cs typeface="Calibri" pitchFamily="34" charset="0"/>
              </a:rPr>
              <a:t>Population ~ 4 Million (Omanis 2.3 M)</a:t>
            </a:r>
          </a:p>
          <a:p>
            <a:pPr marL="282575" lvl="1" indent="-228600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r>
              <a:rPr lang="en-US" dirty="0" smtClean="0">
                <a:latin typeface="Calibri" pitchFamily="34" charset="0"/>
                <a:cs typeface="Calibri" pitchFamily="34" charset="0"/>
              </a:rPr>
              <a:t>GDP ~ RO 31 B or USD 80 B (0.1 % of World GDP)</a:t>
            </a:r>
          </a:p>
          <a:p>
            <a:pPr marL="282575" lvl="1" indent="-228600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r>
              <a:rPr lang="en-US" dirty="0" smtClean="0">
                <a:latin typeface="Calibri" pitchFamily="34" charset="0"/>
                <a:cs typeface="Calibri" pitchFamily="34" charset="0"/>
              </a:rPr>
              <a:t>Oil </a:t>
            </a:r>
            <a:r>
              <a:rPr lang="en-US" dirty="0">
                <a:latin typeface="Calibri" pitchFamily="34" charset="0"/>
                <a:cs typeface="Calibri" pitchFamily="34" charset="0"/>
              </a:rPr>
              <a:t>Production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950 K bpd  (1% of Global Prod.)</a:t>
            </a:r>
          </a:p>
          <a:p>
            <a:pPr marL="282575" lvl="1" indent="-228600"/>
            <a:endParaRPr lang="en-US" dirty="0">
              <a:latin typeface="Calibri" pitchFamily="34" charset="0"/>
              <a:cs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International Trade ~ 100% of GDP</a:t>
            </a:r>
            <a:endParaRPr lang="en-US" b="1" dirty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Oil &amp; Gas Revenues 75% - 85% of Total Govt. Revenues</a:t>
            </a:r>
          </a:p>
          <a:p>
            <a:pPr marL="0" indent="0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i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800" i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Major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exports (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crude oil)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quoted in 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USD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Fixed Exchange Rate : 1 OMR = 2.6 USD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-228600" y="48006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17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0" y="0"/>
          <a:ext cx="9144000" cy="4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0" y="0"/>
            <a:ext cx="9144000" cy="342900"/>
            <a:chOff x="0" y="9299"/>
            <a:chExt cx="9144000" cy="514800"/>
          </a:xfrm>
        </p:grpSpPr>
        <p:sp>
          <p:nvSpPr>
            <p:cNvPr id="13" name="Rounded Rectangle 12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5400" y="34324"/>
              <a:ext cx="9093200" cy="464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Economy of Sultanate of Oman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8" name="Picture 4" descr="https://upload.wikimedia.org/wikipedia/commons/thumb/e/e2/Oman_%28better%29_%28orthographic_projection%29.svg/1024px-Oman_%28better%29_%28orthographic_projection%29.sv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163" y="326231"/>
            <a:ext cx="2798781" cy="2099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410200" y="4457701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Flows Data Jan-Dec 2014; Stock Data  as of 31-Dec-14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1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400050"/>
            <a:ext cx="8229600" cy="40005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60000"/>
              </a:lnSpc>
              <a:buFont typeface="Wingdings 2" pitchFamily="18" charset="2"/>
              <a:buNone/>
            </a:pPr>
            <a:endParaRPr lang="en-US" sz="2000" dirty="0" smtClean="0">
              <a:solidFill>
                <a:schemeClr val="accent2"/>
              </a:solidFill>
            </a:endParaRPr>
          </a:p>
          <a:p>
            <a:pPr marL="119063" indent="-119063"/>
            <a:r>
              <a:rPr lang="en-US" b="1" dirty="0" smtClean="0">
                <a:latin typeface="Calibri" pitchFamily="34" charset="0"/>
                <a:cs typeface="Calibri" pitchFamily="34" charset="0"/>
              </a:rPr>
              <a:t>Banking Sector</a:t>
            </a:r>
          </a:p>
          <a:p>
            <a:pPr marL="119063" indent="-119063"/>
            <a:endParaRPr lang="en-US" sz="1100" dirty="0" smtClean="0"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r>
              <a:rPr lang="en-US" dirty="0" smtClean="0">
                <a:latin typeface="Calibri" pitchFamily="34" charset="0"/>
                <a:cs typeface="Calibri" pitchFamily="34" charset="0"/>
              </a:rPr>
              <a:t>Small and “Introvert”</a:t>
            </a:r>
          </a:p>
          <a:p>
            <a:pPr marL="282575" lvl="1" indent="-228600"/>
            <a:r>
              <a:rPr lang="en-US" dirty="0" smtClean="0">
                <a:latin typeface="Calibri" pitchFamily="34" charset="0"/>
                <a:cs typeface="Calibri" pitchFamily="34" charset="0"/>
              </a:rPr>
              <a:t>Banking Sector Assets~ RO 26 B or 80% of GDP</a:t>
            </a:r>
          </a:p>
          <a:p>
            <a:pPr marL="282575" lvl="1" indent="-228600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r>
              <a:rPr lang="en-US" dirty="0" smtClean="0">
                <a:latin typeface="Calibri" pitchFamily="34" charset="0"/>
                <a:cs typeface="Calibri" pitchFamily="34" charset="0"/>
              </a:rPr>
              <a:t>Structural Liquidity</a:t>
            </a:r>
          </a:p>
          <a:p>
            <a:pPr marL="282575" lvl="1" indent="-228600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endParaRPr lang="en-US" dirty="0" smtClean="0">
              <a:solidFill>
                <a:schemeClr val="tx2">
                  <a:lumMod val="25000"/>
                  <a:lumOff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endParaRPr lang="en-US" dirty="0">
              <a:solidFill>
                <a:schemeClr val="tx2">
                  <a:lumMod val="25000"/>
                  <a:lumOff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en-US" dirty="0">
              <a:solidFill>
                <a:schemeClr val="tx2">
                  <a:lumMod val="25000"/>
                  <a:lumOff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-228600" y="48006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17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0" y="0"/>
          <a:ext cx="9144000" cy="4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0" y="0"/>
            <a:ext cx="9144000" cy="342900"/>
            <a:chOff x="0" y="9299"/>
            <a:chExt cx="9144000" cy="514800"/>
          </a:xfrm>
        </p:grpSpPr>
        <p:sp>
          <p:nvSpPr>
            <p:cNvPr id="13" name="Rounded Rectangle 12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5400" y="34324"/>
              <a:ext cx="9093200" cy="464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Economy of Oman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468086" y="2428945"/>
            <a:ext cx="4269321" cy="13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200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grpSp>
        <p:nvGrpSpPr>
          <p:cNvPr id="20" name="Group 6"/>
          <p:cNvGrpSpPr/>
          <p:nvPr/>
        </p:nvGrpSpPr>
        <p:grpSpPr>
          <a:xfrm>
            <a:off x="36287" y="2648665"/>
            <a:ext cx="4269321" cy="2293784"/>
            <a:chOff x="468086" y="1483732"/>
            <a:chExt cx="4269321" cy="3058378"/>
          </a:xfrm>
        </p:grpSpPr>
        <p:sp>
          <p:nvSpPr>
            <p:cNvPr id="21" name="TextBox 5"/>
            <p:cNvSpPr txBox="1">
              <a:spLocks noChangeArrowheads="1"/>
            </p:cNvSpPr>
            <p:nvPr/>
          </p:nvSpPr>
          <p:spPr bwMode="auto">
            <a:xfrm>
              <a:off x="468086" y="4359820"/>
              <a:ext cx="4269321" cy="182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en-US" sz="12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pic>
          <p:nvPicPr>
            <p:cNvPr id="22" name="Picture 2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990596" y="1483732"/>
              <a:ext cx="3479804" cy="2525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53000" y="2624172"/>
            <a:ext cx="3693802" cy="1984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475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36 0.00625 L 0.19531 -0.23171 " pathEditMode="fixed" rAng="0" ptsTypes="AA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-1189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264 0.00625 L -0.01736 0.00625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365 0.03125 L -0.26268 -0.2625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-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267 -0.26134 L -0.05365 0.03241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51" y="14676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400050"/>
            <a:ext cx="8229600" cy="400050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60000"/>
              </a:lnSpc>
              <a:buFont typeface="Wingdings 2" pitchFamily="18" charset="2"/>
              <a:buNone/>
            </a:pPr>
            <a:endParaRPr lang="en-US" sz="2000" dirty="0" smtClean="0">
              <a:solidFill>
                <a:schemeClr val="accent2"/>
              </a:solidFill>
            </a:endParaRPr>
          </a:p>
          <a:p>
            <a:pPr marL="119063" indent="-119063"/>
            <a:r>
              <a:rPr lang="en-US" b="1" dirty="0" smtClean="0">
                <a:latin typeface="Calibri" pitchFamily="34" charset="0"/>
                <a:cs typeface="Calibri" pitchFamily="34" charset="0"/>
              </a:rPr>
              <a:t>Banking Sector</a:t>
            </a:r>
          </a:p>
          <a:p>
            <a:pPr marL="119063" indent="-119063"/>
            <a:r>
              <a:rPr lang="en-US" dirty="0" smtClean="0">
                <a:latin typeface="Calibri" pitchFamily="34" charset="0"/>
                <a:cs typeface="Calibri" pitchFamily="34" charset="0"/>
              </a:rPr>
              <a:t>F</a:t>
            </a:r>
            <a:r>
              <a:rPr lang="en-US" sz="3300" dirty="0" smtClean="0">
                <a:latin typeface="Calibri" pitchFamily="34" charset="0"/>
                <a:cs typeface="Calibri" pitchFamily="34" charset="0"/>
              </a:rPr>
              <a:t>rictions</a:t>
            </a:r>
          </a:p>
          <a:p>
            <a:pPr marL="282575" lvl="1" indent="-22860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Directed Lending</a:t>
            </a:r>
          </a:p>
          <a:p>
            <a:pPr marL="282575" lvl="1" indent="-22860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Quantitative Ceilings</a:t>
            </a:r>
          </a:p>
          <a:p>
            <a:pPr marL="282575" lvl="1" indent="-22860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Interest Rate Ceilings</a:t>
            </a:r>
          </a:p>
          <a:p>
            <a:pPr marL="282575" lvl="1" indent="-22860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Regulations on Overseas Placements/ Lending</a:t>
            </a:r>
          </a:p>
          <a:p>
            <a:pPr marL="282575" lvl="1" indent="-22860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Forex Exposure Limits </a:t>
            </a:r>
          </a:p>
          <a:p>
            <a:pPr marL="282575" lvl="1" indent="-228600"/>
            <a:endParaRPr lang="en-US" sz="900" dirty="0" smtClean="0"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Under Developed Financial Markets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endParaRPr lang="en-US" sz="800" dirty="0"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90% deposits (by Volume; 40% by Value) are ‘zero interest’ / Prize Money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dirty="0" smtClean="0">
              <a:solidFill>
                <a:schemeClr val="tx2">
                  <a:lumMod val="25000"/>
                  <a:lumOff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-228600" y="48006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17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0" y="0"/>
          <a:ext cx="9144000" cy="4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0" y="0"/>
            <a:ext cx="9144000" cy="342900"/>
            <a:chOff x="0" y="9299"/>
            <a:chExt cx="9144000" cy="514800"/>
          </a:xfrm>
        </p:grpSpPr>
        <p:sp>
          <p:nvSpPr>
            <p:cNvPr id="13" name="Rounded Rectangle 12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5400" y="34324"/>
              <a:ext cx="9093200" cy="464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Economy of Oman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" name="Picture 9" descr="http://www.cincinnatibell.com/fioptics/gigabitForBusiness/assets/needle-fioptic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739213">
            <a:off x="6321034" y="3163745"/>
            <a:ext cx="1378733" cy="1838346"/>
          </a:xfrm>
          <a:prstGeom prst="rect">
            <a:avLst/>
          </a:prstGeom>
          <a:noFill/>
        </p:spPr>
      </p:pic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063544"/>
              </p:ext>
            </p:extLst>
          </p:nvPr>
        </p:nvGraphicFramePr>
        <p:xfrm>
          <a:off x="4876800" y="2489139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12" name="Picture 11" descr="http://www.cincinnatibell.com/fioptics/gigabitForBusiness/assets/needle-fioptic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739213">
            <a:off x="1753443" y="3048418"/>
            <a:ext cx="1378733" cy="1838346"/>
          </a:xfrm>
          <a:prstGeom prst="rect">
            <a:avLst/>
          </a:prstGeom>
          <a:noFill/>
        </p:spPr>
      </p:pic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2780953"/>
              </p:ext>
            </p:extLst>
          </p:nvPr>
        </p:nvGraphicFramePr>
        <p:xfrm>
          <a:off x="609600" y="2314575"/>
          <a:ext cx="3657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468086" y="2428945"/>
            <a:ext cx="4269321" cy="13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200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114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200000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900000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400050"/>
            <a:ext cx="8229600" cy="40005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60000"/>
              </a:lnSpc>
              <a:buFont typeface="Wingdings 2" pitchFamily="18" charset="2"/>
              <a:buNone/>
            </a:pPr>
            <a:endParaRPr lang="en-US" sz="2000" dirty="0" smtClean="0">
              <a:solidFill>
                <a:schemeClr val="accent2"/>
              </a:solidFill>
            </a:endParaRPr>
          </a:p>
          <a:p>
            <a:pPr marL="119063" indent="-119063"/>
            <a:r>
              <a:rPr lang="en-US" b="1" dirty="0" smtClean="0">
                <a:latin typeface="Calibri" pitchFamily="34" charset="0"/>
                <a:cs typeface="Calibri" pitchFamily="34" charset="0"/>
              </a:rPr>
              <a:t>Fixed Exchange Rate</a:t>
            </a:r>
          </a:p>
          <a:p>
            <a:pPr marL="119063" indent="-119063"/>
            <a:r>
              <a:rPr lang="en-US" dirty="0" smtClean="0">
                <a:latin typeface="Calibri" pitchFamily="34" charset="0"/>
                <a:cs typeface="Calibri" pitchFamily="34" charset="0"/>
              </a:rPr>
              <a:t>Tools : OMOs, Forex Swaps, Cash Reserves </a:t>
            </a:r>
          </a:p>
          <a:p>
            <a:pPr marL="119063" indent="-119063"/>
            <a:endParaRPr lang="en-US" sz="1100" dirty="0" smtClean="0"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r>
              <a:rPr lang="en-US" dirty="0" smtClean="0">
                <a:latin typeface="Calibri" pitchFamily="34" charset="0"/>
                <a:cs typeface="Calibri" pitchFamily="34" charset="0"/>
              </a:rPr>
              <a:t>No Independent Monetary Policy - Need to follow the US</a:t>
            </a:r>
          </a:p>
          <a:p>
            <a:pPr marL="282575" lvl="1" indent="-228600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r>
              <a:rPr lang="en-US" dirty="0" smtClean="0">
                <a:latin typeface="Calibri" pitchFamily="34" charset="0"/>
                <a:cs typeface="Calibri" pitchFamily="34" charset="0"/>
              </a:rPr>
              <a:t>Interest Rates may at times Deviate from Fed Fund Rate</a:t>
            </a:r>
          </a:p>
          <a:p>
            <a:pPr marL="53975" lvl="1" indent="0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      . . . but not to pursue inflation / </a:t>
            </a:r>
            <a:r>
              <a:rPr lang="en-US" dirty="0">
                <a:latin typeface="Calibri" pitchFamily="34" charset="0"/>
                <a:cs typeface="Calibri" pitchFamily="34" charset="0"/>
              </a:rPr>
              <a:t>g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rowth objectives</a:t>
            </a:r>
          </a:p>
          <a:p>
            <a:pPr marL="282575" lvl="1" indent="-228600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r>
              <a:rPr lang="en-US" dirty="0" smtClean="0">
                <a:latin typeface="Calibri" pitchFamily="34" charset="0"/>
                <a:cs typeface="Calibri" pitchFamily="34" charset="0"/>
              </a:rPr>
              <a:t>Fiscal Policy to Target Domestic Inflation and Smooth Business Cycle</a:t>
            </a:r>
          </a:p>
          <a:p>
            <a:pPr marL="282575" lvl="1" indent="-228600"/>
            <a:endParaRPr lang="en-US" dirty="0" smtClean="0">
              <a:solidFill>
                <a:schemeClr val="tx2">
                  <a:lumMod val="25000"/>
                  <a:lumOff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r>
              <a:rPr lang="en-US" dirty="0" smtClean="0">
                <a:solidFill>
                  <a:schemeClr val="tx2">
                    <a:lumMod val="25000"/>
                    <a:lumOff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282575" lvl="1" indent="-228600"/>
            <a:endParaRPr lang="en-US" dirty="0">
              <a:solidFill>
                <a:schemeClr val="tx2">
                  <a:lumMod val="25000"/>
                  <a:lumOff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en-US" dirty="0">
              <a:solidFill>
                <a:schemeClr val="tx2">
                  <a:lumMod val="25000"/>
                  <a:lumOff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-228600" y="48006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17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0" y="0"/>
          <a:ext cx="9144000" cy="4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0" y="0"/>
            <a:ext cx="9144000" cy="342900"/>
            <a:chOff x="0" y="9299"/>
            <a:chExt cx="9144000" cy="514800"/>
          </a:xfrm>
        </p:grpSpPr>
        <p:sp>
          <p:nvSpPr>
            <p:cNvPr id="13" name="Rounded Rectangle 12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5400" y="34324"/>
              <a:ext cx="9093200" cy="464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Economy of Oman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468086" y="2428945"/>
            <a:ext cx="4269321" cy="13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endParaRPr lang="en-US" sz="1200" b="0" i="0" u="none" strike="noStrike" baseline="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grpSp>
        <p:nvGrpSpPr>
          <p:cNvPr id="20" name="Group 6"/>
          <p:cNvGrpSpPr/>
          <p:nvPr/>
        </p:nvGrpSpPr>
        <p:grpSpPr>
          <a:xfrm>
            <a:off x="36287" y="2675426"/>
            <a:ext cx="4269321" cy="2267022"/>
            <a:chOff x="468086" y="1519414"/>
            <a:chExt cx="4269321" cy="3022696"/>
          </a:xfrm>
        </p:grpSpPr>
        <p:sp>
          <p:nvSpPr>
            <p:cNvPr id="21" name="TextBox 5"/>
            <p:cNvSpPr txBox="1">
              <a:spLocks noChangeArrowheads="1"/>
            </p:cNvSpPr>
            <p:nvPr/>
          </p:nvSpPr>
          <p:spPr bwMode="auto">
            <a:xfrm>
              <a:off x="468086" y="4359820"/>
              <a:ext cx="4269321" cy="182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endParaRPr lang="en-US" sz="12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pic>
          <p:nvPicPr>
            <p:cNvPr id="22" name="Picture 2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990596" y="1519414"/>
              <a:ext cx="3479804" cy="2454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53000" y="2643077"/>
            <a:ext cx="3693802" cy="194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03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36 0.00625 L 0.19531 -0.23171 " pathEditMode="fixed" rAng="0" ptsTypes="AA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-1189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264 0.00625 L -0.01736 0.00625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mp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365 0.03125 L -0.26268 -0.2625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-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267 -0.26134 L -0.05365 0.03241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51" y="14676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400050"/>
            <a:ext cx="8229600" cy="4000500"/>
          </a:xfrm>
        </p:spPr>
        <p:txBody>
          <a:bodyPr>
            <a:normAutofit/>
          </a:bodyPr>
          <a:lstStyle/>
          <a:p>
            <a:pPr eaLnBrk="1" hangingPunct="1">
              <a:lnSpc>
                <a:spcPct val="60000"/>
              </a:lnSpc>
              <a:buFont typeface="Wingdings 2" pitchFamily="18" charset="2"/>
              <a:buNone/>
            </a:pPr>
            <a:endParaRPr lang="en-US" sz="20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/>
              <a:t>Study “Market to Retail (Deposits and Lending) Pass-Through” of Interest Rates and its evolution over time.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Explore efficacy of various channels of transmission in influencing (non-oil) output and prices.</a:t>
            </a:r>
          </a:p>
          <a:p>
            <a:endParaRPr lang="en-US" dirty="0" smtClean="0"/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-228600" y="48006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17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0" y="0"/>
          <a:ext cx="9144000" cy="4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0" y="0"/>
            <a:ext cx="9144000" cy="342900"/>
            <a:chOff x="0" y="9299"/>
            <a:chExt cx="9144000" cy="514800"/>
          </a:xfrm>
        </p:grpSpPr>
        <p:sp>
          <p:nvSpPr>
            <p:cNvPr id="13" name="Rounded Rectangle 12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5400" y="34324"/>
              <a:ext cx="9093200" cy="464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Study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776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3251" name="Rectangle 3"/>
              <p:cNvSpPr>
                <a:spLocks noGrp="1" noChangeArrowheads="1"/>
              </p:cNvSpPr>
              <p:nvPr>
                <p:ph idx="4294967295"/>
              </p:nvPr>
            </p:nvSpPr>
            <p:spPr>
              <a:xfrm>
                <a:off x="457200" y="400050"/>
                <a:ext cx="8229600" cy="4000500"/>
              </a:xfrm>
            </p:spPr>
            <p:txBody>
              <a:bodyPr>
                <a:normAutofit fontScale="70000" lnSpcReduction="20000"/>
              </a:bodyPr>
              <a:lstStyle/>
              <a:p>
                <a:pPr eaLnBrk="1" hangingPunct="1">
                  <a:lnSpc>
                    <a:spcPct val="60000"/>
                  </a:lnSpc>
                  <a:buFont typeface="Wingdings 2" pitchFamily="18" charset="2"/>
                  <a:buNone/>
                </a:pPr>
                <a:endParaRPr lang="en-US" sz="2000" dirty="0" smtClean="0">
                  <a:solidFill>
                    <a:schemeClr val="accent2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 algn="just"/>
                <a:r>
                  <a:rPr lang="en-US" dirty="0" smtClean="0"/>
                  <a:t>Theory: Frictionless Interest Rate Pass-through</a:t>
                </a:r>
              </a:p>
              <a:p>
                <a:pPr algn="just"/>
                <a:r>
                  <a:rPr lang="en-US" dirty="0" smtClean="0"/>
                  <a:t>Empirical: neither instant nor complete [</a:t>
                </a:r>
                <a:r>
                  <a:rPr lang="en-US" dirty="0" err="1" smtClean="0"/>
                  <a:t>Hannan</a:t>
                </a:r>
                <a:r>
                  <a:rPr lang="en-US" dirty="0" smtClean="0"/>
                  <a:t> and Berger (1991), Berger and (</a:t>
                </a:r>
                <a:r>
                  <a:rPr lang="en-US" dirty="0" err="1" smtClean="0"/>
                  <a:t>Udell</a:t>
                </a:r>
                <a:r>
                  <a:rPr lang="en-US" dirty="0" smtClean="0"/>
                  <a:t> (1992), </a:t>
                </a:r>
                <a:r>
                  <a:rPr lang="en-US" dirty="0" err="1" smtClean="0"/>
                  <a:t>Neumark</a:t>
                </a:r>
                <a:r>
                  <a:rPr lang="en-US" dirty="0" smtClean="0"/>
                  <a:t> and </a:t>
                </a:r>
                <a:r>
                  <a:rPr lang="en-US" dirty="0" err="1" smtClean="0"/>
                  <a:t>sharpe</a:t>
                </a:r>
                <a:r>
                  <a:rPr lang="en-US" dirty="0" smtClean="0"/>
                  <a:t> (1992) etc.</a:t>
                </a:r>
              </a:p>
              <a:p>
                <a:pPr algn="just"/>
                <a:r>
                  <a:rPr lang="en-US" dirty="0" smtClean="0"/>
                  <a:t>Assume Relationship between money market rate and retail rate can be specified as ARDL:</a:t>
                </a:r>
              </a:p>
              <a:p>
                <a:pPr algn="just"/>
                <a:endParaRPr lang="en-US" sz="1400" dirty="0" smtClean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 . . . 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endParaRPr lang="en-US" sz="500" dirty="0" smtClean="0"/>
              </a:p>
              <a:p>
                <a:pPr marL="0" indent="0">
                  <a:buNone/>
                </a:pPr>
                <a:r>
                  <a:rPr lang="en-US" dirty="0" smtClean="0"/>
                  <a:t>where,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i="1" dirty="0"/>
                  <a:t> </a:t>
                </a:r>
                <a:r>
                  <a:rPr lang="en-US" sz="2400" i="1" dirty="0" smtClean="0"/>
                  <a:t>is retail lending or deposit rate at time 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3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3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23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US" sz="2300" i="1" dirty="0" smtClean="0"/>
                  <a:t> is market rate(overnight </a:t>
                </a:r>
                <a:r>
                  <a:rPr lang="en-US" sz="2300" i="1" dirty="0"/>
                  <a:t>interbank rate) at time t</a:t>
                </a:r>
                <a:r>
                  <a:rPr lang="en-US" sz="2300" i="1" dirty="0" smtClean="0"/>
                  <a:t>.</a:t>
                </a:r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r>
                  <a:rPr lang="en-US" sz="2400" dirty="0" smtClean="0"/>
                  <a:t>Impact </a:t>
                </a:r>
                <a:r>
                  <a:rPr lang="en-US" sz="2400" dirty="0"/>
                  <a:t>Multiplier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𝐼𝑀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</a:p>
              <a:p>
                <a:r>
                  <a:rPr lang="en-US" sz="2400" dirty="0"/>
                  <a:t>Long Run Multiplier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𝐿𝑀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 smtClean="0"/>
              </a:p>
              <a:p>
                <a:pPr marL="0" indent="0">
                  <a:buNone/>
                </a:pPr>
                <a:endParaRPr lang="en-US" sz="2400" i="1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532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57200" y="533400"/>
                <a:ext cx="8229600" cy="5334000"/>
              </a:xfrm>
              <a:blipFill rotWithShape="0">
                <a:blip r:embed="rId2"/>
                <a:stretch>
                  <a:fillRect r="-1111" b="-7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-228600" y="48006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17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0" y="0"/>
          <a:ext cx="9144000" cy="4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0" y="0"/>
            <a:ext cx="9144000" cy="342900"/>
            <a:chOff x="0" y="9299"/>
            <a:chExt cx="9144000" cy="514800"/>
          </a:xfrm>
        </p:grpSpPr>
        <p:sp>
          <p:nvSpPr>
            <p:cNvPr id="13" name="Rounded Rectangle 12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5400" y="34324"/>
              <a:ext cx="9093200" cy="464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Model - I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847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400050"/>
            <a:ext cx="8229600" cy="40005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60000"/>
              </a:lnSpc>
              <a:buFont typeface="Wingdings 2" pitchFamily="18" charset="2"/>
              <a:buNone/>
            </a:pPr>
            <a:endParaRPr lang="en-US" sz="20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/>
              <a:t>Overnight Interbank Rates and Retail Deposit and Lending Rates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Sample : 1998:01 </a:t>
            </a:r>
            <a:r>
              <a:rPr lang="en-US" dirty="0"/>
              <a:t>to </a:t>
            </a:r>
            <a:r>
              <a:rPr lang="en-US" dirty="0" smtClean="0"/>
              <a:t>2015:12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Estimation </a:t>
            </a:r>
            <a:r>
              <a:rPr lang="en-US" dirty="0"/>
              <a:t>in First </a:t>
            </a:r>
            <a:r>
              <a:rPr lang="en-US" dirty="0" smtClean="0"/>
              <a:t>differences because of non-stationarity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Full Sample and Rolling Windows of 48 months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AIC used to determine lag length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Also CD rates instead of Overnight Rates/ Error Correction Model</a:t>
            </a:r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-228600" y="4800600"/>
            <a:ext cx="685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17</a:t>
            </a:r>
          </a:p>
        </p:txBody>
      </p:sp>
      <p:graphicFrame>
        <p:nvGraphicFramePr>
          <p:cNvPr id="23" name="Diagram 22"/>
          <p:cNvGraphicFramePr/>
          <p:nvPr/>
        </p:nvGraphicFramePr>
        <p:xfrm>
          <a:off x="0" y="0"/>
          <a:ext cx="9144000" cy="4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221" name="Group 11"/>
          <p:cNvGrpSpPr>
            <a:grpSpLocks/>
          </p:cNvGrpSpPr>
          <p:nvPr/>
        </p:nvGrpSpPr>
        <p:grpSpPr bwMode="auto">
          <a:xfrm>
            <a:off x="0" y="0"/>
            <a:ext cx="9144000" cy="342900"/>
            <a:chOff x="0" y="9299"/>
            <a:chExt cx="9144000" cy="514800"/>
          </a:xfrm>
        </p:grpSpPr>
        <p:sp>
          <p:nvSpPr>
            <p:cNvPr id="13" name="Rounded Rectangle 12"/>
            <p:cNvSpPr/>
            <p:nvPr/>
          </p:nvSpPr>
          <p:spPr>
            <a:xfrm>
              <a:off x="0" y="9299"/>
              <a:ext cx="9144000" cy="514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25400" y="34324"/>
              <a:ext cx="9093200" cy="464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anchor="ctr"/>
            <a:lstStyle/>
            <a:p>
              <a:pPr algn="ctr" defTabSz="9779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Data / Estimation</a:t>
              </a:r>
              <a:endPara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557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10755</TotalTime>
  <Words>860</Words>
  <Application>Microsoft Office PowerPoint</Application>
  <PresentationFormat>On-screen Show (16:9)</PresentationFormat>
  <Paragraphs>194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Tilburg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</dc:title>
  <dc:creator>Moazzam Farooq</dc:creator>
  <cp:lastModifiedBy>apex events</cp:lastModifiedBy>
  <cp:revision>636</cp:revision>
  <cp:lastPrinted>2015-08-27T11:59:44Z</cp:lastPrinted>
  <dcterms:created xsi:type="dcterms:W3CDTF">2009-05-25T09:59:11Z</dcterms:created>
  <dcterms:modified xsi:type="dcterms:W3CDTF">2016-04-25T13:01:26Z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5f3ff347-83fd-4308-a42d-ee9e70877a04</vt:lpwstr>
  </property>
  <property fmtid="{D5CDD505-2E9C-101B-9397-08002B2CF9AE}" pid="3" name="CBOClassification">
    <vt:lpwstr>PUBLIC</vt:lpwstr>
  </property>
</Properties>
</file>