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5" r:id="rId2"/>
    <p:sldMasterId id="2147484586" r:id="rId3"/>
    <p:sldMasterId id="2147484598" r:id="rId4"/>
    <p:sldMasterId id="2147485622" r:id="rId5"/>
  </p:sldMasterIdLst>
  <p:notesMasterIdLst>
    <p:notesMasterId r:id="rId23"/>
  </p:notesMasterIdLst>
  <p:handoutMasterIdLst>
    <p:handoutMasterId r:id="rId24"/>
  </p:handoutMasterIdLst>
  <p:sldIdLst>
    <p:sldId id="2497" r:id="rId6"/>
    <p:sldId id="2464" r:id="rId7"/>
    <p:sldId id="2503" r:id="rId8"/>
    <p:sldId id="2478" r:id="rId9"/>
    <p:sldId id="2500" r:id="rId10"/>
    <p:sldId id="2501" r:id="rId11"/>
    <p:sldId id="2502" r:id="rId12"/>
    <p:sldId id="2431" r:id="rId13"/>
    <p:sldId id="2420" r:id="rId14"/>
    <p:sldId id="2484" r:id="rId15"/>
    <p:sldId id="2481" r:id="rId16"/>
    <p:sldId id="2483" r:id="rId17"/>
    <p:sldId id="2482" r:id="rId18"/>
    <p:sldId id="2438" r:id="rId19"/>
    <p:sldId id="2495" r:id="rId20"/>
    <p:sldId id="2498" r:id="rId21"/>
    <p:sldId id="2499" r:id="rId22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i="1" kern="1200">
        <a:solidFill>
          <a:schemeClr val="accent2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9FFCC"/>
    <a:srgbClr val="006600"/>
    <a:srgbClr val="0033CC"/>
    <a:srgbClr val="0000FF"/>
    <a:srgbClr val="FFCCFF"/>
    <a:srgbClr val="004F8A"/>
    <a:srgbClr val="F7A209"/>
    <a:srgbClr val="A4D74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0" autoAdjust="0"/>
    <p:restoredTop sz="82488" autoAdjust="0"/>
  </p:normalViewPr>
  <p:slideViewPr>
    <p:cSldViewPr>
      <p:cViewPr varScale="1">
        <p:scale>
          <a:sx n="106" d="100"/>
          <a:sy n="106" d="100"/>
        </p:scale>
        <p:origin x="-438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84"/>
    </p:cViewPr>
  </p:sorterViewPr>
  <p:notesViewPr>
    <p:cSldViewPr>
      <p:cViewPr>
        <p:scale>
          <a:sx n="150" d="100"/>
          <a:sy n="150" d="100"/>
        </p:scale>
        <p:origin x="-750" y="192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70432" cy="47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t" anchorCtr="0" compatLnSpc="1">
            <a:prstTxWarp prst="textNoShape">
              <a:avLst/>
            </a:prstTxWarp>
          </a:bodyPr>
          <a:lstStyle>
            <a:lvl1pPr algn="l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71" y="2"/>
            <a:ext cx="3168725" cy="47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t" anchorCtr="0" compatLnSpc="1">
            <a:prstTxWarp prst="textNoShape">
              <a:avLst/>
            </a:prstTxWarp>
          </a:bodyPr>
          <a:lstStyle>
            <a:lvl1pPr algn="r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8150"/>
            <a:ext cx="3170432" cy="4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b" anchorCtr="0" compatLnSpc="1">
            <a:prstTxWarp prst="textNoShape">
              <a:avLst/>
            </a:prstTxWarp>
          </a:bodyPr>
          <a:lstStyle>
            <a:lvl1pPr algn="l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71" y="9118150"/>
            <a:ext cx="3168725" cy="4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b" anchorCtr="0" compatLnSpc="1">
            <a:prstTxWarp prst="textNoShape">
              <a:avLst/>
            </a:prstTxWarp>
          </a:bodyPr>
          <a:lstStyle>
            <a:lvl1pPr algn="r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D81C37-9AE7-4B2E-8FF0-621B5916D0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4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70432" cy="47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t" anchorCtr="0" compatLnSpc="1">
            <a:prstTxWarp prst="textNoShape">
              <a:avLst/>
            </a:prstTxWarp>
          </a:bodyPr>
          <a:lstStyle>
            <a:lvl1pPr algn="l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71" y="2"/>
            <a:ext cx="3168725" cy="47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t" anchorCtr="0" compatLnSpc="1">
            <a:prstTxWarp prst="textNoShape">
              <a:avLst/>
            </a:prstTxWarp>
          </a:bodyPr>
          <a:lstStyle>
            <a:lvl1pPr algn="r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9425" y="725488"/>
            <a:ext cx="6391275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154" y="4562145"/>
            <a:ext cx="5412599" cy="43137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3113" tIns="46567" rIns="93113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150"/>
            <a:ext cx="3170432" cy="4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b" anchorCtr="0" compatLnSpc="1">
            <a:prstTxWarp prst="textNoShape">
              <a:avLst/>
            </a:prstTxWarp>
          </a:bodyPr>
          <a:lstStyle>
            <a:lvl1pPr algn="l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71" y="9118150"/>
            <a:ext cx="3168725" cy="4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13" tIns="46567" rIns="93113" bIns="46567" numCol="1" anchor="b" anchorCtr="0" compatLnSpc="1">
            <a:prstTxWarp prst="textNoShape">
              <a:avLst/>
            </a:prstTxWarp>
          </a:bodyPr>
          <a:lstStyle>
            <a:lvl1pPr algn="r" defTabSz="931203">
              <a:lnSpc>
                <a:spcPct val="100000"/>
              </a:lnSpc>
              <a:defRPr sz="1200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68AC33-FE2B-4921-A05C-BA2F52237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04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>
                <a:solidFill>
                  <a:srgbClr val="C0504D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79425" y="725488"/>
            <a:ext cx="6391275" cy="3595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004FA5-C932-4D62-B61B-07D8E6B1138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2"/>
          <p:cNvSpPr>
            <a:spLocks noChangeArrowheads="1"/>
          </p:cNvSpPr>
          <p:nvPr/>
        </p:nvSpPr>
        <p:spPr bwMode="auto">
          <a:xfrm>
            <a:off x="8610600" y="0"/>
            <a:ext cx="533400" cy="1083469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" name="Rectangle 1033"/>
          <p:cNvSpPr>
            <a:spLocks noChangeArrowheads="1"/>
          </p:cNvSpPr>
          <p:nvPr/>
        </p:nvSpPr>
        <p:spPr bwMode="auto">
          <a:xfrm>
            <a:off x="8610600" y="1112044"/>
            <a:ext cx="533400" cy="4031456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6" name="Picture 1034" descr="Panton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5751"/>
            <a:ext cx="3886200" cy="51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583533"/>
            <a:ext cx="7772400" cy="1102519"/>
          </a:xfrm>
        </p:spPr>
        <p:txBody>
          <a:bodyPr/>
          <a:lstStyle>
            <a:lvl1pPr>
              <a:defRPr sz="4400">
                <a:solidFill>
                  <a:srgbClr val="00438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03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14650"/>
            <a:ext cx="6400800" cy="13144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438C"/>
                </a:solidFill>
                <a:latin typeface="Opti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14300"/>
            <a:ext cx="2114550" cy="491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14300"/>
            <a:ext cx="6191250" cy="491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4300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00150"/>
            <a:ext cx="4000500" cy="3829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4300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1200150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3171825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" y="114300"/>
            <a:ext cx="8458200" cy="4914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" y="114300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00150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1200150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171825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3900" y="3171825"/>
            <a:ext cx="4000500" cy="1857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4300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00150"/>
            <a:ext cx="8153400" cy="382905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4300"/>
            <a:ext cx="7467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8153400" cy="185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171825"/>
            <a:ext cx="8153400" cy="185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C38A-0A2B-4749-B4EF-62EEE3B368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913C-80B1-40F2-8136-9834B883E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8897-9E86-4CA2-8B18-24F16F7673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C4657-E78E-4887-8E95-98B5EA5194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0566-258A-46D8-B75F-AF95A74BF9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DA87-0D5A-4F19-A069-2290A2A33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115D-71EB-4534-B99B-8BE94EC1BA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DF059-8545-4381-8D80-32AF89D063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430C9-E668-4D6A-AA5B-AD0DC187D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30DA7-9CDA-4F08-B9D7-77B2D2C488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E6DF6-7173-4CF2-8DBA-C50F922927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10600" y="0"/>
            <a:ext cx="533400" cy="1083469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10600" y="1112044"/>
            <a:ext cx="533400" cy="4031456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pic>
        <p:nvPicPr>
          <p:cNvPr id="6" name="Picture 8" descr="Panton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5751"/>
            <a:ext cx="3886200" cy="51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83533"/>
            <a:ext cx="7772400" cy="1102519"/>
          </a:xfrm>
        </p:spPr>
        <p:txBody>
          <a:bodyPr/>
          <a:lstStyle>
            <a:lvl1pPr>
              <a:defRPr sz="4400" b="1">
                <a:solidFill>
                  <a:srgbClr val="00438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14650"/>
            <a:ext cx="6400800" cy="13144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438C"/>
                </a:solidFill>
                <a:latin typeface="Opti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lnSpc>
                <a:spcPct val="100000"/>
              </a:lnSpc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9B3D7-AB9A-4F60-8A99-8B74F0197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24B21-AC69-4EF4-913B-FB9D887C7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27D81-95CD-44C8-B58F-28D98BBE7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96EF9-6E9F-4949-AD83-E5F9F69B5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AC47A-BA11-49B3-AD20-785EFBE04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45B3-2E94-4EDE-A239-F8607D8D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9226-73F8-4080-9474-821815489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A8277-3898-4684-9DFA-1293BD4E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32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0B2A-EDDF-44F9-946A-CF6AB6C23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14300"/>
            <a:ext cx="2114550" cy="491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14300"/>
            <a:ext cx="6191250" cy="491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DD26A-518E-4C9E-AE29-B6E2A5327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10600" y="0"/>
            <a:ext cx="533400" cy="1083469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10600" y="1112044"/>
            <a:ext cx="533400" cy="4031456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pic>
        <p:nvPicPr>
          <p:cNvPr id="6" name="Picture 8" descr="Panton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5751"/>
            <a:ext cx="3886200" cy="51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83533"/>
            <a:ext cx="7772400" cy="1102519"/>
          </a:xfrm>
        </p:spPr>
        <p:txBody>
          <a:bodyPr/>
          <a:lstStyle>
            <a:lvl1pPr>
              <a:defRPr sz="4400" b="1">
                <a:solidFill>
                  <a:srgbClr val="00438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14650"/>
            <a:ext cx="6400800" cy="13144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438C"/>
                </a:solidFill>
                <a:latin typeface="Opti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lnSpc>
                <a:spcPct val="100000"/>
              </a:lnSpc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BD64A-93DF-4C4F-ADE0-59E612A22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1537-A458-4DFB-8ECC-A480A35FB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54E0B-7780-4ABB-A8E7-5CEF68F99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16AB3-DFC2-47D0-9C3F-6FEAB3838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E593B-D7B4-4F32-9E14-EA319E9D7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48F25-C90D-4077-A5CC-8622934CC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754E7-D2C5-4A73-AF8E-D82058DA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6DC84-C9B4-4799-80F6-97C97E6B9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32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5B185-FFC7-4E7C-9C4F-7DE122C15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14300"/>
            <a:ext cx="2114550" cy="491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14300"/>
            <a:ext cx="6191250" cy="491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8BA7A-1F24-4FEE-AE4F-C80BF28E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610600" y="0"/>
            <a:ext cx="533400" cy="1083469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10600" y="1112044"/>
            <a:ext cx="533400" cy="4031456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" name="Picture 8" descr="Panton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5751"/>
            <a:ext cx="3886200" cy="51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83566"/>
            <a:ext cx="7772400" cy="1102519"/>
          </a:xfrm>
        </p:spPr>
        <p:txBody>
          <a:bodyPr/>
          <a:lstStyle>
            <a:lvl1pPr>
              <a:defRPr sz="4400" b="1">
                <a:solidFill>
                  <a:srgbClr val="00438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14650"/>
            <a:ext cx="6400800" cy="13144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438C"/>
                </a:solidFill>
                <a:latin typeface="Opti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lnSpc>
                <a:spcPct val="100000"/>
              </a:lnSpc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90822-BB36-4D98-A010-917E09956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210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21FCB-EFAE-4C6A-87CB-979093F14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00150"/>
            <a:ext cx="40005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828CF-4140-4519-8E2D-6A970BF79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150"/>
            <a:ext cx="8382000" cy="400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5B15F-2B54-4294-ACE8-E1B7AE916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1ED24-7E73-4E1A-A5B0-3830EC92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A4976-B4A2-4CFD-AA83-92BFFAC0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BB4D0-A75A-4384-8418-91B50DA13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38736-5661-446A-A351-BDC05F0C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32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2198C-687C-4C14-B401-9F7C950DB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14300"/>
            <a:ext cx="2114550" cy="491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14300"/>
            <a:ext cx="6191250" cy="491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A828-1D67-484A-BAC5-D2CECB031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610600" y="0"/>
            <a:ext cx="533400" cy="514350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8574088" cy="514350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00150"/>
            <a:ext cx="8153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14300"/>
            <a:ext cx="7467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5" r:id="rId1"/>
    <p:sldLayoutId id="2147486158" r:id="rId2"/>
    <p:sldLayoutId id="2147486159" r:id="rId3"/>
    <p:sldLayoutId id="2147486160" r:id="rId4"/>
    <p:sldLayoutId id="2147486161" r:id="rId5"/>
    <p:sldLayoutId id="2147486162" r:id="rId6"/>
    <p:sldLayoutId id="2147486163" r:id="rId7"/>
    <p:sldLayoutId id="2147486164" r:id="rId8"/>
    <p:sldLayoutId id="2147486165" r:id="rId9"/>
    <p:sldLayoutId id="2147486166" r:id="rId10"/>
    <p:sldLayoutId id="2147486167" r:id="rId11"/>
    <p:sldLayoutId id="2147486168" r:id="rId12"/>
    <p:sldLayoutId id="2147486169" r:id="rId13"/>
    <p:sldLayoutId id="2147486170" r:id="rId14"/>
    <p:sldLayoutId id="2147486171" r:id="rId15"/>
    <p:sldLayoutId id="2147486172" r:id="rId16"/>
    <p:sldLayoutId id="2147486173" r:id="rId17"/>
  </p:sldLayoutIdLst>
  <p:transition/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9A04ED-DF37-4F7B-9DD1-D93DFB914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74" r:id="rId1"/>
    <p:sldLayoutId id="2147486175" r:id="rId2"/>
    <p:sldLayoutId id="2147486176" r:id="rId3"/>
    <p:sldLayoutId id="2147486177" r:id="rId4"/>
    <p:sldLayoutId id="2147486178" r:id="rId5"/>
    <p:sldLayoutId id="2147486179" r:id="rId6"/>
    <p:sldLayoutId id="2147486180" r:id="rId7"/>
    <p:sldLayoutId id="2147486181" r:id="rId8"/>
    <p:sldLayoutId id="2147486182" r:id="rId9"/>
    <p:sldLayoutId id="2147486183" r:id="rId10"/>
    <p:sldLayoutId id="21474861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8610600" y="0"/>
            <a:ext cx="533400" cy="514350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0"/>
            <a:ext cx="8574088" cy="514350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71500"/>
            <a:ext cx="8839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0139" y="114301"/>
            <a:ext cx="320675" cy="240506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7B36D-3948-4413-B62A-77999B7F8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5715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6" r:id="rId1"/>
    <p:sldLayoutId id="2147486185" r:id="rId2"/>
    <p:sldLayoutId id="2147486186" r:id="rId3"/>
    <p:sldLayoutId id="2147486187" r:id="rId4"/>
    <p:sldLayoutId id="2147486188" r:id="rId5"/>
    <p:sldLayoutId id="2147486189" r:id="rId6"/>
    <p:sldLayoutId id="2147486190" r:id="rId7"/>
    <p:sldLayoutId id="2147486191" r:id="rId8"/>
    <p:sldLayoutId id="2147486192" r:id="rId9"/>
    <p:sldLayoutId id="2147486193" r:id="rId10"/>
    <p:sldLayoutId id="2147486194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8610600" y="0"/>
            <a:ext cx="533400" cy="514350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0"/>
            <a:ext cx="8574088" cy="514350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Frutiger 55 Roman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71500"/>
            <a:ext cx="8839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0139" y="114301"/>
            <a:ext cx="320675" cy="240506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EBE003-D757-4C49-96C1-97A5DE203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5715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7" r:id="rId1"/>
    <p:sldLayoutId id="2147486195" r:id="rId2"/>
    <p:sldLayoutId id="2147486196" r:id="rId3"/>
    <p:sldLayoutId id="2147486197" r:id="rId4"/>
    <p:sldLayoutId id="2147486198" r:id="rId5"/>
    <p:sldLayoutId id="2147486199" r:id="rId6"/>
    <p:sldLayoutId id="2147486200" r:id="rId7"/>
    <p:sldLayoutId id="2147486201" r:id="rId8"/>
    <p:sldLayoutId id="2147486202" r:id="rId9"/>
    <p:sldLayoutId id="2147486203" r:id="rId10"/>
    <p:sldLayoutId id="2147486204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8610600" y="0"/>
            <a:ext cx="533400" cy="514350"/>
          </a:xfrm>
          <a:prstGeom prst="rect">
            <a:avLst/>
          </a:prstGeom>
          <a:solidFill>
            <a:srgbClr val="9E2F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0"/>
            <a:ext cx="8574088" cy="514350"/>
          </a:xfrm>
          <a:prstGeom prst="rect">
            <a:avLst/>
          </a:prstGeom>
          <a:solidFill>
            <a:srgbClr val="0043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71500"/>
            <a:ext cx="8839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0139" y="114301"/>
            <a:ext cx="320675" cy="240506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AC7335-4ED5-4221-9E49-97116BA3D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5715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05" r:id="rId2"/>
    <p:sldLayoutId id="2147486206" r:id="rId3"/>
    <p:sldLayoutId id="2147486207" r:id="rId4"/>
    <p:sldLayoutId id="2147486208" r:id="rId5"/>
    <p:sldLayoutId id="2147486209" r:id="rId6"/>
    <p:sldLayoutId id="2147486210" r:id="rId7"/>
    <p:sldLayoutId id="2147486211" r:id="rId8"/>
    <p:sldLayoutId id="2147486212" r:id="rId9"/>
    <p:sldLayoutId id="2147486213" r:id="rId10"/>
    <p:sldLayoutId id="2147486214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Optim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Opti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304800" y="285750"/>
            <a:ext cx="8001000" cy="6286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09514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Role of Central Bank </a:t>
            </a:r>
          </a:p>
          <a:p>
            <a:pPr algn="ctr"/>
            <a:r>
              <a:rPr lang="en-US" sz="3200" b="1" i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Promoting Sustainable Growth: </a:t>
            </a:r>
          </a:p>
          <a:p>
            <a:pPr algn="ctr"/>
            <a:r>
              <a:rPr lang="en-US" sz="2800" i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on the Implementation of Flexible ITF</a:t>
            </a:r>
            <a:endParaRPr lang="en-US" sz="3600" i="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endParaRPr lang="en-US" i="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algn="ctr"/>
            <a:endParaRPr lang="en-US" i="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US" i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Dr. Solikin M. </a:t>
            </a:r>
            <a:r>
              <a:rPr lang="en-US" i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Juhro</a:t>
            </a:r>
            <a:r>
              <a:rPr lang="en-US" i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 </a:t>
            </a:r>
          </a:p>
          <a:p>
            <a:pPr algn="ctr"/>
            <a:r>
              <a:rPr lang="en-US" sz="1000" i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Director,  Economic and Monetary Policy Department</a:t>
            </a:r>
          </a:p>
          <a:p>
            <a:pPr algn="ctr"/>
            <a:r>
              <a:rPr lang="en-US" sz="1000" i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Bank Indonesia</a:t>
            </a:r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endParaRPr lang="en-US" b="1" i="0" dirty="0">
              <a:latin typeface="Arial Narrow" pitchFamily="34" charset="0"/>
            </a:endParaRPr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r>
              <a:rPr lang="en-US" sz="140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ADFIMI INTERNATIONAL DEVELOPMENT FORUM</a:t>
            </a:r>
          </a:p>
          <a:p>
            <a:pPr algn="ctr"/>
            <a:r>
              <a:rPr lang="en-GB" sz="140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“Developmental Central Banking: Issues, Prospects and Challenges </a:t>
            </a:r>
            <a:r>
              <a:rPr lang="en-GB" sz="1400" i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“</a:t>
            </a:r>
            <a:endParaRPr lang="en-US" sz="1400" i="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en-US" sz="1400" i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THE </a:t>
            </a:r>
            <a:r>
              <a:rPr lang="en-US" sz="140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CENTRAL BANK OF </a:t>
            </a:r>
            <a:r>
              <a:rPr lang="en-US" sz="1400" i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QATAR, </a:t>
            </a:r>
            <a:r>
              <a:rPr lang="en-US" sz="140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Doha, 25-26 April 2016</a:t>
            </a:r>
          </a:p>
          <a:p>
            <a:endParaRPr lang="en-US" dirty="0"/>
          </a:p>
          <a:p>
            <a:pPr algn="ctr"/>
            <a:endParaRPr lang="en-US" b="1" i="0" dirty="0" smtClean="0">
              <a:latin typeface="Arial Narrow" pitchFamily="34" charset="0"/>
            </a:endParaRPr>
          </a:p>
          <a:p>
            <a:pPr algn="ctr"/>
            <a:endParaRPr lang="en-US" sz="1400" b="1" i="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endParaRPr lang="en-US" sz="1400" b="1" i="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"/>
            <a:ext cx="2209800" cy="37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8301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10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0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From ‘Standard’ to ‘Flexible’ ITF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4477" y="-96604"/>
            <a:ext cx="8991600" cy="4399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900"/>
              </a:spcAft>
            </a:pPr>
            <a:r>
              <a:rPr lang="en-US" b="1" i="0" dirty="0" smtClean="0">
                <a:solidFill>
                  <a:srgbClr val="C00000"/>
                </a:solidFill>
              </a:rPr>
              <a:t>The implementation of F-ITF has at least three fundamental consequences on the behavior or preferences of central bank monetary policy…..</a:t>
            </a:r>
          </a:p>
          <a:p>
            <a:pPr marL="342900" lvl="0" indent="-342900">
              <a:lnSpc>
                <a:spcPct val="110000"/>
              </a:lnSpc>
              <a:spcAft>
                <a:spcPts val="900"/>
              </a:spcAft>
              <a:buAutoNum type="arabicPeriod"/>
            </a:pPr>
            <a:r>
              <a:rPr lang="en-US" i="0" dirty="0" smtClean="0">
                <a:solidFill>
                  <a:schemeClr val="tx1"/>
                </a:solidFill>
              </a:rPr>
              <a:t>In the short-term, especially during the period of recovery after the crisis, </a:t>
            </a:r>
            <a:r>
              <a:rPr lang="en-US" b="1" i="0" dirty="0" smtClean="0">
                <a:solidFill>
                  <a:schemeClr val="tx1"/>
                </a:solidFill>
              </a:rPr>
              <a:t>a monetary policy preference that favors economic growth rather than price stability could be possible. </a:t>
            </a:r>
          </a:p>
          <a:p>
            <a:pPr marL="342900" lvl="0" indent="-342900">
              <a:lnSpc>
                <a:spcPct val="110000"/>
              </a:lnSpc>
              <a:spcAft>
                <a:spcPts val="900"/>
              </a:spcAft>
              <a:buAutoNum type="arabicPeriod"/>
            </a:pPr>
            <a:r>
              <a:rPr lang="en-US" i="0" dirty="0" smtClean="0">
                <a:solidFill>
                  <a:schemeClr val="tx1"/>
                </a:solidFill>
              </a:rPr>
              <a:t>There is a major consideration on the pivotal role of financial sector developments. Within this policy perspective, </a:t>
            </a:r>
            <a:r>
              <a:rPr lang="en-US" b="1" i="0" dirty="0" smtClean="0">
                <a:solidFill>
                  <a:schemeClr val="tx1"/>
                </a:solidFill>
              </a:rPr>
              <a:t>the format of central bank policy should integrate the frameworks of monetary and financial system stability.</a:t>
            </a:r>
          </a:p>
          <a:p>
            <a:pPr marL="342900" lvl="0" indent="-342900">
              <a:lnSpc>
                <a:spcPct val="110000"/>
              </a:lnSpc>
              <a:spcAft>
                <a:spcPts val="900"/>
              </a:spcAft>
              <a:buAutoNum type="arabicPeriod"/>
            </a:pPr>
            <a:r>
              <a:rPr lang="en-US" i="0" dirty="0" smtClean="0">
                <a:solidFill>
                  <a:schemeClr val="tx1"/>
                </a:solidFill>
              </a:rPr>
              <a:t>With emerging market economies characterized by undergoing general structural changes and macroeconomic fluctuations, an appropriate formula of monetary policy response </a:t>
            </a:r>
            <a:r>
              <a:rPr lang="en-US" b="1" i="0" dirty="0" smtClean="0">
                <a:solidFill>
                  <a:schemeClr val="tx1"/>
                </a:solidFill>
              </a:rPr>
              <a:t>should accommodate an element of flexibility; which is translated into a quality coordination between the central bank and the government.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3988997"/>
            <a:ext cx="8839200" cy="100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110000"/>
              </a:lnSpc>
              <a:spcAft>
                <a:spcPts val="9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“……. the substance of  ‘stability’ can be described in a broader perspective, not only the inflation-output growth trade-off in the short term, but also financial sector developments….”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11</a:t>
            </a:fld>
            <a:endParaRPr lang="en-US" sz="14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1771650"/>
            <a:ext cx="6248400" cy="6858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574675" indent="-293688">
              <a:lnSpc>
                <a:spcPct val="80000"/>
              </a:lnSpc>
            </a:pPr>
            <a:r>
              <a:rPr lang="en-GB" sz="2000" b="1" i="0" dirty="0" smtClean="0"/>
              <a:t>Continuing the adherence of policy framework </a:t>
            </a:r>
          </a:p>
          <a:p>
            <a:pPr marL="574675" indent="-293688">
              <a:lnSpc>
                <a:spcPct val="80000"/>
              </a:lnSpc>
            </a:pPr>
            <a:r>
              <a:rPr lang="en-GB" sz="2000" b="1" i="0" dirty="0" smtClean="0"/>
              <a:t>to an inflation target as the overriding </a:t>
            </a:r>
          </a:p>
          <a:p>
            <a:pPr marL="574675" indent="-293688">
              <a:lnSpc>
                <a:spcPct val="80000"/>
              </a:lnSpc>
            </a:pPr>
            <a:r>
              <a:rPr lang="en-GB" sz="2000" b="1" i="0" dirty="0" smtClean="0"/>
              <a:t>objective of monetary policy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28800" y="2571750"/>
            <a:ext cx="4038600" cy="51435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574675" indent="-293688">
              <a:lnSpc>
                <a:spcPct val="80000"/>
              </a:lnSpc>
            </a:pPr>
            <a:r>
              <a:rPr lang="en-GB" sz="2000" i="0" dirty="0" smtClean="0"/>
              <a:t>Integrating monetary and </a:t>
            </a:r>
          </a:p>
          <a:p>
            <a:pPr marL="574675" indent="-293688">
              <a:lnSpc>
                <a:spcPct val="80000"/>
              </a:lnSpc>
            </a:pPr>
            <a:r>
              <a:rPr lang="en-GB" sz="2000" i="0" dirty="0" err="1" smtClean="0"/>
              <a:t>macroprudential</a:t>
            </a:r>
            <a:r>
              <a:rPr lang="en-GB" sz="2000" i="0" dirty="0" smtClean="0"/>
              <a:t> policy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71800" y="3143250"/>
            <a:ext cx="4343400" cy="51435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574675" indent="-234950">
              <a:lnSpc>
                <a:spcPct val="80000"/>
              </a:lnSpc>
            </a:pPr>
            <a:r>
              <a:rPr lang="en-GB" sz="2000" i="0" dirty="0" smtClean="0"/>
              <a:t>Managing the dynamics of capital</a:t>
            </a:r>
          </a:p>
          <a:p>
            <a:pPr marL="574675" indent="-234950">
              <a:lnSpc>
                <a:spcPct val="80000"/>
              </a:lnSpc>
            </a:pPr>
            <a:r>
              <a:rPr lang="en-GB" sz="2000" i="0" dirty="0" smtClean="0"/>
              <a:t> flows and exchange rates.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33800" y="3714750"/>
            <a:ext cx="4648200" cy="57150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515938" indent="-234950">
              <a:lnSpc>
                <a:spcPct val="80000"/>
              </a:lnSpc>
            </a:pPr>
            <a:r>
              <a:rPr lang="en-US" sz="2000" i="0" dirty="0" smtClean="0"/>
              <a:t>Strengthening policy communication</a:t>
            </a:r>
          </a:p>
          <a:p>
            <a:pPr marL="515938" indent="-234950">
              <a:lnSpc>
                <a:spcPct val="80000"/>
              </a:lnSpc>
            </a:pPr>
            <a:r>
              <a:rPr lang="en-US" sz="2000" i="0" dirty="0" smtClean="0"/>
              <a:t>strategy as part of policy instruments.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400550"/>
            <a:ext cx="4343400" cy="57150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lvl="0" indent="-234950">
              <a:spcAft>
                <a:spcPts val="0"/>
              </a:spcAft>
            </a:pPr>
            <a:r>
              <a:rPr lang="en-US" sz="2000" i="0" dirty="0" smtClean="0"/>
              <a:t>Strengthening BI and Government</a:t>
            </a:r>
          </a:p>
          <a:p>
            <a:pPr marL="457200" lvl="0" indent="-234950">
              <a:spcAft>
                <a:spcPts val="0"/>
              </a:spcAft>
            </a:pPr>
            <a:r>
              <a:rPr lang="en-US" sz="2000" i="0" dirty="0" smtClean="0"/>
              <a:t>policy coordination</a:t>
            </a:r>
            <a:r>
              <a:rPr lang="en-US" sz="2000" b="1" i="0" dirty="0" smtClean="0"/>
              <a:t>. </a:t>
            </a:r>
            <a:endParaRPr lang="en-US" sz="2000" dirty="0"/>
          </a:p>
        </p:txBody>
      </p:sp>
      <p:sp>
        <p:nvSpPr>
          <p:cNvPr id="1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38200" y="200025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r>
              <a:rPr lang="en-US" sz="1600" dirty="0" smtClean="0">
                <a:solidFill>
                  <a:srgbClr val="9E2F37"/>
                </a:solidFill>
                <a:latin typeface="Frutiger 55 Roman"/>
              </a:rPr>
              <a:t>1</a:t>
            </a:r>
            <a:endParaRPr lang="en-US" sz="16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4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1568450" y="26289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r>
              <a:rPr lang="en-US" sz="1600" dirty="0" smtClean="0">
                <a:solidFill>
                  <a:srgbClr val="9E2F37"/>
                </a:solidFill>
                <a:latin typeface="Frutiger 55 Roman"/>
              </a:rPr>
              <a:t>2</a:t>
            </a:r>
            <a:endParaRPr lang="en-US" sz="16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5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2743200" y="325755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r>
              <a:rPr lang="en-US" sz="1600" dirty="0" smtClean="0">
                <a:solidFill>
                  <a:srgbClr val="9E2F37"/>
                </a:solidFill>
                <a:latin typeface="Frutiger 55 Roman"/>
              </a:rPr>
              <a:t>3</a:t>
            </a:r>
            <a:endParaRPr lang="en-US" sz="16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6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3505200" y="382905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r>
              <a:rPr lang="en-US" sz="1600" dirty="0" smtClean="0">
                <a:solidFill>
                  <a:srgbClr val="9E2F37"/>
                </a:solidFill>
                <a:latin typeface="Frutiger 55 Roman"/>
              </a:rPr>
              <a:t>4</a:t>
            </a:r>
            <a:endParaRPr lang="en-US" sz="16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7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4343400" y="44577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r>
              <a:rPr lang="en-US" sz="1600" dirty="0" smtClean="0">
                <a:solidFill>
                  <a:srgbClr val="9E2F37"/>
                </a:solidFill>
                <a:latin typeface="Frutiger 55 Roman"/>
              </a:rPr>
              <a:t>5</a:t>
            </a:r>
            <a:endParaRPr lang="en-US" sz="16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142595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i="0" dirty="0" smtClean="0">
                <a:solidFill>
                  <a:srgbClr val="C00000"/>
                </a:solidFill>
              </a:rPr>
              <a:t>Principles of enhancement under unconventional wisdom of monetary policy:</a:t>
            </a:r>
          </a:p>
        </p:txBody>
      </p:sp>
      <p:sp>
        <p:nvSpPr>
          <p:cNvPr id="19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The ‘Flexible’ ITF of Indonesia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564244"/>
            <a:ext cx="8839200" cy="10002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34950" indent="-234950">
              <a:spcAft>
                <a:spcPts val="600"/>
              </a:spcAft>
            </a:pPr>
            <a:r>
              <a:rPr lang="en-US" b="1" i="0" dirty="0" smtClean="0">
                <a:solidFill>
                  <a:srgbClr val="C00000"/>
                </a:solidFill>
              </a:rPr>
              <a:t>ITF remains a reliable monetary policy strategy in Indonesia …</a:t>
            </a:r>
            <a:r>
              <a:rPr lang="en-US" b="1" i="0" dirty="0" smtClean="0"/>
              <a:t> </a:t>
            </a:r>
          </a:p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</a:t>
            </a:r>
            <a:r>
              <a:rPr lang="en-US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justification for the necessity to implement the ITF which is less rigid (e.g. flexible ITF) as an ideal format for the Indonesian economy (</a:t>
            </a:r>
            <a:r>
              <a:rPr lang="en-US" i="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Juhro</a:t>
            </a:r>
            <a:r>
              <a:rPr lang="en-US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et al., 2009)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12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514350"/>
            <a:ext cx="9067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1900" b="1" i="0" dirty="0" smtClean="0">
                <a:solidFill>
                  <a:srgbClr val="C00000"/>
                </a:solidFill>
              </a:rPr>
              <a:t>Policy instrument mix is ultimately part of an important strategy to optimally manage monetary policy </a:t>
            </a:r>
            <a:r>
              <a:rPr lang="en-GB" sz="1900" b="1" i="0" dirty="0" err="1" smtClean="0">
                <a:solidFill>
                  <a:srgbClr val="C00000"/>
                </a:solidFill>
              </a:rPr>
              <a:t>trilemma</a:t>
            </a:r>
            <a:r>
              <a:rPr lang="en-GB" sz="1900" b="1" i="0" dirty="0" smtClean="0">
                <a:solidFill>
                  <a:srgbClr val="C00000"/>
                </a:solidFill>
              </a:rPr>
              <a:t>...</a:t>
            </a:r>
            <a:endParaRPr lang="en-GB" sz="1900" b="1" i="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0" y="-116592"/>
            <a:ext cx="64633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The ‘Flexible’ ITF of Indonesia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4330" y="1085850"/>
            <a:ext cx="5050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dirty="0" smtClean="0">
                <a:solidFill>
                  <a:srgbClr val="C00000"/>
                </a:solidFill>
              </a:rPr>
              <a:t>Bank Indonesia’s Monetary Policy </a:t>
            </a:r>
            <a:r>
              <a:rPr lang="en-US" sz="1400" b="1" i="0" dirty="0" err="1" smtClean="0">
                <a:solidFill>
                  <a:srgbClr val="C00000"/>
                </a:solidFill>
              </a:rPr>
              <a:t>Trilemma</a:t>
            </a:r>
            <a:r>
              <a:rPr lang="en-US" sz="1400" b="1" i="0" dirty="0" smtClean="0">
                <a:solidFill>
                  <a:srgbClr val="C00000"/>
                </a:solidFill>
              </a:rPr>
              <a:t> Management</a:t>
            </a:r>
            <a:endParaRPr lang="en-US" sz="1400" b="1" i="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419963"/>
            <a:ext cx="7765257" cy="370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3182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13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333399"/>
              </a:solidFill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333399"/>
              </a:solidFill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4271353" y="1768301"/>
            <a:ext cx="4648200" cy="2857500"/>
          </a:xfrm>
          <a:prstGeom prst="triangle">
            <a:avLst/>
          </a:prstGeom>
          <a:solidFill>
            <a:srgbClr val="C0C0C0">
              <a:alpha val="4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40403" y="1485900"/>
            <a:ext cx="2159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0" dirty="0" smtClean="0">
                <a:solidFill>
                  <a:schemeClr val="accent6">
                    <a:lumMod val="75000"/>
                  </a:schemeClr>
                </a:solidFill>
              </a:rPr>
              <a:t>Monetary Autonomy</a:t>
            </a:r>
            <a:endParaRPr lang="en-US" sz="1600" b="1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2400" y="4686301"/>
            <a:ext cx="1499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0" dirty="0" smtClean="0">
                <a:solidFill>
                  <a:schemeClr val="accent6">
                    <a:lumMod val="75000"/>
                  </a:schemeClr>
                </a:solidFill>
              </a:rPr>
              <a:t>XR Stability / </a:t>
            </a:r>
          </a:p>
          <a:p>
            <a:r>
              <a:rPr lang="en-US" sz="1600" b="1" i="0" dirty="0" smtClean="0">
                <a:solidFill>
                  <a:schemeClr val="accent6">
                    <a:lumMod val="75000"/>
                  </a:schemeClr>
                </a:solidFill>
              </a:rPr>
              <a:t>Fixed XR</a:t>
            </a:r>
            <a:endParaRPr lang="en-US" sz="1600" b="1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1" y="4686301"/>
            <a:ext cx="2366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0" dirty="0" smtClean="0">
                <a:solidFill>
                  <a:schemeClr val="accent6">
                    <a:lumMod val="75000"/>
                  </a:schemeClr>
                </a:solidFill>
              </a:rPr>
              <a:t>Financial Integration / </a:t>
            </a:r>
          </a:p>
          <a:p>
            <a:r>
              <a:rPr lang="en-US" sz="1600" b="1" i="0" dirty="0" smtClean="0">
                <a:solidFill>
                  <a:schemeClr val="accent6">
                    <a:lumMod val="75000"/>
                  </a:schemeClr>
                </a:solidFill>
              </a:rPr>
              <a:t>Capital Openness </a:t>
            </a:r>
            <a:endParaRPr lang="en-US" sz="1600" b="1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81153" y="2625551"/>
            <a:ext cx="228600" cy="17145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624153" y="4054301"/>
            <a:ext cx="228600" cy="17145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862153" y="3768551"/>
            <a:ext cx="228600" cy="17145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6557353" y="3539951"/>
            <a:ext cx="228600" cy="17145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 rot="10800000">
            <a:off x="5490555" y="3197051"/>
            <a:ext cx="2285999" cy="142875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3600" y="2364001"/>
            <a:ext cx="1357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333399"/>
                </a:solidFill>
              </a:rPr>
              <a:t>Pre Asian Crisis</a:t>
            </a:r>
            <a:endParaRPr lang="en-US" sz="1200" b="1" dirty="0">
              <a:solidFill>
                <a:srgbClr val="3333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71025" y="4282902"/>
            <a:ext cx="1443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333399"/>
                </a:solidFill>
              </a:rPr>
              <a:t>Post Asian Crisis</a:t>
            </a:r>
          </a:p>
          <a:p>
            <a:r>
              <a:rPr lang="en-US" sz="1200" b="1" dirty="0" smtClean="0">
                <a:solidFill>
                  <a:srgbClr val="333399"/>
                </a:solidFill>
              </a:rPr>
              <a:t>Pre GFC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00154" y="3368502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333399"/>
                </a:solidFill>
              </a:rPr>
              <a:t>Post GFC</a:t>
            </a:r>
            <a:endParaRPr lang="en-US" sz="1200" b="1" dirty="0">
              <a:solidFill>
                <a:srgbClr val="333399"/>
              </a:solidFill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6709753" y="2739851"/>
            <a:ext cx="1447800" cy="1314450"/>
          </a:xfrm>
          <a:custGeom>
            <a:avLst/>
            <a:gdLst>
              <a:gd name="connsiteX0" fmla="*/ 0 w 1539630"/>
              <a:gd name="connsiteY0" fmla="*/ 0 h 1735016"/>
              <a:gd name="connsiteX1" fmla="*/ 1324707 w 1539630"/>
              <a:gd name="connsiteY1" fmla="*/ 656493 h 1735016"/>
              <a:gd name="connsiteX2" fmla="*/ 1289538 w 1539630"/>
              <a:gd name="connsiteY2" fmla="*/ 1735016 h 173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630" h="1735016">
                <a:moveTo>
                  <a:pt x="0" y="0"/>
                </a:moveTo>
                <a:cubicBezTo>
                  <a:pt x="554892" y="183662"/>
                  <a:pt x="1109784" y="367324"/>
                  <a:pt x="1324707" y="656493"/>
                </a:cubicBezTo>
                <a:cubicBezTo>
                  <a:pt x="1539630" y="945662"/>
                  <a:pt x="1414584" y="1340339"/>
                  <a:pt x="1289538" y="1735016"/>
                </a:cubicBezTo>
              </a:path>
            </a:pathLst>
          </a:custGeom>
          <a:noFill/>
          <a:ln w="317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0800000">
            <a:off x="7209675" y="3972042"/>
            <a:ext cx="414478" cy="139409"/>
          </a:xfrm>
          <a:prstGeom prst="straightConnector1">
            <a:avLst/>
          </a:prstGeom>
          <a:solidFill>
            <a:srgbClr val="C0C0C0"/>
          </a:solidFill>
          <a:ln w="317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/>
          </a:ln>
          <a:effectLst/>
        </p:spPr>
      </p:cxn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0" y="514350"/>
            <a:ext cx="91440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4950" indent="-234950">
              <a:spcAft>
                <a:spcPts val="600"/>
              </a:spcAft>
              <a:buClr>
                <a:srgbClr val="000000"/>
              </a:buClr>
              <a:buSzPct val="85000"/>
            </a:pPr>
            <a:r>
              <a:rPr lang="en-GB" b="1" i="0" dirty="0" smtClean="0">
                <a:solidFill>
                  <a:srgbClr val="C00000"/>
                </a:solidFill>
              </a:rPr>
              <a:t>Empirical transformation from ‘the impossible trinity’ into ‘a possible trinity’...</a:t>
            </a:r>
          </a:p>
          <a:p>
            <a:pPr marL="234950" indent="-234950">
              <a:spcAft>
                <a:spcPts val="600"/>
              </a:spcAft>
              <a:buClr>
                <a:srgbClr val="000000"/>
              </a:buClr>
              <a:buSzPct val="85000"/>
              <a:buFont typeface="Arial" pitchFamily="34" charset="0"/>
              <a:buChar char="•"/>
            </a:pPr>
            <a:r>
              <a:rPr lang="en-US" i="0" dirty="0" smtClean="0">
                <a:solidFill>
                  <a:schemeClr val="tx1"/>
                </a:solidFill>
              </a:rPr>
              <a:t>Strong empirical evidence that there is a tendency for monetary  policy strategy to move away from the one that is hypothesized by the monetary policy </a:t>
            </a:r>
            <a:r>
              <a:rPr lang="en-US" i="0" dirty="0" err="1" smtClean="0">
                <a:solidFill>
                  <a:schemeClr val="tx1"/>
                </a:solidFill>
              </a:rPr>
              <a:t>trilemma</a:t>
            </a:r>
            <a:r>
              <a:rPr lang="en-US" i="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96279"/>
            <a:ext cx="5257800" cy="1032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53828" y="1371600"/>
            <a:ext cx="3794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dirty="0" smtClean="0">
                <a:solidFill>
                  <a:schemeClr val="accent6">
                    <a:lumMod val="75000"/>
                  </a:schemeClr>
                </a:solidFill>
              </a:rPr>
              <a:t>Indonesia Monetary Policy </a:t>
            </a:r>
            <a:r>
              <a:rPr lang="en-US" sz="1400" b="1" i="0" dirty="0" err="1" smtClean="0">
                <a:solidFill>
                  <a:schemeClr val="accent6">
                    <a:lumMod val="75000"/>
                  </a:schemeClr>
                </a:solidFill>
              </a:rPr>
              <a:t>Trilemma</a:t>
            </a:r>
            <a:r>
              <a:rPr lang="en-US" sz="1400" b="1" i="0" dirty="0" smtClean="0">
                <a:solidFill>
                  <a:schemeClr val="accent6">
                    <a:lumMod val="75000"/>
                  </a:schemeClr>
                </a:solidFill>
              </a:rPr>
              <a:t> Index</a:t>
            </a:r>
            <a:endParaRPr lang="en-US" sz="1400" b="1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7709" y="3082751"/>
            <a:ext cx="1244251" cy="461665"/>
          </a:xfrm>
          <a:prstGeom prst="rect">
            <a:avLst/>
          </a:prstGeom>
          <a:solidFill>
            <a:srgbClr val="99FFCC"/>
          </a:solidFill>
        </p:spPr>
        <p:txBody>
          <a:bodyPr wrap="none" rtlCol="0">
            <a:spAutoFit/>
          </a:bodyPr>
          <a:lstStyle/>
          <a:p>
            <a:r>
              <a:rPr lang="en-US" sz="2400" b="1" i="0" dirty="0" smtClean="0">
                <a:solidFill>
                  <a:srgbClr val="C00000"/>
                </a:solidFill>
              </a:rPr>
              <a:t>1 : 1 : 0</a:t>
            </a:r>
            <a:endParaRPr lang="en-US" sz="2400" b="1" i="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8200" y="2832184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0" dirty="0" smtClean="0">
                <a:solidFill>
                  <a:schemeClr val="accent6">
                    <a:lumMod val="75000"/>
                  </a:schemeClr>
                </a:solidFill>
              </a:rPr>
              <a:t>“can reach only two of three”</a:t>
            </a:r>
            <a:endParaRPr lang="en-US" sz="1600" i="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Group 35"/>
          <p:cNvGrpSpPr/>
          <p:nvPr/>
        </p:nvGrpSpPr>
        <p:grpSpPr>
          <a:xfrm>
            <a:off x="838200" y="3600450"/>
            <a:ext cx="3048000" cy="1113339"/>
            <a:chOff x="838200" y="4800600"/>
            <a:chExt cx="3048000" cy="1484452"/>
          </a:xfrm>
        </p:grpSpPr>
        <p:sp>
          <p:nvSpPr>
            <p:cNvPr id="32" name="TextBox 31"/>
            <p:cNvSpPr txBox="1"/>
            <p:nvPr/>
          </p:nvSpPr>
          <p:spPr>
            <a:xfrm>
              <a:off x="1262907" y="5405735"/>
              <a:ext cx="2013693" cy="615553"/>
            </a:xfrm>
            <a:prstGeom prst="rect">
              <a:avLst/>
            </a:prstGeom>
            <a:solidFill>
              <a:srgbClr val="99FFCC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i="0" dirty="0" smtClean="0">
                  <a:solidFill>
                    <a:srgbClr val="C00000"/>
                  </a:solidFill>
                </a:rPr>
                <a:t>2/3 : 2/3 : 2/3</a:t>
              </a:r>
              <a:endParaRPr lang="en-US" sz="2400" b="1" i="0" dirty="0">
                <a:solidFill>
                  <a:srgbClr val="C0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83685" y="4800600"/>
              <a:ext cx="53091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0" dirty="0" smtClean="0"/>
                <a:t>Vs.</a:t>
              </a:r>
              <a:endParaRPr lang="en-US" b="1" i="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8200" y="5833647"/>
              <a:ext cx="30480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0" dirty="0" smtClean="0">
                  <a:solidFill>
                    <a:schemeClr val="accent6">
                      <a:lumMod val="75000"/>
                    </a:schemeClr>
                  </a:solidFill>
                </a:rPr>
                <a:t>“possible to manage the three”</a:t>
              </a:r>
              <a:endParaRPr lang="en-US" sz="1600" i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36" name="Title 1"/>
          <p:cNvSpPr>
            <a:spLocks/>
          </p:cNvSpPr>
          <p:nvPr/>
        </p:nvSpPr>
        <p:spPr bwMode="auto">
          <a:xfrm>
            <a:off x="0" y="57150"/>
            <a:ext cx="862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>
                <a:solidFill>
                  <a:schemeClr val="bg1"/>
                </a:solidFill>
              </a:rPr>
              <a:t>Empirical Transformation </a:t>
            </a:r>
            <a:r>
              <a:rPr lang="en-US" sz="2800" b="1" i="0" dirty="0" smtClean="0">
                <a:solidFill>
                  <a:schemeClr val="bg1"/>
                </a:solidFill>
              </a:rPr>
              <a:t>under The </a:t>
            </a:r>
            <a:r>
              <a:rPr lang="en-US" sz="2800" b="1" i="0" dirty="0">
                <a:solidFill>
                  <a:schemeClr val="bg1"/>
                </a:solidFill>
              </a:rPr>
              <a:t>‘Flexible’ ITF 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96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9" grpId="0"/>
      <p:bldP spid="21" grpId="0"/>
      <p:bldP spid="22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14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514351"/>
            <a:ext cx="90678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300"/>
              </a:spcAft>
            </a:pPr>
            <a:r>
              <a:rPr lang="en-US" b="1" i="0" dirty="0" smtClean="0">
                <a:solidFill>
                  <a:srgbClr val="C00000"/>
                </a:solidFill>
              </a:rPr>
              <a:t>Monetary policy framework under ‘Flexible’ ITF …</a:t>
            </a:r>
            <a:endParaRPr lang="en-US" i="0" dirty="0" smtClean="0">
              <a:solidFill>
                <a:srgbClr val="C00000"/>
              </a:solidFill>
            </a:endParaRPr>
          </a:p>
          <a:p>
            <a:pPr marL="234950" indent="-23495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central bank’s policy formulation should evaluate the strategic role of monetary policy and financial system at the same time.</a:t>
            </a:r>
            <a:endParaRPr lang="en-GB" sz="1900" i="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0" y="-116592"/>
            <a:ext cx="64633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52600" y="1314450"/>
            <a:ext cx="10668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The ‘Flexible’ ITF of Indonesia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1314450"/>
            <a:ext cx="4231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dirty="0" smtClean="0">
                <a:solidFill>
                  <a:srgbClr val="C00000"/>
                </a:solidFill>
              </a:rPr>
              <a:t>Monetary Policy Framework under ‘Flexible’ ITF</a:t>
            </a:r>
            <a:endParaRPr lang="en-US" sz="1400" b="1" i="0" dirty="0">
              <a:solidFill>
                <a:srgbClr val="C00000"/>
              </a:solidFill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8172450" cy="340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304800" y="285750"/>
            <a:ext cx="8001000" cy="6286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28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THANK YOU</a:t>
            </a:r>
            <a:endParaRPr lang="en-US" sz="2000" dirty="0"/>
          </a:p>
          <a:p>
            <a:pPr algn="ctr"/>
            <a:endParaRPr lang="en-US" sz="2000" b="1" i="0" dirty="0" smtClean="0">
              <a:latin typeface="Arial Narrow" pitchFamily="34" charset="0"/>
            </a:endParaRPr>
          </a:p>
          <a:p>
            <a:pPr algn="ctr"/>
            <a:endParaRPr lang="en-US" sz="1600" b="1" i="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endParaRPr lang="en-US" sz="1600" b="1" i="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"/>
            <a:ext cx="2209800" cy="37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20919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16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1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Stylized Facts on Stability-Growth Potential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52400" y="571501"/>
            <a:ext cx="89916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i="0" dirty="0" smtClean="0">
                <a:solidFill>
                  <a:srgbClr val="C00000"/>
                </a:solidFill>
              </a:rPr>
              <a:t>Indonesian economy demonstrates considerable resilience, amid the fragile condition of the global economy in the post-GFC... </a:t>
            </a:r>
          </a:p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i="0" dirty="0" smtClean="0">
                <a:solidFill>
                  <a:schemeClr val="tx1"/>
                </a:solidFill>
              </a:rPr>
              <a:t>Despite the robust economic growth, Indonesia experienced a relatively low and stable inflation....</a:t>
            </a:r>
            <a:endParaRPr lang="en-US" i="0" dirty="0" smtClean="0">
              <a:solidFill>
                <a:schemeClr val="tx1"/>
              </a:solidFill>
            </a:endParaRPr>
          </a:p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US" i="0" dirty="0" smtClean="0">
                <a:solidFill>
                  <a:schemeClr val="tx1"/>
                </a:solidFill>
              </a:rPr>
              <a:t>Supported  by fundamental strengths attributable to a wide-ranging economic reforms including monetary, fiscal, banking, and real sectors since 1997/98. </a:t>
            </a:r>
          </a:p>
        </p:txBody>
      </p:sp>
      <p:grpSp>
        <p:nvGrpSpPr>
          <p:cNvPr id="2" name="Group 18"/>
          <p:cNvGrpSpPr/>
          <p:nvPr/>
        </p:nvGrpSpPr>
        <p:grpSpPr>
          <a:xfrm>
            <a:off x="228600" y="2228850"/>
            <a:ext cx="8763000" cy="2686050"/>
            <a:chOff x="228600" y="2971800"/>
            <a:chExt cx="8763000" cy="3581400"/>
          </a:xfrm>
        </p:grpSpPr>
        <p:grpSp>
          <p:nvGrpSpPr>
            <p:cNvPr id="3" name="Group 13"/>
            <p:cNvGrpSpPr/>
            <p:nvPr/>
          </p:nvGrpSpPr>
          <p:grpSpPr>
            <a:xfrm>
              <a:off x="228600" y="3352800"/>
              <a:ext cx="8763000" cy="3200400"/>
              <a:chOff x="228600" y="2819400"/>
              <a:chExt cx="8763000" cy="3200400"/>
            </a:xfrm>
          </p:grpSpPr>
          <p:pic>
            <p:nvPicPr>
              <p:cNvPr id="11" name="Picture 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28600" y="2819400"/>
                <a:ext cx="4343400" cy="3200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648200" y="2819400"/>
                <a:ext cx="4343400" cy="3200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762000" y="2971800"/>
              <a:ext cx="7145690" cy="410369"/>
              <a:chOff x="762000" y="2971800"/>
              <a:chExt cx="7145690" cy="410369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62000" y="2971800"/>
                <a:ext cx="3066802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i="0" dirty="0" smtClean="0">
                    <a:solidFill>
                      <a:srgbClr val="C00000"/>
                    </a:solidFill>
                  </a:rPr>
                  <a:t>GDP Growth and Its Determinants</a:t>
                </a:r>
                <a:endParaRPr lang="en-US" sz="1400" b="1" i="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67598" y="2971800"/>
                <a:ext cx="2440092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i="0" dirty="0" smtClean="0">
                    <a:solidFill>
                      <a:srgbClr val="C00000"/>
                    </a:solidFill>
                  </a:rPr>
                  <a:t>Inflation: Headline </a:t>
                </a:r>
                <a:r>
                  <a:rPr lang="en-US" sz="1400" b="1" i="0" dirty="0" err="1" smtClean="0">
                    <a:solidFill>
                      <a:srgbClr val="C00000"/>
                    </a:solidFill>
                  </a:rPr>
                  <a:t>vs</a:t>
                </a:r>
                <a:r>
                  <a:rPr lang="en-US" sz="1400" b="1" i="0" dirty="0" smtClean="0">
                    <a:solidFill>
                      <a:srgbClr val="C00000"/>
                    </a:solidFill>
                  </a:rPr>
                  <a:t> Core</a:t>
                </a:r>
                <a:endParaRPr lang="en-US" sz="1400" b="1" i="0" dirty="0">
                  <a:solidFill>
                    <a:srgbClr val="C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5178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17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1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</a:rPr>
              <a:t>Stylized Facts on Stability-Growth Potential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" y="857250"/>
            <a:ext cx="89916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i="0" dirty="0" smtClean="0">
                <a:solidFill>
                  <a:schemeClr val="tx1"/>
                </a:solidFill>
              </a:rPr>
              <a:t>There is indication of shifting in the degree of stability-growth nexus during the ITF period: the nexus appears to have weakened, especially in the post GFC period</a:t>
            </a:r>
          </a:p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i="0" dirty="0" smtClean="0">
                <a:solidFill>
                  <a:schemeClr val="tx1"/>
                </a:solidFill>
              </a:rPr>
              <a:t>Due to increasing role of supply response (i.e. </a:t>
            </a:r>
            <a:r>
              <a:rPr lang="en-GB" i="0" dirty="0">
                <a:solidFill>
                  <a:schemeClr val="tx1"/>
                </a:solidFill>
              </a:rPr>
              <a:t>cost push shocks related to exchange </a:t>
            </a:r>
            <a:r>
              <a:rPr lang="en-GB" i="0" dirty="0" smtClean="0">
                <a:solidFill>
                  <a:schemeClr val="tx1"/>
                </a:solidFill>
              </a:rPr>
              <a:t>rate, commodity price, weather anomaly,) and better policy coordination between BI and the government. </a:t>
            </a:r>
            <a:endParaRPr lang="en-US" b="1" i="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00" y="571500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0" dirty="0" smtClean="0">
                <a:solidFill>
                  <a:srgbClr val="C00000"/>
                </a:solidFill>
              </a:rPr>
              <a:t>Flattening Phillips Curve in the ITF period ...</a:t>
            </a:r>
            <a:endParaRPr lang="en-US" b="1" i="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1" y="2073965"/>
            <a:ext cx="2944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 dirty="0" smtClean="0">
                <a:solidFill>
                  <a:srgbClr val="C00000"/>
                </a:solidFill>
              </a:rPr>
              <a:t>Inflation and GDP Growth Nexus</a:t>
            </a:r>
            <a:endParaRPr lang="en-US" sz="1400" b="1" i="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2416864"/>
            <a:ext cx="7118350" cy="249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97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2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1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Issues to be discussed  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04800" y="1028700"/>
            <a:ext cx="8686800" cy="2939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What are the best central bank policy strategies to promote sustainable economic growth in the Post GFC? </a:t>
            </a:r>
          </a:p>
          <a:p>
            <a:pPr marL="339725" indent="-339725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3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Does </a:t>
            </a:r>
            <a:r>
              <a:rPr lang="en-US" sz="2300" b="1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assessment </a:t>
            </a:r>
            <a:r>
              <a:rPr lang="en-US" sz="23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on challenges facing the economy suggest </a:t>
            </a:r>
            <a:r>
              <a:rPr lang="en-US" sz="2300" b="1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need for changes in the design of </a:t>
            </a:r>
            <a:r>
              <a:rPr lang="en-GB" sz="23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post GFC </a:t>
            </a:r>
            <a:r>
              <a:rPr lang="en-GB" sz="2300" b="1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ITF-based monetary policy in the context of a small open </a:t>
            </a:r>
            <a:r>
              <a:rPr lang="en-GB" sz="23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economy?</a:t>
            </a:r>
          </a:p>
          <a:p>
            <a:pPr marL="339725" indent="-339725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i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What is the implication of a preferred central bank policy framework on stability and growth?</a:t>
            </a:r>
            <a:endParaRPr lang="en-GB" sz="2300" b="1" i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81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3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831361"/>
            <a:ext cx="8839200" cy="49875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8925" indent="-288925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the midst of global uncertainty, the policy configuration to maintain sustainable economic growth should be aimed </a:t>
            </a:r>
            <a:r>
              <a:rPr lang="en-US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 strike the internal and external balances</a:t>
            </a: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The role of central bank should be directed to integrate monetary and financial system stability framework.  </a:t>
            </a:r>
            <a:r>
              <a:rPr lang="en-US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sufficient  to balance </a:t>
            </a:r>
            <a:r>
              <a:rPr lang="en-US" sz="2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monetary and financial stability with structural reforms …..</a:t>
            </a:r>
          </a:p>
          <a:p>
            <a:pPr marL="234950" indent="-23495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post-GFC monetary policy framework enhancement in Indonesia is characterised by </a:t>
            </a:r>
            <a:r>
              <a:rPr lang="en-GB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‘Flexible’ ITF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By </a:t>
            </a: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adopting ITF-based monetary policy, </a:t>
            </a:r>
            <a:r>
              <a:rPr lang="en-US" sz="2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Bank Indonesia has sufficient policy space to absorb a certain degree of negative impacts of a crisis, thus preserving economic growth. </a:t>
            </a:r>
            <a:endParaRPr lang="en-US" sz="2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34950" indent="-23495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framework e</a:t>
            </a:r>
            <a:r>
              <a:rPr lang="en-GB" sz="2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nhancement</a:t>
            </a: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implies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that </a:t>
            </a:r>
            <a:r>
              <a:rPr lang="en-GB" sz="2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policy </a:t>
            </a:r>
            <a:r>
              <a:rPr lang="en-GB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mix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is ultimately part of an important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strategy. </a:t>
            </a:r>
            <a:r>
              <a:rPr lang="en-GB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Strengthening </a:t>
            </a:r>
            <a:r>
              <a:rPr lang="en-US" sz="2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policy coordination </a:t>
            </a: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among policy authorities in maintaining monetary and financial system stability </a:t>
            </a: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 well as to enhance structural reforms is </a:t>
            </a: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very essential</a:t>
            </a:r>
            <a:r>
              <a:rPr lang="en-US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2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/>
          </p:cNvSpPr>
          <p:nvPr/>
        </p:nvSpPr>
        <p:spPr bwMode="auto">
          <a:xfrm>
            <a:off x="0" y="57150"/>
            <a:ext cx="865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Key Messages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03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4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5" name="Title 1"/>
          <p:cNvSpPr>
            <a:spLocks/>
          </p:cNvSpPr>
          <p:nvPr/>
        </p:nvSpPr>
        <p:spPr bwMode="auto">
          <a:xfrm>
            <a:off x="1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  <a:latin typeface="Calibri" pitchFamily="34" charset="0"/>
              </a:rPr>
              <a:t>The Challenges for Central Bank’s Role in the Post GFC</a:t>
            </a:r>
            <a:endParaRPr lang="en-US" sz="2800" b="1" i="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6963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0" y="571500"/>
            <a:ext cx="9144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0" dirty="0" smtClean="0">
                <a:solidFill>
                  <a:srgbClr val="C00000"/>
                </a:solidFill>
              </a:rPr>
              <a:t>The GFC and the deep accompanying recession lead to a growing call for a revival of the subdued role of the central bank in promoting sustainable economic growth…… vs. the relevance of (flexible) ITF?</a:t>
            </a:r>
          </a:p>
          <a:p>
            <a:endParaRPr lang="en-US" sz="2000" i="0" dirty="0" smtClean="0"/>
          </a:p>
          <a:p>
            <a:pPr marL="339725" indent="-339725">
              <a:spcAft>
                <a:spcPts val="600"/>
              </a:spcAft>
            </a:pPr>
            <a:r>
              <a:rPr lang="en-US" sz="2000" i="0" dirty="0" smtClean="0">
                <a:solidFill>
                  <a:schemeClr val="tx1"/>
                </a:solidFill>
              </a:rPr>
              <a:t>The rationales: </a:t>
            </a:r>
          </a:p>
          <a:p>
            <a:pPr marL="339725" indent="-3397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i="0" dirty="0" smtClean="0">
                <a:solidFill>
                  <a:schemeClr val="tx1"/>
                </a:solidFill>
              </a:rPr>
              <a:t>Learning from the history of economic crises, the crises had major underlying causes originating from real economic problems; </a:t>
            </a:r>
            <a:r>
              <a:rPr lang="en-US" sz="2000" b="1" i="0" dirty="0" smtClean="0">
                <a:solidFill>
                  <a:schemeClr val="tx1"/>
                </a:solidFill>
              </a:rPr>
              <a:t>the crises were not just the result of changes in financial sector behavior. </a:t>
            </a:r>
          </a:p>
          <a:p>
            <a:pPr marL="339725" indent="-3397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i="0" dirty="0" smtClean="0">
                <a:solidFill>
                  <a:schemeClr val="tx1"/>
                </a:solidFill>
              </a:rPr>
              <a:t>The roots of future economic problems facing central banks will be extremely complicated; </a:t>
            </a:r>
            <a:r>
              <a:rPr lang="en-US" sz="2000" b="1" i="0" dirty="0" smtClean="0">
                <a:solidFill>
                  <a:schemeClr val="tx1"/>
                </a:solidFill>
              </a:rPr>
              <a:t>the central bank should take part also in strategic roles beyond monetary boundaries.</a:t>
            </a:r>
          </a:p>
          <a:p>
            <a:pPr marL="339725" indent="-33972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i="0" dirty="0" smtClean="0">
                <a:solidFill>
                  <a:schemeClr val="tx1"/>
                </a:solidFill>
              </a:rPr>
              <a:t>In the evolution of central bank towards the modern era, there are always conflicts between the stabilizing and developmental roles; </a:t>
            </a:r>
            <a:r>
              <a:rPr lang="en-US" sz="2000" b="1" i="0" dirty="0" smtClean="0">
                <a:solidFill>
                  <a:schemeClr val="tx1"/>
                </a:solidFill>
              </a:rPr>
              <a:t>there is strong empirical evidence that the central bank should not fully abandon its developmental role. </a:t>
            </a:r>
            <a:endParaRPr lang="en-US" sz="20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53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5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Title 1"/>
          <p:cNvSpPr txBox="1">
            <a:spLocks/>
          </p:cNvSpPr>
          <p:nvPr/>
        </p:nvSpPr>
        <p:spPr bwMode="auto">
          <a:xfrm>
            <a:off x="0" y="91678"/>
            <a:ext cx="8763000" cy="30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Sustainable Growth Model: the Role of Central Bank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 rot="10800000" flipV="1">
            <a:off x="76200" y="463161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The policy configuration need to strike the internal and external balances … by integrating monetary and financial system stability framework …</a:t>
            </a:r>
          </a:p>
        </p:txBody>
      </p:sp>
      <p:grpSp>
        <p:nvGrpSpPr>
          <p:cNvPr id="51" name="Group 60"/>
          <p:cNvGrpSpPr/>
          <p:nvPr/>
        </p:nvGrpSpPr>
        <p:grpSpPr>
          <a:xfrm>
            <a:off x="457200" y="1162984"/>
            <a:ext cx="8077200" cy="3981074"/>
            <a:chOff x="457200" y="1400478"/>
            <a:chExt cx="8077200" cy="5308098"/>
          </a:xfrm>
        </p:grpSpPr>
        <p:sp>
          <p:nvSpPr>
            <p:cNvPr id="52" name="TextBox 51"/>
            <p:cNvSpPr txBox="1"/>
            <p:nvPr/>
          </p:nvSpPr>
          <p:spPr>
            <a:xfrm rot="10800000" flipV="1">
              <a:off x="762000" y="1400478"/>
              <a:ext cx="7772400" cy="53348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Sustainable Economic Growth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10800000" flipV="1">
              <a:off x="762000" y="2526681"/>
              <a:ext cx="2667000" cy="451405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Export-led Growth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 rot="10800000" flipV="1">
              <a:off x="6629400" y="3460031"/>
              <a:ext cx="1905000" cy="861775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Financial market stability &amp; countercyclical policy space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rot="10800000" flipV="1">
              <a:off x="6629400" y="4582179"/>
              <a:ext cx="1905000" cy="615553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Improved income distribution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 rot="10800000" flipV="1">
              <a:off x="6629400" y="2955667"/>
              <a:ext cx="1905000" cy="615553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Sustainable financing for development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 rot="10800000" flipV="1">
              <a:off x="6629400" y="4256528"/>
              <a:ext cx="1905000" cy="369332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Good governance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 rot="10800000" flipV="1">
              <a:off x="762001" y="3515379"/>
              <a:ext cx="1905000" cy="615553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Industries/firms competition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 rot="10800000" flipV="1">
              <a:off x="762002" y="4705291"/>
              <a:ext cx="1905000" cy="369332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Political economy benefits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10800000" flipV="1">
              <a:off x="762001" y="4048780"/>
              <a:ext cx="1905000" cy="615553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Product development promotion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10800000" flipV="1">
              <a:off x="762001" y="2955667"/>
              <a:ext cx="1905000" cy="615553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Best practice adoption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(Comparative advantage)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0800000" flipV="1">
              <a:off x="762000" y="5632515"/>
              <a:ext cx="2971800" cy="451405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3399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Economic benefits of openness 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 rot="10800000" flipV="1">
              <a:off x="5334000" y="5632515"/>
              <a:ext cx="3200400" cy="451405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Domestic market development</a:t>
              </a:r>
            </a:p>
          </p:txBody>
        </p:sp>
        <p:grpSp>
          <p:nvGrpSpPr>
            <p:cNvPr id="64" name="Group 48"/>
            <p:cNvGrpSpPr/>
            <p:nvPr/>
          </p:nvGrpSpPr>
          <p:grpSpPr>
            <a:xfrm rot="16200000">
              <a:off x="1443701" y="5185699"/>
              <a:ext cx="453528" cy="445330"/>
              <a:chOff x="3514945" y="537788"/>
              <a:chExt cx="453528" cy="445330"/>
            </a:xfrm>
            <a:solidFill>
              <a:srgbClr val="4F81BD"/>
            </a:solidFill>
          </p:grpSpPr>
          <p:sp>
            <p:nvSpPr>
              <p:cNvPr id="87" name="Right Arrow 86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88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5" name="Group 51"/>
            <p:cNvGrpSpPr/>
            <p:nvPr/>
          </p:nvGrpSpPr>
          <p:grpSpPr>
            <a:xfrm rot="16200000">
              <a:off x="7322971" y="5185699"/>
              <a:ext cx="453528" cy="445330"/>
              <a:chOff x="3514945" y="537788"/>
              <a:chExt cx="453528" cy="445330"/>
            </a:xfrm>
            <a:solidFill>
              <a:srgbClr val="C0504D"/>
            </a:solidFill>
          </p:grpSpPr>
          <p:sp>
            <p:nvSpPr>
              <p:cNvPr id="85" name="Right Arrow 84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86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6" name="Group 54"/>
            <p:cNvGrpSpPr/>
            <p:nvPr/>
          </p:nvGrpSpPr>
          <p:grpSpPr>
            <a:xfrm rot="16200000">
              <a:off x="1443701" y="1985300"/>
              <a:ext cx="453528" cy="445330"/>
              <a:chOff x="3514945" y="537788"/>
              <a:chExt cx="453528" cy="445330"/>
            </a:xfrm>
            <a:solidFill>
              <a:srgbClr val="4F81BD"/>
            </a:solidFill>
          </p:grpSpPr>
          <p:sp>
            <p:nvSpPr>
              <p:cNvPr id="83" name="Right Arrow 82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84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7" name="Group 57"/>
            <p:cNvGrpSpPr/>
            <p:nvPr/>
          </p:nvGrpSpPr>
          <p:grpSpPr>
            <a:xfrm rot="16200000">
              <a:off x="7246771" y="1985300"/>
              <a:ext cx="453528" cy="445330"/>
              <a:chOff x="3514945" y="537788"/>
              <a:chExt cx="453528" cy="445330"/>
            </a:xfrm>
            <a:solidFill>
              <a:srgbClr val="C0504D"/>
            </a:solidFill>
          </p:grpSpPr>
          <p:sp>
            <p:nvSpPr>
              <p:cNvPr id="81" name="Right Arrow 80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82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10800000" flipV="1">
              <a:off x="3581401" y="3119071"/>
              <a:ext cx="1905000" cy="1887696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Central Bank’s role: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Striking the internal and external balances</a:t>
              </a:r>
            </a:p>
            <a:p>
              <a:pPr marL="115888" marR="0" lvl="0" indent="-115888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Integrating monetary and financial system stability framework</a:t>
              </a:r>
            </a:p>
          </p:txBody>
        </p:sp>
        <p:grpSp>
          <p:nvGrpSpPr>
            <p:cNvPr id="69" name="Group 64"/>
            <p:cNvGrpSpPr/>
            <p:nvPr/>
          </p:nvGrpSpPr>
          <p:grpSpPr>
            <a:xfrm>
              <a:off x="5562600" y="3276600"/>
              <a:ext cx="304800" cy="1219200"/>
              <a:chOff x="3514945" y="537788"/>
              <a:chExt cx="453528" cy="445330"/>
            </a:xfrm>
            <a:solidFill>
              <a:sysClr val="windowText" lastClr="000000">
                <a:lumMod val="50000"/>
                <a:lumOff val="50000"/>
              </a:sysClr>
            </a:solidFill>
          </p:grpSpPr>
          <p:sp>
            <p:nvSpPr>
              <p:cNvPr id="79" name="Right Arrow 78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80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 rot="10800000" flipV="1">
              <a:off x="6629400" y="3450595"/>
              <a:ext cx="1905000" cy="861775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Financial market stability &amp; countercyclical policy space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rot="10800000" flipV="1">
              <a:off x="6629400" y="2946231"/>
              <a:ext cx="1905000" cy="615553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Sustainable financing for development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0800000" flipV="1">
              <a:off x="5562600" y="2517246"/>
              <a:ext cx="2971800" cy="451405"/>
            </a:xfrm>
            <a:prstGeom prst="rect">
              <a:avLst/>
            </a:prstGeom>
            <a:solidFill>
              <a:srgbClr val="C0504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Domestic Demand-led Growth</a:t>
              </a:r>
            </a:p>
          </p:txBody>
        </p:sp>
        <p:grpSp>
          <p:nvGrpSpPr>
            <p:cNvPr id="73" name="Group 77"/>
            <p:cNvGrpSpPr/>
            <p:nvPr/>
          </p:nvGrpSpPr>
          <p:grpSpPr>
            <a:xfrm flipH="1">
              <a:off x="3200400" y="3276600"/>
              <a:ext cx="304800" cy="1219200"/>
              <a:chOff x="3514945" y="537788"/>
              <a:chExt cx="453528" cy="445330"/>
            </a:xfrm>
            <a:solidFill>
              <a:sysClr val="windowText" lastClr="000000">
                <a:lumMod val="50000"/>
                <a:lumOff val="50000"/>
              </a:sysClr>
            </a:solidFill>
          </p:grpSpPr>
          <p:sp>
            <p:nvSpPr>
              <p:cNvPr id="77" name="Right Arrow 76"/>
              <p:cNvSpPr/>
              <p:nvPr/>
            </p:nvSpPr>
            <p:spPr>
              <a:xfrm rot="21544304">
                <a:off x="3514945" y="537788"/>
                <a:ext cx="453528" cy="445330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grpFill/>
              <a:ln>
                <a:noFill/>
              </a:ln>
              <a:effectLst/>
            </p:spPr>
          </p:sp>
          <p:sp>
            <p:nvSpPr>
              <p:cNvPr id="78" name="Right Arrow 4"/>
              <p:cNvSpPr/>
              <p:nvPr/>
            </p:nvSpPr>
            <p:spPr>
              <a:xfrm rot="21544304">
                <a:off x="3514954" y="627936"/>
                <a:ext cx="319929" cy="267198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marR="0" lvl="0" indent="0" algn="ctr" defTabSz="8890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457200" y="6400800"/>
              <a:ext cx="2026517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Sources: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Palley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 (2011) and </a:t>
              </a:r>
              <a:r>
                <a:rPr kumimoji="0" lang="en-US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Juhro (2012)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cxnSp>
          <p:nvCxnSpPr>
            <p:cNvPr id="75" name="Straight Arrow Connector 74"/>
            <p:cNvCxnSpPr>
              <a:stCxn id="53" idx="1"/>
              <a:endCxn id="72" idx="3"/>
            </p:cNvCxnSpPr>
            <p:nvPr/>
          </p:nvCxnSpPr>
          <p:spPr>
            <a:xfrm flipV="1">
              <a:off x="3429000" y="2742948"/>
              <a:ext cx="2133600" cy="9435"/>
            </a:xfrm>
            <a:prstGeom prst="straightConnector1">
              <a:avLst/>
            </a:prstGeom>
            <a:noFill/>
            <a:ln w="9525" cap="flat" cmpd="sng" algn="ctr">
              <a:solidFill>
                <a:sysClr val="window" lastClr="FFFFFF">
                  <a:lumMod val="65000"/>
                </a:sysClr>
              </a:solidFill>
              <a:prstDash val="dash"/>
              <a:headEnd type="arrow"/>
              <a:tailEnd type="arrow"/>
            </a:ln>
            <a:effectLst/>
          </p:spPr>
        </p:cxnSp>
        <p:cxnSp>
          <p:nvCxnSpPr>
            <p:cNvPr id="76" name="Straight Arrow Connector 75"/>
            <p:cNvCxnSpPr>
              <a:endCxn id="63" idx="3"/>
            </p:cNvCxnSpPr>
            <p:nvPr/>
          </p:nvCxnSpPr>
          <p:spPr>
            <a:xfrm flipV="1">
              <a:off x="3733800" y="5858217"/>
              <a:ext cx="1600200" cy="9184"/>
            </a:xfrm>
            <a:prstGeom prst="straightConnector1">
              <a:avLst/>
            </a:prstGeom>
            <a:noFill/>
            <a:ln w="9525" cap="flat" cmpd="sng" algn="ctr">
              <a:solidFill>
                <a:sysClr val="window" lastClr="FFFFFF">
                  <a:lumMod val="65000"/>
                </a:sysClr>
              </a:solidFill>
              <a:prstDash val="dash"/>
              <a:headEnd type="arrow"/>
              <a:tailEnd type="arrow"/>
            </a:ln>
            <a:effectLst/>
          </p:spPr>
        </p:cxnSp>
      </p:grpSp>
      <p:sp>
        <p:nvSpPr>
          <p:cNvPr id="89" name="Rectangle 88"/>
          <p:cNvSpPr/>
          <p:nvPr/>
        </p:nvSpPr>
        <p:spPr>
          <a:xfrm>
            <a:off x="2971800" y="3714751"/>
            <a:ext cx="3352800" cy="70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base">
              <a:lnSpc>
                <a:spcPct val="95000"/>
              </a:lnSpc>
              <a:spcAft>
                <a:spcPts val="600"/>
              </a:spcAft>
            </a:pPr>
            <a:r>
              <a:rPr lang="en-US" sz="1400" b="1" i="1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“The strategy should not abandon exporting strategies, while building up the domestic demand side of the economy.”</a:t>
            </a:r>
          </a:p>
        </p:txBody>
      </p:sp>
    </p:spTree>
    <p:extLst>
      <p:ext uri="{BB962C8B-B14F-4D97-AF65-F5344CB8AC3E}">
        <p14:creationId xmlns:p14="http://schemas.microsoft.com/office/powerpoint/2010/main" val="3876579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6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91678"/>
            <a:ext cx="8763000" cy="30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Policy  Framework to Promote Sustainable Growth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43050"/>
            <a:ext cx="6096000" cy="30861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 rot="10800000" flipV="1">
            <a:off x="76200" y="456644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The policy configuration need to strike the internal and external balances … by integrating monetary and financial system stability framework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3146" y="2457451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Short-term perspective: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cyclical demand management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31638" y="3930134"/>
            <a:ext cx="3002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Medium-long term perspective: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cyclical demand management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+ structural policy/reform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7239000" y="3124631"/>
            <a:ext cx="381000" cy="62865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152400" y="996570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Balancing monetary and financial stability with structural reforms …..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34651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7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5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14301"/>
            <a:ext cx="8763000" cy="30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Policy  Framework to Promote Sustainable Growth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76200" y="392236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In the medium-to-long term perspective, policy strategy should also be directed to minimize potential economic shocks that may arise 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and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simultaneously increase the capacity of the economy to achieve sustainable economic growth.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5901"/>
            <a:ext cx="8534400" cy="3600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06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8</a:t>
            </a:fld>
            <a:endParaRPr lang="en-US" sz="140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6730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4675" indent="-234950">
              <a:spcAft>
                <a:spcPts val="600"/>
              </a:spcAft>
            </a:pPr>
            <a:r>
              <a:rPr lang="en-GB" sz="2000" b="1" dirty="0" smtClean="0"/>
              <a:t>	</a:t>
            </a:r>
            <a:r>
              <a:rPr lang="en-GB" sz="2000" b="1" dirty="0" err="1" smtClean="0">
                <a:solidFill>
                  <a:srgbClr val="C00000"/>
                </a:solidFill>
              </a:rPr>
              <a:t>Mishkin</a:t>
            </a:r>
            <a:r>
              <a:rPr lang="en-GB" sz="2000" b="1" dirty="0" smtClean="0">
                <a:solidFill>
                  <a:srgbClr val="C00000"/>
                </a:solidFill>
              </a:rPr>
              <a:t> (2011): “none of the lessons from the financial crisis in any way undermines the nine basic principles of science of monetary policy”.</a:t>
            </a:r>
            <a:endParaRPr lang="en-GB" sz="2000" i="0" dirty="0" smtClean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914400"/>
            <a:ext cx="9144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i="0" dirty="0" smtClean="0">
                <a:solidFill>
                  <a:srgbClr val="C00000"/>
                </a:solidFill>
              </a:rPr>
              <a:t>Multiple challenges vs. </a:t>
            </a:r>
            <a:r>
              <a:rPr lang="en-GB" sz="2000" i="0" dirty="0" err="1" smtClean="0">
                <a:solidFill>
                  <a:srgbClr val="C00000"/>
                </a:solidFill>
              </a:rPr>
              <a:t>intrument</a:t>
            </a:r>
            <a:r>
              <a:rPr lang="en-GB" sz="2000" i="0" dirty="0" smtClean="0">
                <a:solidFill>
                  <a:srgbClr val="C00000"/>
                </a:solidFill>
              </a:rPr>
              <a:t> mix. </a:t>
            </a:r>
            <a:endParaRPr lang="en-GB" sz="2000" i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34950" indent="-234950">
              <a:spcAft>
                <a:spcPts val="600"/>
              </a:spcAft>
            </a:pPr>
            <a:r>
              <a:rPr lang="en-GB" sz="2000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GB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a small open economy, the multiple challenges facing monetary policy as a result of dynamic capital flows imply that the monetary authorities should employ multiple instruments.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1967679"/>
            <a:ext cx="89154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i="0" dirty="0" smtClean="0">
                <a:solidFill>
                  <a:srgbClr val="C00000"/>
                </a:solidFill>
              </a:rPr>
              <a:t>No macro stability without financial stability. </a:t>
            </a:r>
          </a:p>
          <a:p>
            <a:pPr marL="234950" indent="-234950">
              <a:spcAft>
                <a:spcPts val="600"/>
              </a:spcAft>
            </a:pPr>
            <a:r>
              <a:rPr lang="en-GB" sz="2000" b="1" i="0" dirty="0" smtClean="0">
                <a:solidFill>
                  <a:srgbClr val="C00000"/>
                </a:solidFill>
              </a:rPr>
              <a:t>	</a:t>
            </a:r>
            <a:r>
              <a:rPr lang="en-GB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While price stability should remain the primary goal of central banks, the GFC demonstrated that maintaining low inflation alone, without preserving financial stability, is insufficient ....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3910779"/>
            <a:ext cx="9144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i="0" dirty="0" smtClean="0">
                <a:solidFill>
                  <a:srgbClr val="C00000"/>
                </a:solidFill>
              </a:rPr>
              <a:t>Exchange rate policy should play an important role in the ITF. </a:t>
            </a:r>
          </a:p>
          <a:p>
            <a:pPr marL="234950" indent="-234950">
              <a:spcAft>
                <a:spcPts val="600"/>
              </a:spcAft>
            </a:pPr>
            <a:r>
              <a:rPr lang="en-GB" sz="2000" b="1" i="0" dirty="0" smtClean="0">
                <a:solidFill>
                  <a:srgbClr val="C00000"/>
                </a:solidFill>
              </a:rPr>
              <a:t>	</a:t>
            </a:r>
            <a:r>
              <a:rPr lang="en-GB" i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 a small open economy, exchange rate dynamics are largely influenced by investor risk perception. There is a case for managing the exchange rate in order to avoid excess volatility. </a:t>
            </a:r>
            <a:endParaRPr lang="en-US" i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From ‘Standard’ to ‘Flexible’ ITF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6200" y="497109"/>
            <a:ext cx="899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GFC: Lessons Learned ….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>
            <a:hlinkClick r:id="" action="ppaction://hlinkshowjump?jump=lastslideviewed"/>
          </p:cNvPr>
          <p:cNvSpPr>
            <a:spLocks noGrp="1"/>
          </p:cNvSpPr>
          <p:nvPr/>
        </p:nvSpPr>
        <p:spPr bwMode="auto">
          <a:xfrm>
            <a:off x="8655050" y="114300"/>
            <a:ext cx="412750" cy="2857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9E2F3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E2F37"/>
            </a:solidFill>
            <a:round/>
            <a:headEnd/>
            <a:tailEnd/>
          </a:ln>
        </p:spPr>
        <p:txBody>
          <a:bodyPr lIns="0" tIns="47883" rIns="0" bIns="47883"/>
          <a:lstStyle/>
          <a:p>
            <a:pPr algn="ctr" defTabSz="957263">
              <a:lnSpc>
                <a:spcPct val="80000"/>
              </a:lnSpc>
              <a:buClr>
                <a:srgbClr val="333399"/>
              </a:buClr>
              <a:buSzPct val="100000"/>
              <a:buFont typeface="Arial" pitchFamily="34" charset="0"/>
              <a:buNone/>
            </a:pPr>
            <a:fld id="{1A8DEB63-FEEF-4987-BC0D-85375CA81DBC}" type="slidenum">
              <a:rPr lang="en-US" sz="1400">
                <a:solidFill>
                  <a:srgbClr val="9E2F37"/>
                </a:solidFill>
                <a:latin typeface="Frutiger 55 Roman"/>
              </a:rPr>
              <a:pPr algn="ctr" defTabSz="957263">
                <a:lnSpc>
                  <a:spcPct val="80000"/>
                </a:lnSpc>
                <a:buClr>
                  <a:srgbClr val="333399"/>
                </a:buClr>
                <a:buSzPct val="100000"/>
                <a:buFont typeface="Arial" pitchFamily="34" charset="0"/>
                <a:buNone/>
              </a:pPr>
              <a:t>9</a:t>
            </a:fld>
            <a:endParaRPr lang="en-US" sz="1400" dirty="0">
              <a:solidFill>
                <a:srgbClr val="9E2F37"/>
              </a:solidFill>
              <a:latin typeface="Frutiger 55 Roman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76200" y="872081"/>
            <a:ext cx="4419601" cy="2614069"/>
            <a:chOff x="76200" y="1025764"/>
            <a:chExt cx="4419601" cy="3485425"/>
          </a:xfrm>
        </p:grpSpPr>
        <p:graphicFrame>
          <p:nvGraphicFramePr>
            <p:cNvPr id="4301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7575642"/>
                </p:ext>
              </p:extLst>
            </p:nvPr>
          </p:nvGraphicFramePr>
          <p:xfrm>
            <a:off x="1561192" y="1910211"/>
            <a:ext cx="1944008" cy="3408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2" name="Equation" r:id="rId4" imgW="1346200" imgH="241300" progId="Equation.3">
                    <p:embed/>
                  </p:oleObj>
                </mc:Choice>
                <mc:Fallback>
                  <p:oleObj name="Equation" r:id="rId4" imgW="1346200" imgH="241300" progId="Equation.3">
                    <p:embed/>
                    <p:pic>
                      <p:nvPicPr>
                        <p:cNvPr id="0" name="Picture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1192" y="1910211"/>
                          <a:ext cx="1944008" cy="3408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1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7665480"/>
                </p:ext>
              </p:extLst>
            </p:nvPr>
          </p:nvGraphicFramePr>
          <p:xfrm>
            <a:off x="330200" y="2780814"/>
            <a:ext cx="1703388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3" name="Equation" r:id="rId6" imgW="1193760" imgH="228600" progId="Equation.3">
                    <p:embed/>
                  </p:oleObj>
                </mc:Choice>
                <mc:Fallback>
                  <p:oleObj name="Equation" r:id="rId6" imgW="1193760" imgH="228600" progId="Equation.3">
                    <p:embed/>
                    <p:pic>
                      <p:nvPicPr>
                        <p:cNvPr id="0" name="Picture 1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200" y="2780814"/>
                          <a:ext cx="1703388" cy="327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8240796"/>
                </p:ext>
              </p:extLst>
            </p:nvPr>
          </p:nvGraphicFramePr>
          <p:xfrm>
            <a:off x="306617" y="3218328"/>
            <a:ext cx="2102062" cy="6070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4" name="Equation" r:id="rId8" imgW="1473200" imgH="431800" progId="Equation.3">
                    <p:embed/>
                  </p:oleObj>
                </mc:Choice>
                <mc:Fallback>
                  <p:oleObj name="Equation" r:id="rId8" imgW="1473200" imgH="431800" progId="Equation.3">
                    <p:embed/>
                    <p:pic>
                      <p:nvPicPr>
                        <p:cNvPr id="0" name="Picture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617" y="3218328"/>
                          <a:ext cx="2102062" cy="6070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1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929012"/>
                </p:ext>
              </p:extLst>
            </p:nvPr>
          </p:nvGraphicFramePr>
          <p:xfrm>
            <a:off x="306617" y="3904128"/>
            <a:ext cx="1522183" cy="6070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5" name="Equation" r:id="rId10" imgW="1066800" imgH="431800" progId="Equation.3">
                    <p:embed/>
                  </p:oleObj>
                </mc:Choice>
                <mc:Fallback>
                  <p:oleObj name="Equation" r:id="rId10" imgW="1066800" imgH="431800" progId="Equation.3">
                    <p:embed/>
                    <p:pic>
                      <p:nvPicPr>
                        <p:cNvPr id="0" name="Picture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617" y="3904128"/>
                          <a:ext cx="1522183" cy="6070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30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9584348"/>
                </p:ext>
              </p:extLst>
            </p:nvPr>
          </p:nvGraphicFramePr>
          <p:xfrm>
            <a:off x="1561194" y="1424889"/>
            <a:ext cx="1820552" cy="362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6" name="Equation" r:id="rId12" imgW="1180588" imgH="241195" progId="Equation.3">
                    <p:embed/>
                  </p:oleObj>
                </mc:Choice>
                <mc:Fallback>
                  <p:oleObj name="Equation" r:id="rId12" imgW="1180588" imgH="241195" progId="Equation.3">
                    <p:embed/>
                    <p:pic>
                      <p:nvPicPr>
                        <p:cNvPr id="0" name="Picture 1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1194" y="1424889"/>
                          <a:ext cx="1820552" cy="3621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Box 39"/>
            <p:cNvSpPr txBox="1"/>
            <p:nvPr/>
          </p:nvSpPr>
          <p:spPr>
            <a:xfrm rot="10800000" flipV="1">
              <a:off x="76200" y="1025764"/>
              <a:ext cx="4419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0" kern="1200" dirty="0" smtClean="0">
                  <a:solidFill>
                    <a:schemeClr val="tx1"/>
                  </a:solidFill>
                </a:rPr>
                <a:t>The model of </a:t>
              </a:r>
              <a:r>
                <a:rPr lang="en-US" sz="1600" b="1" i="0" kern="1200" dirty="0" err="1" smtClean="0">
                  <a:solidFill>
                    <a:schemeClr val="tx1"/>
                  </a:solidFill>
                </a:rPr>
                <a:t>Barro</a:t>
              </a:r>
              <a:r>
                <a:rPr lang="en-US" sz="1600" b="1" i="0" kern="1200" dirty="0" smtClean="0">
                  <a:solidFill>
                    <a:schemeClr val="tx1"/>
                  </a:solidFill>
                </a:rPr>
                <a:t> &amp; Gordon (1983)</a:t>
              </a:r>
              <a:endParaRPr lang="en-US" sz="1600" b="1" i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10800000" flipV="1">
              <a:off x="76200" y="1439031"/>
              <a:ext cx="1752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0" kern="1200" dirty="0" smtClean="0">
                  <a:solidFill>
                    <a:schemeClr val="tx1"/>
                  </a:solidFill>
                </a:rPr>
                <a:t>‘Lucas’ supply:</a:t>
              </a:r>
              <a:endParaRPr lang="en-US" sz="1600" i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 rot="10800000" flipV="1">
              <a:off x="76200" y="1863964"/>
              <a:ext cx="1752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0" kern="1200" dirty="0" smtClean="0">
                  <a:solidFill>
                    <a:schemeClr val="tx1"/>
                  </a:solidFill>
                </a:rPr>
                <a:t>Objective fn.</a:t>
              </a:r>
              <a:endParaRPr lang="en-US" sz="1600" i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 rot="10800000" flipV="1">
              <a:off x="76201" y="2310985"/>
              <a:ext cx="4038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0" kern="1200" dirty="0" smtClean="0">
                  <a:solidFill>
                    <a:schemeClr val="tx1"/>
                  </a:solidFill>
                </a:rPr>
                <a:t>First order condition provides solution:</a:t>
              </a:r>
              <a:endParaRPr lang="en-US" sz="1600" i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10800000" flipV="1">
              <a:off x="2743200" y="2734429"/>
              <a:ext cx="1752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0" kern="1200" dirty="0" smtClean="0">
                  <a:solidFill>
                    <a:schemeClr val="tx1"/>
                  </a:solidFill>
                </a:rPr>
                <a:t>“inflation bias”</a:t>
              </a:r>
              <a:endParaRPr lang="en-US" sz="1600" b="1" i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10800000" flipV="1">
              <a:off x="2743201" y="3089360"/>
              <a:ext cx="1752600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0" kern="1200" dirty="0" smtClean="0">
                  <a:solidFill>
                    <a:schemeClr val="tx1"/>
                  </a:solidFill>
                </a:rPr>
                <a:t>“stabilization component”</a:t>
              </a:r>
              <a:endParaRPr lang="en-US" sz="1600" b="1" i="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724400" y="1843633"/>
            <a:ext cx="4038600" cy="1765992"/>
            <a:chOff x="5029200" y="2293025"/>
            <a:chExt cx="4038600" cy="2354656"/>
          </a:xfrm>
        </p:grpSpPr>
        <p:graphicFrame>
          <p:nvGraphicFramePr>
            <p:cNvPr id="43041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877659"/>
                </p:ext>
              </p:extLst>
            </p:nvPr>
          </p:nvGraphicFramePr>
          <p:xfrm>
            <a:off x="5154611" y="2667000"/>
            <a:ext cx="2335918" cy="538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7" name="Equation" r:id="rId14" imgW="1764534" imgH="406224" progId="Equation.3">
                    <p:embed/>
                  </p:oleObj>
                </mc:Choice>
                <mc:Fallback>
                  <p:oleObj name="Equation" r:id="rId14" imgW="1764534" imgH="406224" progId="Equation.3">
                    <p:embed/>
                    <p:pic>
                      <p:nvPicPr>
                        <p:cNvPr id="0" name="Picture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4611" y="2667000"/>
                          <a:ext cx="2335918" cy="5384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42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8807410"/>
                </p:ext>
              </p:extLst>
            </p:nvPr>
          </p:nvGraphicFramePr>
          <p:xfrm>
            <a:off x="8123237" y="2784476"/>
            <a:ext cx="840818" cy="30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8" name="Equation" r:id="rId16" imgW="634725" imgH="228501" progId="Equation.3">
                    <p:embed/>
                  </p:oleObj>
                </mc:Choice>
                <mc:Fallback>
                  <p:oleObj name="Equation" r:id="rId16" imgW="634725" imgH="228501" progId="Equation.3">
                    <p:embed/>
                    <p:pic>
                      <p:nvPicPr>
                        <p:cNvPr id="0" name="Picture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3237" y="2784476"/>
                          <a:ext cx="840818" cy="30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4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821086"/>
                </p:ext>
              </p:extLst>
            </p:nvPr>
          </p:nvGraphicFramePr>
          <p:xfrm>
            <a:off x="5154611" y="3251200"/>
            <a:ext cx="3117383" cy="621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9" name="Equation" r:id="rId18" imgW="2349500" imgH="469900" progId="Equation.3">
                    <p:embed/>
                  </p:oleObj>
                </mc:Choice>
                <mc:Fallback>
                  <p:oleObj name="Equation" r:id="rId18" imgW="2349500" imgH="469900" progId="Equation.3">
                    <p:embed/>
                    <p:pic>
                      <p:nvPicPr>
                        <p:cNvPr id="0" name="Picture 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4611" y="3251200"/>
                          <a:ext cx="3117383" cy="6217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44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5720987"/>
                </p:ext>
              </p:extLst>
            </p:nvPr>
          </p:nvGraphicFramePr>
          <p:xfrm>
            <a:off x="5154611" y="4025900"/>
            <a:ext cx="3074989" cy="621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60" name="Equation" r:id="rId20" imgW="2324100" imgH="469900" progId="Equation.3">
                    <p:embed/>
                  </p:oleObj>
                </mc:Choice>
                <mc:Fallback>
                  <p:oleObj name="Equation" r:id="rId20" imgW="2324100" imgH="469900" progId="Equation.3">
                    <p:embed/>
                    <p:pic>
                      <p:nvPicPr>
                        <p:cNvPr id="0" name="Picture 1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4611" y="4025900"/>
                          <a:ext cx="3074989" cy="6217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TextBox 57"/>
            <p:cNvSpPr txBox="1"/>
            <p:nvPr/>
          </p:nvSpPr>
          <p:spPr>
            <a:xfrm rot="10800000" flipV="1">
              <a:off x="5029200" y="2293025"/>
              <a:ext cx="4038600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0" kern="1200" dirty="0" smtClean="0">
                  <a:solidFill>
                    <a:schemeClr val="tx1"/>
                  </a:solidFill>
                </a:rPr>
                <a:t>Unconditional moments:</a:t>
              </a:r>
              <a:endParaRPr lang="en-US" sz="1600" i="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76200" y="580251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C00000"/>
                </a:solidFill>
              </a:rPr>
              <a:t>Stabilization trade-off shows that ITF possesses ‘limitations’…. </a:t>
            </a:r>
            <a:endParaRPr lang="en-US" b="1" i="0" dirty="0">
              <a:solidFill>
                <a:srgbClr val="C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19600" y="994455"/>
            <a:ext cx="472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“The smaller weight output stabilization (b) - the more credible a policy, inflation is low and stable, but is accompanied by output volatility….”</a:t>
            </a:r>
            <a:endParaRPr lang="en-US" sz="1600" b="1" dirty="0">
              <a:solidFill>
                <a:srgbClr val="C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724400" y="3877328"/>
            <a:ext cx="3930650" cy="1143000"/>
            <a:chOff x="4724400" y="5169771"/>
            <a:chExt cx="3930650" cy="1524000"/>
          </a:xfrm>
        </p:grpSpPr>
        <p:sp>
          <p:nvSpPr>
            <p:cNvPr id="64" name="Oval 63"/>
            <p:cNvSpPr/>
            <p:nvPr/>
          </p:nvSpPr>
          <p:spPr bwMode="auto">
            <a:xfrm>
              <a:off x="4724400" y="5169771"/>
              <a:ext cx="2514600" cy="1524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099582" y="5169771"/>
              <a:ext cx="2514600" cy="1524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73066" y="5698123"/>
              <a:ext cx="1111073" cy="779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i="0" dirty="0" smtClean="0">
                  <a:solidFill>
                    <a:srgbClr val="C00000"/>
                  </a:solidFill>
                </a:rPr>
                <a:t>‘Flexible’ </a:t>
              </a:r>
            </a:p>
            <a:p>
              <a:pPr algn="ctr"/>
              <a:r>
                <a:rPr lang="en-US" sz="1600" b="1" i="0" dirty="0" smtClean="0">
                  <a:solidFill>
                    <a:srgbClr val="C00000"/>
                  </a:solidFill>
                </a:rPr>
                <a:t>ITF</a:t>
              </a:r>
              <a:endParaRPr lang="en-US" sz="1600" b="1" i="0" dirty="0">
                <a:solidFill>
                  <a:srgbClr val="C00000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76800" y="5740570"/>
              <a:ext cx="1234505" cy="779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i="0" dirty="0" smtClean="0">
                  <a:solidFill>
                    <a:schemeClr val="tx1"/>
                  </a:solidFill>
                </a:rPr>
                <a:t>‘Standard’ </a:t>
              </a:r>
            </a:p>
            <a:p>
              <a:pPr algn="ctr"/>
              <a:r>
                <a:rPr lang="en-US" sz="1600" b="1" i="0" dirty="0" smtClean="0">
                  <a:solidFill>
                    <a:schemeClr val="tx1"/>
                  </a:solidFill>
                </a:rPr>
                <a:t>ITF</a:t>
              </a:r>
              <a:endParaRPr lang="en-US" sz="1600" b="1" i="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276135" y="5709863"/>
              <a:ext cx="1378915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0" dirty="0" smtClean="0">
                  <a:solidFill>
                    <a:schemeClr val="tx1"/>
                  </a:solidFill>
                </a:rPr>
                <a:t>Nominal </a:t>
              </a:r>
            </a:p>
            <a:p>
              <a:pPr algn="ctr"/>
              <a:r>
                <a:rPr lang="en-US" sz="1600" b="1" i="0" dirty="0" smtClean="0">
                  <a:solidFill>
                    <a:schemeClr val="tx1"/>
                  </a:solidFill>
                </a:rPr>
                <a:t>GDP</a:t>
              </a:r>
              <a:endParaRPr lang="en-US" sz="1600" b="1" i="0" dirty="0">
                <a:solidFill>
                  <a:schemeClr val="tx1"/>
                </a:solidFill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76200" y="4120203"/>
            <a:ext cx="472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C00000"/>
                </a:solidFill>
              </a:rPr>
              <a:t>Can Flexible ITF be seen as an intermediate stage between a ‘standard’ ITF and Nominal GDP Targeting ….?.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143000" y="2132232"/>
            <a:ext cx="1143000" cy="360643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295400" y="2439708"/>
            <a:ext cx="1066800" cy="589243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7" name="Title 1"/>
          <p:cNvSpPr>
            <a:spLocks/>
          </p:cNvSpPr>
          <p:nvPr/>
        </p:nvSpPr>
        <p:spPr bwMode="auto">
          <a:xfrm>
            <a:off x="28575" y="57150"/>
            <a:ext cx="850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8" rIns="91437" bIns="45718" anchor="ctr"/>
          <a:lstStyle/>
          <a:p>
            <a:pPr>
              <a:lnSpc>
                <a:spcPct val="80000"/>
              </a:lnSpc>
              <a:defRPr/>
            </a:pPr>
            <a:r>
              <a:rPr lang="en-US" sz="2800" b="1" i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From ‘Standard’ to ‘Flexible’ ITF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 Powerpoint 01">
  <a:themeElements>
    <a:clrScheme name="BI Powerpoi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I Powerpoint 01">
      <a:majorFont>
        <a:latin typeface="Optima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I Powerpoi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BI Powerpoint 01">
  <a:themeElements>
    <a:clrScheme name="BI Powerpoi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I Powerpoint 01">
      <a:majorFont>
        <a:latin typeface="Optima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 Powerpoi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BI Powerpoint 01">
  <a:themeElements>
    <a:clrScheme name="BI Powerpoi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I Powerpoint 01">
      <a:majorFont>
        <a:latin typeface="Optima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 Powerpoi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4_BI Powerpoint 01">
  <a:themeElements>
    <a:clrScheme name="BI Powerpoint 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I Powerpoint 01">
      <a:majorFont>
        <a:latin typeface="Optima"/>
        <a:ea typeface=""/>
        <a:cs typeface=""/>
      </a:majorFont>
      <a:minorFont>
        <a:latin typeface="Frutiger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 Powerpoin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 Powerpoin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 Powerpoin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 Powerpoint 01</Template>
  <TotalTime>78339</TotalTime>
  <Words>1455</Words>
  <Application>Microsoft Office PowerPoint</Application>
  <PresentationFormat>On-screen Show (16:9)</PresentationFormat>
  <Paragraphs>191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BI Powerpoint 01</vt:lpstr>
      <vt:lpstr>Custom Design</vt:lpstr>
      <vt:lpstr>12_BI Powerpoint 01</vt:lpstr>
      <vt:lpstr>13_BI Powerpoint 01</vt:lpstr>
      <vt:lpstr>14_BI Powerpoint 01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wahyu_aw</dc:creator>
  <cp:lastModifiedBy>apex events</cp:lastModifiedBy>
  <cp:revision>9865</cp:revision>
  <dcterms:created xsi:type="dcterms:W3CDTF">2005-04-25T00:20:16Z</dcterms:created>
  <dcterms:modified xsi:type="dcterms:W3CDTF">2016-04-25T06:06:19Z</dcterms:modified>
</cp:coreProperties>
</file>