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4" r:id="rId1"/>
  </p:sldMasterIdLst>
  <p:notesMasterIdLst>
    <p:notesMasterId r:id="rId27"/>
  </p:notesMasterIdLst>
  <p:sldIdLst>
    <p:sldId id="256" r:id="rId2"/>
    <p:sldId id="257" r:id="rId3"/>
    <p:sldId id="283" r:id="rId4"/>
    <p:sldId id="284" r:id="rId5"/>
    <p:sldId id="285" r:id="rId6"/>
    <p:sldId id="281" r:id="rId7"/>
    <p:sldId id="277" r:id="rId8"/>
    <p:sldId id="276" r:id="rId9"/>
    <p:sldId id="278" r:id="rId10"/>
    <p:sldId id="279" r:id="rId11"/>
    <p:sldId id="265" r:id="rId12"/>
    <p:sldId id="266" r:id="rId13"/>
    <p:sldId id="267" r:id="rId14"/>
    <p:sldId id="268" r:id="rId15"/>
    <p:sldId id="269" r:id="rId16"/>
    <p:sldId id="270" r:id="rId17"/>
    <p:sldId id="262" r:id="rId18"/>
    <p:sldId id="272" r:id="rId19"/>
    <p:sldId id="258" r:id="rId20"/>
    <p:sldId id="260" r:id="rId21"/>
    <p:sldId id="280" r:id="rId22"/>
    <p:sldId id="264" r:id="rId23"/>
    <p:sldId id="271" r:id="rId24"/>
    <p:sldId id="273" r:id="rId25"/>
    <p:sldId id="274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183549-49BA-4319-AF9C-DBFBA4972753}" type="datetimeFigureOut">
              <a:rPr lang="en-US" smtClean="0"/>
              <a:t>4/24/2016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6041B9-330E-42DD-A1C4-B8B55C0B5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89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041B9-330E-42DD-A1C4-B8B55C0B532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622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9DC2A-8EB8-4B26-8EA5-03E38193B486}" type="datetimeFigureOut">
              <a:rPr lang="en-US" smtClean="0"/>
              <a:t>4/24/2016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4C010-CC50-4F93-BD89-90BEC0CD7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601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9DC2A-8EB8-4B26-8EA5-03E38193B486}" type="datetimeFigureOut">
              <a:rPr lang="en-US" smtClean="0"/>
              <a:t>4/24/2016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4C010-CC50-4F93-BD89-90BEC0CD7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657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9DC2A-8EB8-4B26-8EA5-03E38193B486}" type="datetimeFigureOut">
              <a:rPr lang="en-US" smtClean="0"/>
              <a:t>4/24/2016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4C010-CC50-4F93-BD89-90BEC0CD7EC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116287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9DC2A-8EB8-4B26-8EA5-03E38193B486}" type="datetimeFigureOut">
              <a:rPr lang="en-US" smtClean="0"/>
              <a:t>4/24/2016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4C010-CC50-4F93-BD89-90BEC0CD7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277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9DC2A-8EB8-4B26-8EA5-03E38193B486}" type="datetimeFigureOut">
              <a:rPr lang="en-US" smtClean="0"/>
              <a:t>4/24/2016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4C010-CC50-4F93-BD89-90BEC0CD7EC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193335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9DC2A-8EB8-4B26-8EA5-03E38193B486}" type="datetimeFigureOut">
              <a:rPr lang="en-US" smtClean="0"/>
              <a:t>4/24/2016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4C010-CC50-4F93-BD89-90BEC0CD7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0743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9DC2A-8EB8-4B26-8EA5-03E38193B486}" type="datetimeFigureOut">
              <a:rPr lang="en-US" smtClean="0"/>
              <a:t>4/24/2016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4C010-CC50-4F93-BD89-90BEC0CD7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4630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9DC2A-8EB8-4B26-8EA5-03E38193B486}" type="datetimeFigureOut">
              <a:rPr lang="en-US" smtClean="0"/>
              <a:t>4/24/2016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4C010-CC50-4F93-BD89-90BEC0CD7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534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9DC2A-8EB8-4B26-8EA5-03E38193B486}" type="datetimeFigureOut">
              <a:rPr lang="en-US" smtClean="0"/>
              <a:t>4/24/2016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4C010-CC50-4F93-BD89-90BEC0CD7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561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9DC2A-8EB8-4B26-8EA5-03E38193B486}" type="datetimeFigureOut">
              <a:rPr lang="en-US" smtClean="0"/>
              <a:t>4/24/2016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4C010-CC50-4F93-BD89-90BEC0CD7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133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9DC2A-8EB8-4B26-8EA5-03E38193B486}" type="datetimeFigureOut">
              <a:rPr lang="en-US" smtClean="0"/>
              <a:t>4/24/2016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4C010-CC50-4F93-BD89-90BEC0CD7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561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9DC2A-8EB8-4B26-8EA5-03E38193B486}" type="datetimeFigureOut">
              <a:rPr lang="en-US" smtClean="0"/>
              <a:t>4/24/2016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4C010-CC50-4F93-BD89-90BEC0CD7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817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9DC2A-8EB8-4B26-8EA5-03E38193B486}" type="datetimeFigureOut">
              <a:rPr lang="en-US" smtClean="0"/>
              <a:t>4/24/2016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4C010-CC50-4F93-BD89-90BEC0CD7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529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9DC2A-8EB8-4B26-8EA5-03E38193B486}" type="datetimeFigureOut">
              <a:rPr lang="en-US" smtClean="0"/>
              <a:t>4/24/2016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4C010-CC50-4F93-BD89-90BEC0CD7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828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9DC2A-8EB8-4B26-8EA5-03E38193B486}" type="datetimeFigureOut">
              <a:rPr lang="en-US" smtClean="0"/>
              <a:t>4/24/2016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4C010-CC50-4F93-BD89-90BEC0CD7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639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4C010-CC50-4F93-BD89-90BEC0CD7EC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9DC2A-8EB8-4B26-8EA5-03E38193B486}" type="datetimeFigureOut">
              <a:rPr lang="en-US" smtClean="0"/>
              <a:t>4/24/2016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530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9DC2A-8EB8-4B26-8EA5-03E38193B486}" type="datetimeFigureOut">
              <a:rPr lang="en-US" smtClean="0"/>
              <a:t>4/24/2016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F34C010-CC50-4F93-BD89-90BEC0CD7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6" r:id="rId12"/>
    <p:sldLayoutId id="2147483897" r:id="rId13"/>
    <p:sldLayoutId id="2147483898" r:id="rId14"/>
    <p:sldLayoutId id="2147483899" r:id="rId15"/>
    <p:sldLayoutId id="21474839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003300" y="412750"/>
            <a:ext cx="8905703" cy="2933236"/>
          </a:xfrm>
        </p:spPr>
        <p:txBody>
          <a:bodyPr/>
          <a:lstStyle/>
          <a:p>
            <a:pPr algn="ctr"/>
            <a:r>
              <a:rPr lang="en-US" sz="4400" b="1" dirty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Monetary Policy Responses to the 2008 Financial Crisis:</a:t>
            </a:r>
            <a:br>
              <a:rPr lang="en-US" sz="4400" b="1" dirty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</a:br>
            <a:r>
              <a:rPr lang="en-US" sz="4400" b="1" dirty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Quantitative Easing Evidence from the United Kingdom</a:t>
            </a:r>
            <a:endParaRPr lang="en-US" sz="4400" dirty="0">
              <a:solidFill>
                <a:schemeClr val="accent1">
                  <a:lumMod val="5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003300" y="3638083"/>
            <a:ext cx="8905703" cy="2337267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Garamond" panose="02020404030301010803" pitchFamily="18" charset="0"/>
              </a:rPr>
              <a:t>M.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Garamond" panose="02020404030301010803" pitchFamily="18" charset="0"/>
              </a:rPr>
              <a:t>Kabir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Garamond" panose="02020404030301010803" pitchFamily="18" charset="0"/>
              </a:rPr>
              <a:t> Hassan, Ph.D.</a:t>
            </a:r>
          </a:p>
          <a:p>
            <a:pPr algn="ctr"/>
            <a:r>
              <a:rPr lang="en-US" sz="2400" i="1" dirty="0">
                <a:solidFill>
                  <a:schemeClr val="tx2">
                    <a:lumMod val="50000"/>
                  </a:schemeClr>
                </a:solidFill>
                <a:latin typeface="Garamond" panose="02020404030301010803" pitchFamily="18" charset="0"/>
              </a:rPr>
              <a:t>University of New Orleans, Louisiana, USA</a:t>
            </a:r>
          </a:p>
          <a:p>
            <a:pPr algn="ctr"/>
            <a:r>
              <a:rPr lang="en-US" sz="2400" i="1" dirty="0">
                <a:latin typeface="Garamond" panose="02020404030301010803" pitchFamily="18" charset="0"/>
              </a:rPr>
              <a:t>Co-authors</a:t>
            </a:r>
          </a:p>
          <a:p>
            <a:pPr algn="ctr"/>
            <a:r>
              <a:rPr lang="en-US" sz="2400" i="1" dirty="0">
                <a:latin typeface="Garamond" panose="02020404030301010803" pitchFamily="18" charset="0"/>
              </a:rPr>
              <a:t>Ali Ashraf, Ph.D. Frostburg State University, Maryland, USA</a:t>
            </a:r>
          </a:p>
          <a:p>
            <a:pPr algn="ctr"/>
            <a:r>
              <a:rPr lang="en-US" sz="2400" i="1" dirty="0">
                <a:latin typeface="Garamond" panose="02020404030301010803" pitchFamily="18" charset="0"/>
              </a:rPr>
              <a:t>Walter Lane, Ph.D., University of New Orleans, Louisiana, USA</a:t>
            </a:r>
          </a:p>
        </p:txBody>
      </p:sp>
    </p:spTree>
    <p:extLst>
      <p:ext uri="{BB962C8B-B14F-4D97-AF65-F5344CB8AC3E}">
        <p14:creationId xmlns:p14="http://schemas.microsoft.com/office/powerpoint/2010/main" val="728768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923109"/>
          </a:xfrm>
        </p:spPr>
        <p:txBody>
          <a:bodyPr>
            <a:normAutofit/>
          </a:bodyPr>
          <a:lstStyle/>
          <a:p>
            <a:pPr algn="ctr"/>
            <a:r>
              <a:rPr lang="en-US" i="1" dirty="0">
                <a:solidFill>
                  <a:srgbClr val="0070C0"/>
                </a:solidFill>
                <a:latin typeface="Garamond" panose="02020404030301010803" pitchFamily="18" charset="0"/>
              </a:rPr>
              <a:t>Overview on QE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32707"/>
            <a:ext cx="8596668" cy="45086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i="1" dirty="0">
                <a:latin typeface="Garamond" panose="02020404030301010803" pitchFamily="18" charset="0"/>
              </a:rPr>
              <a:t>Who else has tried QE?</a:t>
            </a:r>
          </a:p>
          <a:p>
            <a:pPr marL="0" indent="0">
              <a:buNone/>
            </a:pPr>
            <a:endParaRPr lang="en-US" sz="1000" dirty="0">
              <a:latin typeface="Garamond" panose="02020404030301010803" pitchFamily="18" charset="0"/>
            </a:endParaRPr>
          </a:p>
          <a:p>
            <a:r>
              <a:rPr lang="en-US" sz="2800" dirty="0">
                <a:latin typeface="Garamond" panose="02020404030301010803" pitchFamily="18" charset="0"/>
              </a:rPr>
              <a:t>Between 2008 and 2015, the US Federal Reserve in total bought bonds worth more than $3.7 trillion.</a:t>
            </a:r>
          </a:p>
          <a:p>
            <a:pPr marL="0" indent="0">
              <a:buNone/>
            </a:pPr>
            <a:endParaRPr lang="en-US" sz="1000" dirty="0">
              <a:latin typeface="Garamond" panose="02020404030301010803" pitchFamily="18" charset="0"/>
            </a:endParaRPr>
          </a:p>
          <a:p>
            <a:r>
              <a:rPr lang="en-US" sz="2800" dirty="0">
                <a:latin typeface="Garamond" panose="02020404030301010803" pitchFamily="18" charset="0"/>
              </a:rPr>
              <a:t>UK created £375bn ($550bn) of new money in its QE program between 2009 and 2012.</a:t>
            </a:r>
          </a:p>
          <a:p>
            <a:pPr marL="0" indent="0">
              <a:buNone/>
            </a:pPr>
            <a:endParaRPr lang="en-US" sz="1000" dirty="0">
              <a:latin typeface="Garamond" panose="02020404030301010803" pitchFamily="18" charset="0"/>
            </a:endParaRPr>
          </a:p>
          <a:p>
            <a:r>
              <a:rPr lang="en-US" sz="2800" dirty="0">
                <a:latin typeface="Garamond" panose="02020404030301010803" pitchFamily="18" charset="0"/>
              </a:rPr>
              <a:t>Eurozone began its program of QE in January 2015 and has so far pumped in $600bn of extra money. </a:t>
            </a:r>
          </a:p>
          <a:p>
            <a:endParaRPr lang="en-US" sz="28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937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923109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32707"/>
            <a:ext cx="8596668" cy="4508655"/>
          </a:xfrm>
        </p:spPr>
        <p:txBody>
          <a:bodyPr>
            <a:noAutofit/>
          </a:bodyPr>
          <a:lstStyle/>
          <a:p>
            <a:r>
              <a:rPr lang="en-US" sz="2800" dirty="0">
                <a:latin typeface="Garamond" panose="02020404030301010803" pitchFamily="18" charset="0"/>
              </a:rPr>
              <a:t>In a QE regime, the monetary authority actively engages in “asset purchase programs” to impart additional liquidity into the economy as the official bank rate reaches near zero threshold.</a:t>
            </a:r>
          </a:p>
          <a:p>
            <a:pPr marL="0" indent="0">
              <a:buNone/>
            </a:pPr>
            <a:endParaRPr lang="en-US" sz="1000" dirty="0">
              <a:latin typeface="Garamond" panose="02020404030301010803" pitchFamily="18" charset="0"/>
            </a:endParaRPr>
          </a:p>
          <a:p>
            <a:r>
              <a:rPr lang="en-US" sz="2800" dirty="0">
                <a:latin typeface="Garamond" panose="02020404030301010803" pitchFamily="18" charset="0"/>
              </a:rPr>
              <a:t>Prior to recent financial crisis, Japan was one of the developed economies to pursue QE as the effective lowest bound of zero rates in February 1999. </a:t>
            </a:r>
          </a:p>
          <a:p>
            <a:pPr marL="0" indent="0">
              <a:buNone/>
            </a:pPr>
            <a:endParaRPr lang="en-US" sz="1000" dirty="0">
              <a:latin typeface="Garamond" panose="02020404030301010803" pitchFamily="18" charset="0"/>
            </a:endParaRPr>
          </a:p>
          <a:p>
            <a:r>
              <a:rPr lang="en-US" sz="2800" dirty="0">
                <a:latin typeface="Garamond" panose="02020404030301010803" pitchFamily="18" charset="0"/>
              </a:rPr>
              <a:t>Following the Lehman Brothers collapse in September 2008, monetary authorities in many developed countries engaged in active monetary responses.</a:t>
            </a:r>
          </a:p>
        </p:txBody>
      </p:sp>
    </p:spTree>
    <p:extLst>
      <p:ext uri="{BB962C8B-B14F-4D97-AF65-F5344CB8AC3E}">
        <p14:creationId xmlns:p14="http://schemas.microsoft.com/office/powerpoint/2010/main" val="1283686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923109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Literature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32707"/>
            <a:ext cx="8596668" cy="4508655"/>
          </a:xfrm>
        </p:spPr>
        <p:txBody>
          <a:bodyPr>
            <a:noAutofit/>
          </a:bodyPr>
          <a:lstStyle/>
          <a:p>
            <a:r>
              <a:rPr lang="en-US" sz="2800" dirty="0">
                <a:latin typeface="Garamond" panose="02020404030301010803" pitchFamily="18" charset="0"/>
              </a:rPr>
              <a:t>Earliest evidence of QE was in the US in 1932 when FED initiated a $1 billion purchase of government treasuries and maintained it until 1936. But, its monetary impact is still a debated issue.</a:t>
            </a:r>
          </a:p>
          <a:p>
            <a:pPr marL="0" indent="0">
              <a:buNone/>
            </a:pPr>
            <a:endParaRPr lang="en-US" sz="1000" dirty="0">
              <a:latin typeface="Garamond" panose="02020404030301010803" pitchFamily="18" charset="0"/>
            </a:endParaRPr>
          </a:p>
          <a:p>
            <a:r>
              <a:rPr lang="en-US" sz="2800" dirty="0">
                <a:latin typeface="Garamond" panose="02020404030301010803" pitchFamily="18" charset="0"/>
              </a:rPr>
              <a:t>Recent studies in QE focus on Japanese experience since February 1999.</a:t>
            </a:r>
          </a:p>
          <a:p>
            <a:pPr marL="0" indent="0">
              <a:buNone/>
            </a:pPr>
            <a:endParaRPr lang="en-US" sz="1000" dirty="0">
              <a:latin typeface="Garamond" panose="02020404030301010803" pitchFamily="18" charset="0"/>
            </a:endParaRPr>
          </a:p>
          <a:p>
            <a:r>
              <a:rPr lang="en-US" sz="2800" dirty="0" err="1">
                <a:latin typeface="Garamond" panose="02020404030301010803" pitchFamily="18" charset="0"/>
              </a:rPr>
              <a:t>Shirakawa</a:t>
            </a:r>
            <a:r>
              <a:rPr lang="en-US" sz="2800" dirty="0">
                <a:latin typeface="Garamond" panose="02020404030301010803" pitchFamily="18" charset="0"/>
              </a:rPr>
              <a:t> (2002) finds the similarity of the Japanese experience to the experiences of Sweden and the U.S. in the early 1930s.</a:t>
            </a:r>
          </a:p>
        </p:txBody>
      </p:sp>
    </p:spTree>
    <p:extLst>
      <p:ext uri="{BB962C8B-B14F-4D97-AF65-F5344CB8AC3E}">
        <p14:creationId xmlns:p14="http://schemas.microsoft.com/office/powerpoint/2010/main" val="3679260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923109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Literature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32707"/>
            <a:ext cx="8596668" cy="4508655"/>
          </a:xfrm>
        </p:spPr>
        <p:txBody>
          <a:bodyPr>
            <a:noAutofit/>
          </a:bodyPr>
          <a:lstStyle/>
          <a:p>
            <a:r>
              <a:rPr lang="en-US" sz="2800" dirty="0">
                <a:latin typeface="Garamond" panose="02020404030301010803" pitchFamily="18" charset="0"/>
              </a:rPr>
              <a:t>More recently, </a:t>
            </a:r>
            <a:r>
              <a:rPr lang="en-US" sz="2800" dirty="0" err="1">
                <a:latin typeface="Garamond" panose="02020404030301010803" pitchFamily="18" charset="0"/>
              </a:rPr>
              <a:t>Shiratsuka</a:t>
            </a:r>
            <a:r>
              <a:rPr lang="en-US" sz="2800" dirty="0">
                <a:latin typeface="Garamond" panose="02020404030301010803" pitchFamily="18" charset="0"/>
              </a:rPr>
              <a:t> (2010) compares Japanese QE during 2001 to 2006 to the U.S. Federal Reserve’s policy and identifies the key difference.</a:t>
            </a:r>
          </a:p>
          <a:p>
            <a:r>
              <a:rPr lang="en-US" sz="2800" dirty="0">
                <a:latin typeface="Garamond" panose="02020404030301010803" pitchFamily="18" charset="0"/>
              </a:rPr>
              <a:t>U.S. Federal Reserve policy reactions aim at the </a:t>
            </a:r>
            <a:r>
              <a:rPr lang="en-US" sz="2800" i="1" dirty="0">
                <a:latin typeface="Garamond" panose="02020404030301010803" pitchFamily="18" charset="0"/>
              </a:rPr>
              <a:t>asset side of its balance sheet</a:t>
            </a:r>
            <a:r>
              <a:rPr lang="en-US" sz="2800" dirty="0">
                <a:latin typeface="Garamond" panose="02020404030301010803" pitchFamily="18" charset="0"/>
              </a:rPr>
              <a:t> whereas the Bank of Japan focuses on a target for the </a:t>
            </a:r>
            <a:r>
              <a:rPr lang="en-US" sz="2800" i="1" dirty="0">
                <a:latin typeface="Garamond" panose="02020404030301010803" pitchFamily="18" charset="0"/>
              </a:rPr>
              <a:t>current account balances on the liability side.</a:t>
            </a:r>
          </a:p>
          <a:p>
            <a:pPr marL="0" indent="0">
              <a:buNone/>
            </a:pPr>
            <a:endParaRPr lang="en-US" sz="1000" dirty="0">
              <a:latin typeface="Garamond" panose="02020404030301010803" pitchFamily="18" charset="0"/>
            </a:endParaRPr>
          </a:p>
          <a:p>
            <a:r>
              <a:rPr lang="en-US" sz="2800" dirty="0">
                <a:latin typeface="Garamond" panose="02020404030301010803" pitchFamily="18" charset="0"/>
              </a:rPr>
              <a:t>Using a Neo- Keynesian framework, </a:t>
            </a:r>
            <a:r>
              <a:rPr lang="en-US" sz="2800" dirty="0" err="1">
                <a:latin typeface="Garamond" panose="02020404030301010803" pitchFamily="18" charset="0"/>
              </a:rPr>
              <a:t>Gauti</a:t>
            </a:r>
            <a:r>
              <a:rPr lang="en-US" sz="2800" dirty="0">
                <a:latin typeface="Garamond" panose="02020404030301010803" pitchFamily="18" charset="0"/>
              </a:rPr>
              <a:t> &amp; Woodford (2004) argue that “QE may fail to inject desired level of stimulus to an economy if central bank policy cannot change expectations about future policy.”</a:t>
            </a:r>
          </a:p>
        </p:txBody>
      </p:sp>
    </p:spTree>
    <p:extLst>
      <p:ext uri="{BB962C8B-B14F-4D97-AF65-F5344CB8AC3E}">
        <p14:creationId xmlns:p14="http://schemas.microsoft.com/office/powerpoint/2010/main" val="21637390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923109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Literature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32707"/>
            <a:ext cx="8596668" cy="4508655"/>
          </a:xfrm>
        </p:spPr>
        <p:txBody>
          <a:bodyPr>
            <a:noAutofit/>
          </a:bodyPr>
          <a:lstStyle/>
          <a:p>
            <a:r>
              <a:rPr lang="en-US" sz="2800" dirty="0">
                <a:latin typeface="Garamond" panose="02020404030301010803" pitchFamily="18" charset="0"/>
              </a:rPr>
              <a:t>However, using similar framework, </a:t>
            </a:r>
            <a:r>
              <a:rPr lang="en-US" sz="2800" dirty="0" err="1">
                <a:latin typeface="Garamond" panose="02020404030301010803" pitchFamily="18" charset="0"/>
              </a:rPr>
              <a:t>Auerbach</a:t>
            </a:r>
            <a:r>
              <a:rPr lang="en-US" sz="2800" dirty="0">
                <a:latin typeface="Garamond" panose="02020404030301010803" pitchFamily="18" charset="0"/>
              </a:rPr>
              <a:t> and Obstfeld (2003) find that open-market operations may permanently increase the monetary base.</a:t>
            </a:r>
          </a:p>
          <a:p>
            <a:pPr marL="0" indent="0">
              <a:buNone/>
            </a:pPr>
            <a:endParaRPr lang="en-US" sz="1000" dirty="0">
              <a:latin typeface="Garamond" panose="02020404030301010803" pitchFamily="18" charset="0"/>
            </a:endParaRPr>
          </a:p>
          <a:p>
            <a:r>
              <a:rPr lang="en-US" sz="2800" dirty="0">
                <a:latin typeface="Garamond" panose="02020404030301010803" pitchFamily="18" charset="0"/>
              </a:rPr>
              <a:t>Bernanke (2004) identifies three alternatives during a zero-interest regime that may provide additional stimulus:</a:t>
            </a:r>
          </a:p>
          <a:p>
            <a:pPr lvl="1"/>
            <a:r>
              <a:rPr lang="en-US" sz="2600" dirty="0">
                <a:latin typeface="Garamond" panose="02020404030301010803" pitchFamily="18" charset="0"/>
              </a:rPr>
              <a:t>by assuring that short-term rates will be kept lower in future, to influence investor expectations</a:t>
            </a:r>
          </a:p>
          <a:p>
            <a:pPr lvl="1"/>
            <a:r>
              <a:rPr lang="en-US" sz="2600" dirty="0">
                <a:latin typeface="Garamond" panose="02020404030301010803" pitchFamily="18" charset="0"/>
              </a:rPr>
              <a:t>by changing relative supply through open market operations</a:t>
            </a:r>
          </a:p>
          <a:p>
            <a:pPr lvl="1"/>
            <a:r>
              <a:rPr lang="en-US" sz="2600" dirty="0">
                <a:latin typeface="Garamond" panose="02020404030301010803" pitchFamily="18" charset="0"/>
              </a:rPr>
              <a:t>by increasing its balance sheet asset holdings.  </a:t>
            </a:r>
            <a:endParaRPr lang="en-US" sz="2800" i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5994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923109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Literature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32707"/>
            <a:ext cx="8596668" cy="4508655"/>
          </a:xfrm>
        </p:spPr>
        <p:txBody>
          <a:bodyPr>
            <a:noAutofit/>
          </a:bodyPr>
          <a:lstStyle/>
          <a:p>
            <a:r>
              <a:rPr lang="en-US" sz="2800" dirty="0" err="1">
                <a:latin typeface="Garamond" panose="02020404030301010803" pitchFamily="18" charset="0"/>
              </a:rPr>
              <a:t>Klyuev</a:t>
            </a:r>
            <a:r>
              <a:rPr lang="en-US" sz="2800" dirty="0">
                <a:latin typeface="Garamond" panose="02020404030301010803" pitchFamily="18" charset="0"/>
              </a:rPr>
              <a:t> et al (2009) provides additional alternative:</a:t>
            </a:r>
          </a:p>
          <a:p>
            <a:pPr lvl="1"/>
            <a:r>
              <a:rPr lang="en-US" sz="2600" dirty="0">
                <a:latin typeface="Garamond" panose="02020404030301010803" pitchFamily="18" charset="0"/>
              </a:rPr>
              <a:t>by purchasing government securities</a:t>
            </a:r>
          </a:p>
          <a:p>
            <a:pPr lvl="1"/>
            <a:r>
              <a:rPr lang="en-US" sz="2600" dirty="0">
                <a:latin typeface="Garamond" panose="02020404030301010803" pitchFamily="18" charset="0"/>
              </a:rPr>
              <a:t>by actively intervening in specific credit markets.</a:t>
            </a:r>
          </a:p>
          <a:p>
            <a:r>
              <a:rPr lang="en-US" sz="2800" dirty="0">
                <a:latin typeface="Garamond" panose="02020404030301010803" pitchFamily="18" charset="0"/>
              </a:rPr>
              <a:t>Joyce et al. (2010) analyze the impact of gilt purchases by the Bank of England on long-term interest rates by using multivariate GARCH model.</a:t>
            </a:r>
          </a:p>
          <a:p>
            <a:r>
              <a:rPr lang="en-US" sz="2800" dirty="0">
                <a:latin typeface="Garamond" panose="02020404030301010803" pitchFamily="18" charset="0"/>
              </a:rPr>
              <a:t>Ashraf, Hassan and </a:t>
            </a:r>
            <a:r>
              <a:rPr lang="en-US" sz="2800" dirty="0" err="1">
                <a:latin typeface="Garamond" panose="02020404030301010803" pitchFamily="18" charset="0"/>
              </a:rPr>
              <a:t>Hippler</a:t>
            </a:r>
            <a:r>
              <a:rPr lang="en-US" sz="2800" dirty="0">
                <a:latin typeface="Garamond" panose="02020404030301010803" pitchFamily="18" charset="0"/>
              </a:rPr>
              <a:t> (2016) analyze QE in USA and its impact on the financial institutions stock and document mixed evidence supporting targeted asset purchase.</a:t>
            </a:r>
          </a:p>
        </p:txBody>
      </p:sp>
    </p:spTree>
    <p:extLst>
      <p:ext uri="{BB962C8B-B14F-4D97-AF65-F5344CB8AC3E}">
        <p14:creationId xmlns:p14="http://schemas.microsoft.com/office/powerpoint/2010/main" val="40908742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923109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32707"/>
            <a:ext cx="8596668" cy="4508655"/>
          </a:xfrm>
        </p:spPr>
        <p:txBody>
          <a:bodyPr>
            <a:noAutofit/>
          </a:bodyPr>
          <a:lstStyle/>
          <a:p>
            <a:r>
              <a:rPr lang="en-US" sz="2800" dirty="0">
                <a:latin typeface="Garamond" panose="02020404030301010803" pitchFamily="18" charset="0"/>
              </a:rPr>
              <a:t>This paper contributes to existing literature in three different ways. </a:t>
            </a:r>
          </a:p>
          <a:p>
            <a:pPr lvl="1"/>
            <a:r>
              <a:rPr lang="en-US" sz="2600" dirty="0">
                <a:latin typeface="Garamond" panose="02020404030301010803" pitchFamily="18" charset="0"/>
              </a:rPr>
              <a:t>by providing empirical evidence on monetary policy by using the United Kingdom dataset</a:t>
            </a:r>
          </a:p>
          <a:p>
            <a:pPr lvl="1"/>
            <a:r>
              <a:rPr lang="en-US" sz="2600" dirty="0">
                <a:latin typeface="Garamond" panose="02020404030301010803" pitchFamily="18" charset="0"/>
              </a:rPr>
              <a:t>by comparing monetary policy impact in pre-QE and QE period</a:t>
            </a:r>
          </a:p>
          <a:p>
            <a:pPr lvl="1"/>
            <a:r>
              <a:rPr lang="en-US" sz="2600" dirty="0">
                <a:latin typeface="Garamond" panose="02020404030301010803" pitchFamily="18" charset="0"/>
              </a:rPr>
              <a:t>by analyzing whether a long-run equilibrium or steady state exists between monetary policy tools and target variable</a:t>
            </a:r>
          </a:p>
        </p:txBody>
      </p:sp>
    </p:spTree>
    <p:extLst>
      <p:ext uri="{BB962C8B-B14F-4D97-AF65-F5344CB8AC3E}">
        <p14:creationId xmlns:p14="http://schemas.microsoft.com/office/powerpoint/2010/main" val="19104526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923109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32707"/>
            <a:ext cx="8596668" cy="4508655"/>
          </a:xfrm>
        </p:spPr>
        <p:txBody>
          <a:bodyPr>
            <a:noAutofit/>
          </a:bodyPr>
          <a:lstStyle/>
          <a:p>
            <a:r>
              <a:rPr lang="en-US" sz="2400" i="1" dirty="0">
                <a:latin typeface="Garamond" panose="02020404030301010803" pitchFamily="18" charset="0"/>
              </a:rPr>
              <a:t>Source:</a:t>
            </a:r>
            <a:r>
              <a:rPr lang="en-US" sz="2400" dirty="0">
                <a:latin typeface="Garamond" panose="02020404030301010803" pitchFamily="18" charset="0"/>
              </a:rPr>
              <a:t> the Bank of England’s official website.</a:t>
            </a:r>
          </a:p>
          <a:p>
            <a:r>
              <a:rPr lang="en-US" sz="2400" dirty="0">
                <a:latin typeface="Garamond" panose="02020404030301010803" pitchFamily="18" charset="0"/>
              </a:rPr>
              <a:t>January 31, 2007 to June 30, 2010, </a:t>
            </a:r>
            <a:r>
              <a:rPr lang="en-US" sz="2400" i="1" dirty="0">
                <a:latin typeface="Garamond" panose="02020404030301010803" pitchFamily="18" charset="0"/>
              </a:rPr>
              <a:t>Daily frequency</a:t>
            </a:r>
          </a:p>
          <a:p>
            <a:r>
              <a:rPr lang="en-US" sz="2400" dirty="0">
                <a:latin typeface="Garamond" panose="02020404030301010803" pitchFamily="18" charset="0"/>
              </a:rPr>
              <a:t>Conventional Monetary policy tools: broad money, narrow money (M1, M2 and M4), and Official Bank rates</a:t>
            </a:r>
          </a:p>
          <a:p>
            <a:r>
              <a:rPr lang="en-US" sz="2400" i="1" dirty="0">
                <a:latin typeface="Garamond" panose="02020404030301010803" pitchFamily="18" charset="0"/>
              </a:rPr>
              <a:t>Target Variables: </a:t>
            </a:r>
            <a:r>
              <a:rPr lang="en-US" sz="2400" dirty="0">
                <a:latin typeface="Garamond" panose="02020404030301010803" pitchFamily="18" charset="0"/>
              </a:rPr>
              <a:t>stock market index, and exchange rate index, and spot and forward rates of Overnight Index Swap (OIS), LIBOR rates, from 6 months to 25 years at six-month intervals</a:t>
            </a:r>
          </a:p>
          <a:p>
            <a:pPr marL="0" indent="0">
              <a:buNone/>
            </a:pPr>
            <a:r>
              <a:rPr lang="en-US" sz="2400" i="1" dirty="0">
                <a:latin typeface="Garamond" panose="02020404030301010803" pitchFamily="18" charset="0"/>
              </a:rPr>
              <a:t>QE regime asset purchase data</a:t>
            </a:r>
          </a:p>
          <a:p>
            <a:r>
              <a:rPr lang="en-US" sz="2400" i="1" dirty="0">
                <a:latin typeface="Garamond" panose="02020404030301010803" pitchFamily="18" charset="0"/>
              </a:rPr>
              <a:t>Gilt (Govt. Treasury) purchase data:</a:t>
            </a:r>
            <a:r>
              <a:rPr lang="en-US" sz="2400" dirty="0">
                <a:latin typeface="Garamond" panose="02020404030301010803" pitchFamily="18" charset="0"/>
              </a:rPr>
              <a:t> Jan. 26, 2010 to March 11, 2011</a:t>
            </a:r>
          </a:p>
          <a:p>
            <a:r>
              <a:rPr lang="en-US" sz="2400" i="1" dirty="0">
                <a:latin typeface="Garamond" panose="02020404030301010803" pitchFamily="18" charset="0"/>
              </a:rPr>
              <a:t>Corporate bond purchase &amp; sales data:</a:t>
            </a:r>
            <a:r>
              <a:rPr lang="en-US" sz="2400" dirty="0">
                <a:latin typeface="Garamond" panose="02020404030301010803" pitchFamily="18" charset="0"/>
              </a:rPr>
              <a:t> from March 25, 2009 &amp; January 08, 2010 respectively</a:t>
            </a:r>
          </a:p>
        </p:txBody>
      </p:sp>
    </p:spTree>
    <p:extLst>
      <p:ext uri="{BB962C8B-B14F-4D97-AF65-F5344CB8AC3E}">
        <p14:creationId xmlns:p14="http://schemas.microsoft.com/office/powerpoint/2010/main" val="40390060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923109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Bank of England action timeline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32707"/>
            <a:ext cx="8596668" cy="4508655"/>
          </a:xfrm>
        </p:spPr>
        <p:txBody>
          <a:bodyPr>
            <a:noAutofit/>
          </a:bodyPr>
          <a:lstStyle/>
          <a:p>
            <a:r>
              <a:rPr lang="en-US" sz="2400" dirty="0">
                <a:latin typeface="Garamond" panose="02020404030301010803" pitchFamily="18" charset="0"/>
              </a:rPr>
              <a:t>Following the global market collapse, Bank of England started reducing official bank rates on December 6, 2008. </a:t>
            </a:r>
          </a:p>
          <a:p>
            <a:pPr marL="0" indent="0">
              <a:buNone/>
            </a:pPr>
            <a:endParaRPr lang="en-US" sz="100" dirty="0">
              <a:latin typeface="Garamond" panose="02020404030301010803" pitchFamily="18" charset="0"/>
            </a:endParaRPr>
          </a:p>
          <a:p>
            <a:r>
              <a:rPr lang="en-US" sz="2400" dirty="0">
                <a:latin typeface="Garamond" panose="02020404030301010803" pitchFamily="18" charset="0"/>
              </a:rPr>
              <a:t>It further reduced the official bank rates five times between January 08, 2009 and February 07, 2009 from 5.50% to 1.50%.</a:t>
            </a:r>
            <a:endParaRPr lang="en-US" sz="20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US" sz="100" dirty="0">
              <a:latin typeface="Garamond" panose="02020404030301010803" pitchFamily="18" charset="0"/>
            </a:endParaRPr>
          </a:p>
          <a:p>
            <a:r>
              <a:rPr lang="en-US" sz="2400" dirty="0">
                <a:latin typeface="Garamond" panose="02020404030301010803" pitchFamily="18" charset="0"/>
              </a:rPr>
              <a:t>On March 05, 2009, the official bank rate was lowered to its threshold lowest level at 0.50.</a:t>
            </a:r>
          </a:p>
          <a:p>
            <a:pPr marL="0" indent="0">
              <a:buNone/>
            </a:pPr>
            <a:endParaRPr lang="en-US" sz="100" dirty="0">
              <a:latin typeface="Garamond" panose="02020404030301010803" pitchFamily="18" charset="0"/>
            </a:endParaRPr>
          </a:p>
          <a:p>
            <a:r>
              <a:rPr lang="en-US" sz="2400" dirty="0">
                <a:latin typeface="Garamond" panose="02020404030301010803" pitchFamily="18" charset="0"/>
              </a:rPr>
              <a:t>It established an asset purchase facility on January 30, 2009 &amp; started the first purchases of commercial papers and gilts on February 13 and March 09, 2009 respectively.</a:t>
            </a:r>
          </a:p>
          <a:p>
            <a:pPr marL="0" indent="0">
              <a:buNone/>
            </a:pPr>
            <a:endParaRPr lang="en-US" sz="100" dirty="0">
              <a:latin typeface="Garamond" panose="02020404030301010803" pitchFamily="18" charset="0"/>
            </a:endParaRPr>
          </a:p>
          <a:p>
            <a:r>
              <a:rPr lang="en-US" sz="2400" dirty="0">
                <a:latin typeface="Garamond" panose="02020404030301010803" pitchFamily="18" charset="0"/>
              </a:rPr>
              <a:t>By February 2010 the Bank had approved purchase of £200 billion worth securities (an amount equivalent to 14% of nominal GDP).</a:t>
            </a:r>
          </a:p>
        </p:txBody>
      </p:sp>
    </p:spTree>
    <p:extLst>
      <p:ext uri="{BB962C8B-B14F-4D97-AF65-F5344CB8AC3E}">
        <p14:creationId xmlns:p14="http://schemas.microsoft.com/office/powerpoint/2010/main" val="25645601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5600" y="1549400"/>
            <a:ext cx="9779000" cy="40767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6057" y="1757344"/>
            <a:ext cx="3240981" cy="299753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Text Box 18"/>
          <p:cNvSpPr txBox="1">
            <a:spLocks noChangeArrowheads="1"/>
          </p:cNvSpPr>
          <p:nvPr/>
        </p:nvSpPr>
        <p:spPr bwMode="auto">
          <a:xfrm>
            <a:off x="2274626" y="2124364"/>
            <a:ext cx="1057033" cy="2451649"/>
          </a:xfrm>
          <a:prstGeom prst="rect">
            <a:avLst/>
          </a:prstGeom>
          <a:solidFill>
            <a:srgbClr val="FFFF00">
              <a:alpha val="12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Quantitative Easing Period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00304" y="1761780"/>
            <a:ext cx="2933507" cy="29921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Picture 8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37651" y="1759130"/>
            <a:ext cx="2893050" cy="299484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0" name="Rectangle 9"/>
          <p:cNvSpPr/>
          <p:nvPr/>
        </p:nvSpPr>
        <p:spPr>
          <a:xfrm>
            <a:off x="928424" y="5871869"/>
            <a:ext cx="8855710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Variables: LIBOR spot and forward, OIS spot and forward, Nominal Govt. Spot and Forward</a:t>
            </a:r>
            <a:endParaRPr lang="en-US" sz="16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77334" y="4847266"/>
            <a:ext cx="29376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Panel 01: Official Bank Rates</a:t>
            </a:r>
            <a:endParaRPr lang="en-US" i="1" dirty="0"/>
          </a:p>
        </p:txBody>
      </p:sp>
      <p:sp>
        <p:nvSpPr>
          <p:cNvPr id="12" name="Rectangle 11"/>
          <p:cNvSpPr/>
          <p:nvPr/>
        </p:nvSpPr>
        <p:spPr>
          <a:xfrm>
            <a:off x="3807038" y="4847266"/>
            <a:ext cx="28712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Panel 02: 1 yr. Maturity spots and forwards</a:t>
            </a:r>
            <a:endParaRPr lang="en-US" i="1" dirty="0"/>
          </a:p>
        </p:txBody>
      </p:sp>
      <p:sp>
        <p:nvSpPr>
          <p:cNvPr id="13" name="Rectangle 12"/>
          <p:cNvSpPr/>
          <p:nvPr/>
        </p:nvSpPr>
        <p:spPr>
          <a:xfrm>
            <a:off x="6870377" y="4847266"/>
            <a:ext cx="27948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Panel 03: 2 yr. Maturity spots and forwards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034307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923109"/>
          </a:xfrm>
        </p:spPr>
        <p:txBody>
          <a:bodyPr>
            <a:normAutofit/>
          </a:bodyPr>
          <a:lstStyle/>
          <a:p>
            <a:pPr algn="ctr"/>
            <a:r>
              <a:rPr lang="en-US" i="1" dirty="0">
                <a:solidFill>
                  <a:srgbClr val="0070C0"/>
                </a:solidFill>
                <a:latin typeface="Garamond" panose="02020404030301010803" pitchFamily="18" charset="0"/>
              </a:rPr>
              <a:t>Overview on Conventional Monetary Policy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32707"/>
            <a:ext cx="8596668" cy="4508655"/>
          </a:xfrm>
        </p:spPr>
        <p:txBody>
          <a:bodyPr>
            <a:noAutofit/>
          </a:bodyPr>
          <a:lstStyle/>
          <a:p>
            <a:r>
              <a:rPr lang="en-US" sz="2400" dirty="0">
                <a:latin typeface="Garamond" panose="02020404030301010803" pitchFamily="18" charset="0"/>
              </a:rPr>
              <a:t>FED uses three tools to achieve its monetary policy goals:</a:t>
            </a:r>
          </a:p>
          <a:p>
            <a:pPr lvl="1"/>
            <a:r>
              <a:rPr lang="en-US" sz="2400" dirty="0">
                <a:latin typeface="Garamond" panose="02020404030301010803" pitchFamily="18" charset="0"/>
              </a:rPr>
              <a:t>discount rate</a:t>
            </a:r>
          </a:p>
          <a:p>
            <a:pPr lvl="1"/>
            <a:r>
              <a:rPr lang="en-US" sz="2400" dirty="0">
                <a:latin typeface="Garamond" panose="02020404030301010803" pitchFamily="18" charset="0"/>
              </a:rPr>
              <a:t>reserve requirements</a:t>
            </a:r>
          </a:p>
          <a:p>
            <a:pPr lvl="1"/>
            <a:r>
              <a:rPr lang="en-US" sz="2400" dirty="0">
                <a:latin typeface="Garamond" panose="02020404030301010803" pitchFamily="18" charset="0"/>
              </a:rPr>
              <a:t>open market operations</a:t>
            </a:r>
          </a:p>
          <a:p>
            <a:pPr marL="0" indent="0">
              <a:buNone/>
            </a:pPr>
            <a:endParaRPr lang="en-US" sz="100" i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US" sz="100" i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sz="2400" i="1" dirty="0">
                <a:latin typeface="Garamond" panose="02020404030301010803" pitchFamily="18" charset="0"/>
              </a:rPr>
              <a:t>Discount Rate</a:t>
            </a:r>
          </a:p>
          <a:p>
            <a:r>
              <a:rPr lang="en-US" sz="2400" b="1" dirty="0">
                <a:latin typeface="Garamond" panose="02020404030301010803" pitchFamily="18" charset="0"/>
              </a:rPr>
              <a:t>discount rate</a:t>
            </a:r>
            <a:r>
              <a:rPr lang="en-US" sz="2400" dirty="0">
                <a:latin typeface="Garamond" panose="02020404030301010803" pitchFamily="18" charset="0"/>
              </a:rPr>
              <a:t> is the interest rate Reserve Banks charge commercial banks for short-term loans.</a:t>
            </a:r>
          </a:p>
          <a:p>
            <a:r>
              <a:rPr lang="en-US" sz="2400" dirty="0">
                <a:latin typeface="Garamond" panose="02020404030301010803" pitchFamily="18" charset="0"/>
              </a:rPr>
              <a:t>Federal Reserve lending at the discount rate complements open market operations in achieving the target federal funds rate.</a:t>
            </a:r>
          </a:p>
        </p:txBody>
      </p:sp>
    </p:spTree>
    <p:extLst>
      <p:ext uri="{BB962C8B-B14F-4D97-AF65-F5344CB8AC3E}">
        <p14:creationId xmlns:p14="http://schemas.microsoft.com/office/powerpoint/2010/main" val="8362622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55600" y="1549400"/>
            <a:ext cx="9779000" cy="40767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28424" y="5871869"/>
            <a:ext cx="8855710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Variables: LIBOR spot and forward, OIS spot and forward, Nominal Govt. Spot and Forward</a:t>
            </a:r>
            <a:endParaRPr lang="en-US" sz="16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6058" y="1772149"/>
            <a:ext cx="3117669" cy="298178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5" name="Picture 1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0911" y="1772149"/>
            <a:ext cx="3063339" cy="298178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6" name="Picture 15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1434" y="1772149"/>
            <a:ext cx="2842700" cy="298178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Rectangle 3"/>
          <p:cNvSpPr/>
          <p:nvPr/>
        </p:nvSpPr>
        <p:spPr>
          <a:xfrm>
            <a:off x="489881" y="4811875"/>
            <a:ext cx="31938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Panel 04: 5 yr. Maturity spots and forwards</a:t>
            </a:r>
            <a:endParaRPr lang="en-US" i="1" dirty="0"/>
          </a:p>
        </p:txBody>
      </p:sp>
      <p:sp>
        <p:nvSpPr>
          <p:cNvPr id="6" name="Rectangle 5"/>
          <p:cNvSpPr/>
          <p:nvPr/>
        </p:nvSpPr>
        <p:spPr>
          <a:xfrm>
            <a:off x="3763493" y="4811875"/>
            <a:ext cx="30633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Panel 05: 15 yr. Maturity spots and forwards</a:t>
            </a:r>
            <a:endParaRPr lang="en-US" i="1" dirty="0"/>
          </a:p>
        </p:txBody>
      </p:sp>
      <p:sp>
        <p:nvSpPr>
          <p:cNvPr id="18" name="Rectangle 17"/>
          <p:cNvSpPr/>
          <p:nvPr/>
        </p:nvSpPr>
        <p:spPr>
          <a:xfrm>
            <a:off x="6844250" y="4811875"/>
            <a:ext cx="29398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Panel 06: 20 yr. Maturity spots and forwards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3795350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32707"/>
            <a:ext cx="8596668" cy="4508655"/>
          </a:xfrm>
        </p:spPr>
        <p:txBody>
          <a:bodyPr>
            <a:noAutofit/>
          </a:bodyPr>
          <a:lstStyle/>
          <a:p>
            <a:r>
              <a:rPr lang="en-US" sz="2800" dirty="0">
                <a:latin typeface="Garamond" panose="02020404030301010803" pitchFamily="18" charset="0"/>
              </a:rPr>
              <a:t>We analyze the responses to monetary policy tools during the United Kingdom’s Quantitative Easing (QE) regime from March 06, 2009 to June 02, 2010.</a:t>
            </a:r>
          </a:p>
          <a:p>
            <a:pPr marL="0" indent="0">
              <a:buNone/>
            </a:pPr>
            <a:endParaRPr lang="en-US" sz="1200" dirty="0">
              <a:latin typeface="Garamond" panose="02020404030301010803" pitchFamily="18" charset="0"/>
            </a:endParaRPr>
          </a:p>
          <a:p>
            <a:r>
              <a:rPr lang="en-US" sz="2800" dirty="0">
                <a:latin typeface="Garamond" panose="02020404030301010803" pitchFamily="18" charset="0"/>
              </a:rPr>
              <a:t>We find that conventional monetary policy tools other than a zero-bound official bank rate may still be effective. </a:t>
            </a:r>
          </a:p>
          <a:p>
            <a:pPr marL="0" indent="0">
              <a:buNone/>
            </a:pPr>
            <a:endParaRPr lang="en-US" sz="1200" dirty="0">
              <a:latin typeface="Garamond" panose="02020404030301010803" pitchFamily="18" charset="0"/>
            </a:endParaRPr>
          </a:p>
          <a:p>
            <a:r>
              <a:rPr lang="en-US" sz="2800" dirty="0">
                <a:latin typeface="Garamond" panose="02020404030301010803" pitchFamily="18" charset="0"/>
              </a:rPr>
              <a:t>Inclusion of one unconventional tool, “the increase in government gilt holdings”, has significant impact on most of the target variables.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923109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39409214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923109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32707"/>
            <a:ext cx="8596668" cy="45086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i="1" dirty="0">
                <a:latin typeface="Garamond" panose="02020404030301010803" pitchFamily="18" charset="0"/>
              </a:rPr>
              <a:t>Time Series Properties of the target variables are consistent with literature:</a:t>
            </a:r>
          </a:p>
          <a:p>
            <a:r>
              <a:rPr lang="en-US" sz="2400" dirty="0">
                <a:latin typeface="Garamond" panose="02020404030301010803" pitchFamily="18" charset="0"/>
              </a:rPr>
              <a:t>ACF (Autocorrelation Function) and PACF (Partial Autocorrelation) of the time series of target variables show the existence of significant autocorrelation.</a:t>
            </a:r>
            <a:endParaRPr lang="en-US" sz="20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US" sz="800" dirty="0">
              <a:latin typeface="Garamond" panose="02020404030301010803" pitchFamily="18" charset="0"/>
            </a:endParaRPr>
          </a:p>
          <a:p>
            <a:r>
              <a:rPr lang="en-US" sz="2400" dirty="0">
                <a:latin typeface="Garamond" panose="02020404030301010803" pitchFamily="18" charset="0"/>
              </a:rPr>
              <a:t>PACF reduces drastically after one lag meaning that time series processes for the variables are in general AR(1) processes. </a:t>
            </a:r>
          </a:p>
          <a:p>
            <a:pPr marL="0" indent="0">
              <a:buNone/>
            </a:pPr>
            <a:endParaRPr lang="en-US" sz="800" dirty="0">
              <a:latin typeface="Garamond" panose="02020404030301010803" pitchFamily="18" charset="0"/>
            </a:endParaRPr>
          </a:p>
          <a:p>
            <a:r>
              <a:rPr lang="en-US" sz="2400" dirty="0">
                <a:latin typeface="Garamond" panose="02020404030301010803" pitchFamily="18" charset="0"/>
              </a:rPr>
              <a:t>ADF unit root statistics suggest that for the majority of the spot and forward rates, the variables are I(1) processes; that is, the variables are non-stationary at their level but stationary at their first differences.</a:t>
            </a:r>
          </a:p>
        </p:txBody>
      </p:sp>
    </p:spTree>
    <p:extLst>
      <p:ext uri="{BB962C8B-B14F-4D97-AF65-F5344CB8AC3E}">
        <p14:creationId xmlns:p14="http://schemas.microsoft.com/office/powerpoint/2010/main" val="41236709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923109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32707"/>
            <a:ext cx="8596668" cy="45086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i="1" dirty="0">
                <a:latin typeface="Garamond" panose="02020404030301010803" pitchFamily="18" charset="0"/>
              </a:rPr>
              <a:t>Conducted Pair-wise Granger causality tests to analyze:</a:t>
            </a:r>
          </a:p>
          <a:p>
            <a:pPr lvl="1"/>
            <a:r>
              <a:rPr lang="en-US" sz="2400" dirty="0">
                <a:latin typeface="Garamond" panose="02020404030301010803" pitchFamily="18" charset="0"/>
              </a:rPr>
              <a:t>a) causality between monetary tools &amp; target variables</a:t>
            </a:r>
          </a:p>
          <a:p>
            <a:pPr lvl="1"/>
            <a:r>
              <a:rPr lang="en-US" sz="2400" dirty="0">
                <a:latin typeface="Garamond" panose="02020404030301010803" pitchFamily="18" charset="0"/>
              </a:rPr>
              <a:t>b) causality within different maturities of target variables</a:t>
            </a:r>
          </a:p>
          <a:p>
            <a:pPr marL="0" indent="0">
              <a:buNone/>
            </a:pPr>
            <a:endParaRPr lang="en-US" sz="900" i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sz="2400" i="1" dirty="0">
                <a:latin typeface="Garamond" panose="02020404030301010803" pitchFamily="18" charset="0"/>
              </a:rPr>
              <a:t>For the overall sample, results show that:</a:t>
            </a:r>
          </a:p>
          <a:p>
            <a:pPr lvl="1"/>
            <a:r>
              <a:rPr lang="en-US" sz="2400" i="1" dirty="0">
                <a:latin typeface="Garamond" panose="02020404030301010803" pitchFamily="18" charset="0"/>
              </a:rPr>
              <a:t>No </a:t>
            </a:r>
            <a:r>
              <a:rPr lang="en-US" sz="2400" dirty="0">
                <a:latin typeface="Garamond" panose="02020404030301010803" pitchFamily="18" charset="0"/>
              </a:rPr>
              <a:t>causality among conventional &amp; unconventional monetary tools</a:t>
            </a:r>
          </a:p>
          <a:p>
            <a:pPr lvl="1"/>
            <a:r>
              <a:rPr lang="en-US" sz="2400" dirty="0">
                <a:latin typeface="Garamond" panose="02020404030301010803" pitchFamily="18" charset="0"/>
              </a:rPr>
              <a:t>Not enough evidence that monetary policy tools Granger cause 6 month OIS and LIBOR spots and forwards.</a:t>
            </a:r>
          </a:p>
          <a:p>
            <a:pPr lvl="1"/>
            <a:r>
              <a:rPr lang="en-US" sz="2400" dirty="0">
                <a:latin typeface="Garamond" panose="02020404030301010803" pitchFamily="18" charset="0"/>
              </a:rPr>
              <a:t>But, for year 1 and above maturity, both conventional tools (M1 and M4) and unconventional tool (log of gilt holdings) Granger cause the target variables.</a:t>
            </a:r>
          </a:p>
        </p:txBody>
      </p:sp>
    </p:spTree>
    <p:extLst>
      <p:ext uri="{BB962C8B-B14F-4D97-AF65-F5344CB8AC3E}">
        <p14:creationId xmlns:p14="http://schemas.microsoft.com/office/powerpoint/2010/main" val="10163418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923109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32707"/>
            <a:ext cx="8596668" cy="45086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i="1" dirty="0">
                <a:latin typeface="Garamond" panose="02020404030301010803" pitchFamily="18" charset="0"/>
              </a:rPr>
              <a:t>Existence of long-run equilibrium:</a:t>
            </a:r>
          </a:p>
          <a:p>
            <a:r>
              <a:rPr lang="en-US" sz="2400" dirty="0">
                <a:latin typeface="Garamond" panose="02020404030301010803" pitchFamily="18" charset="0"/>
              </a:rPr>
              <a:t>Target variables are AR(1) process of I(1), which suggest that there may exist a long-run equilibrium</a:t>
            </a:r>
          </a:p>
          <a:p>
            <a:r>
              <a:rPr lang="en-US" sz="2400" dirty="0">
                <a:latin typeface="Garamond" panose="02020404030301010803" pitchFamily="18" charset="0"/>
              </a:rPr>
              <a:t>Smaller time span of sample is a constraint to regular co-integration process.</a:t>
            </a:r>
          </a:p>
          <a:p>
            <a:r>
              <a:rPr lang="en-US" sz="2400" dirty="0" err="1">
                <a:latin typeface="Garamond" panose="02020404030301010803" pitchFamily="18" charset="0"/>
              </a:rPr>
              <a:t>Pedroni</a:t>
            </a:r>
            <a:r>
              <a:rPr lang="en-US" sz="2400" dirty="0">
                <a:latin typeface="Garamond" panose="02020404030301010803" pitchFamily="18" charset="0"/>
              </a:rPr>
              <a:t> (2004) panel procedure is robust to inconsistency due to smaller time span, as it allows to draw information from cross-sections of variables.</a:t>
            </a:r>
          </a:p>
          <a:p>
            <a:r>
              <a:rPr lang="en-US" sz="2400" dirty="0">
                <a:latin typeface="Garamond" panose="02020404030301010803" pitchFamily="18" charset="0"/>
              </a:rPr>
              <a:t>We analyze if monetary policy tools, both conventional and unconventional, are co-integrated with the target variables</a:t>
            </a:r>
          </a:p>
        </p:txBody>
      </p:sp>
    </p:spTree>
    <p:extLst>
      <p:ext uri="{BB962C8B-B14F-4D97-AF65-F5344CB8AC3E}">
        <p14:creationId xmlns:p14="http://schemas.microsoft.com/office/powerpoint/2010/main" val="37543013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923109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32707"/>
            <a:ext cx="8596668" cy="45086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i="1" dirty="0">
                <a:latin typeface="Garamond" panose="02020404030301010803" pitchFamily="18" charset="0"/>
              </a:rPr>
              <a:t>Existence of long-run equilibrium:</a:t>
            </a:r>
          </a:p>
          <a:p>
            <a:r>
              <a:rPr lang="en-US" sz="2400" i="1" dirty="0">
                <a:latin typeface="Garamond" panose="02020404030301010803" pitchFamily="18" charset="0"/>
              </a:rPr>
              <a:t>Responses</a:t>
            </a:r>
            <a:r>
              <a:rPr lang="en-US" sz="2400" dirty="0">
                <a:latin typeface="Garamond" panose="02020404030301010803" pitchFamily="18" charset="0"/>
              </a:rPr>
              <a:t> to the monetary policy tools are not robust.</a:t>
            </a:r>
          </a:p>
          <a:p>
            <a:pPr marL="0" indent="0">
              <a:buNone/>
            </a:pPr>
            <a:endParaRPr lang="en-US" sz="600" dirty="0">
              <a:latin typeface="Garamond" panose="02020404030301010803" pitchFamily="18" charset="0"/>
            </a:endParaRPr>
          </a:p>
          <a:p>
            <a:r>
              <a:rPr lang="en-US" sz="2400" dirty="0">
                <a:latin typeface="Garamond" panose="02020404030301010803" pitchFamily="18" charset="0"/>
              </a:rPr>
              <a:t>For Market index, exchange index, investment-grade and non-investment bond yields, as a group, are </a:t>
            </a:r>
            <a:r>
              <a:rPr lang="en-US" sz="2400" i="1" dirty="0">
                <a:latin typeface="Garamond" panose="02020404030301010803" pitchFamily="18" charset="0"/>
              </a:rPr>
              <a:t>co-integrated</a:t>
            </a:r>
            <a:r>
              <a:rPr lang="en-US" sz="2400" dirty="0">
                <a:latin typeface="Garamond" panose="02020404030301010803" pitchFamily="18" charset="0"/>
              </a:rPr>
              <a:t> with monetary policy tools, during both QE and pre-QE sample; but not during the overall sample</a:t>
            </a:r>
          </a:p>
          <a:p>
            <a:pPr marL="0" indent="0">
              <a:buNone/>
            </a:pPr>
            <a:endParaRPr lang="en-US" sz="600" dirty="0">
              <a:latin typeface="Garamond" panose="02020404030301010803" pitchFamily="18" charset="0"/>
            </a:endParaRPr>
          </a:p>
          <a:p>
            <a:r>
              <a:rPr lang="en-US" sz="2400" dirty="0">
                <a:latin typeface="Garamond" panose="02020404030301010803" pitchFamily="18" charset="0"/>
              </a:rPr>
              <a:t>Similar results hold for LIBOR spot and forward rates.</a:t>
            </a:r>
          </a:p>
          <a:p>
            <a:pPr marL="0" indent="0">
              <a:buNone/>
            </a:pPr>
            <a:endParaRPr lang="en-US" sz="600" dirty="0">
              <a:latin typeface="Garamond" panose="02020404030301010803" pitchFamily="18" charset="0"/>
            </a:endParaRPr>
          </a:p>
          <a:p>
            <a:r>
              <a:rPr lang="en-US" sz="2400" dirty="0">
                <a:latin typeface="Garamond" panose="02020404030301010803" pitchFamily="18" charset="0"/>
              </a:rPr>
              <a:t>However, OIS spots and forwards and inflation spots and forwards are not co-integrated during QE.</a:t>
            </a:r>
          </a:p>
        </p:txBody>
      </p:sp>
    </p:spTree>
    <p:extLst>
      <p:ext uri="{BB962C8B-B14F-4D97-AF65-F5344CB8AC3E}">
        <p14:creationId xmlns:p14="http://schemas.microsoft.com/office/powerpoint/2010/main" val="3569780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923109"/>
          </a:xfrm>
        </p:spPr>
        <p:txBody>
          <a:bodyPr>
            <a:normAutofit/>
          </a:bodyPr>
          <a:lstStyle/>
          <a:p>
            <a:pPr algn="ctr"/>
            <a:r>
              <a:rPr lang="en-US" i="1" dirty="0">
                <a:solidFill>
                  <a:srgbClr val="0070C0"/>
                </a:solidFill>
                <a:latin typeface="Garamond" panose="02020404030301010803" pitchFamily="18" charset="0"/>
              </a:rPr>
              <a:t>Overview on Conventional Monetary Policy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32707"/>
            <a:ext cx="8596668" cy="450865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dirty="0">
              <a:latin typeface="Garamond" panose="02020404030301010803" pitchFamily="18" charset="0"/>
            </a:endParaRPr>
          </a:p>
          <a:p>
            <a:r>
              <a:rPr lang="en-US" sz="2400" dirty="0">
                <a:latin typeface="Garamond" panose="02020404030301010803" pitchFamily="18" charset="0"/>
              </a:rPr>
              <a:t>Lowering the discount rate is expansionary because the discount rate influences other interest rates and would encourage lending and spending by consumers and businesses.</a:t>
            </a:r>
          </a:p>
          <a:p>
            <a:pPr marL="0" indent="0">
              <a:buNone/>
            </a:pPr>
            <a:endParaRPr lang="en-US" sz="2400" dirty="0">
              <a:latin typeface="Garamond" panose="02020404030301010803" pitchFamily="18" charset="0"/>
            </a:endParaRPr>
          </a:p>
          <a:p>
            <a:r>
              <a:rPr lang="en-US" sz="2400" dirty="0">
                <a:latin typeface="Garamond" panose="02020404030301010803" pitchFamily="18" charset="0"/>
              </a:rPr>
              <a:t>Otherwise, raising the discount rate is contractionary because the discount rate influences other interest rates. </a:t>
            </a:r>
          </a:p>
          <a:p>
            <a:pPr marL="0" indent="0">
              <a:buNone/>
            </a:pPr>
            <a:endParaRPr lang="en-US" sz="2400" dirty="0">
              <a:latin typeface="Garamond" panose="02020404030301010803" pitchFamily="18" charset="0"/>
            </a:endParaRPr>
          </a:p>
          <a:p>
            <a:r>
              <a:rPr lang="en-US" sz="2400" dirty="0">
                <a:latin typeface="Garamond" panose="02020404030301010803" pitchFamily="18" charset="0"/>
              </a:rPr>
              <a:t>Discount rate changes are made by Reserve Banks and the Board of Governors. </a:t>
            </a:r>
          </a:p>
        </p:txBody>
      </p:sp>
    </p:spTree>
    <p:extLst>
      <p:ext uri="{BB962C8B-B14F-4D97-AF65-F5344CB8AC3E}">
        <p14:creationId xmlns:p14="http://schemas.microsoft.com/office/powerpoint/2010/main" val="1344852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923109"/>
          </a:xfrm>
        </p:spPr>
        <p:txBody>
          <a:bodyPr>
            <a:normAutofit/>
          </a:bodyPr>
          <a:lstStyle/>
          <a:p>
            <a:pPr algn="ctr"/>
            <a:r>
              <a:rPr lang="en-US" i="1" dirty="0">
                <a:solidFill>
                  <a:srgbClr val="0070C0"/>
                </a:solidFill>
                <a:latin typeface="Garamond" panose="02020404030301010803" pitchFamily="18" charset="0"/>
              </a:rPr>
              <a:t>Overview on Conventional Monetary Policy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32707"/>
            <a:ext cx="8596668" cy="45086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i="1" dirty="0">
                <a:latin typeface="Garamond" panose="02020404030301010803" pitchFamily="18" charset="0"/>
              </a:rPr>
              <a:t>Reserve requirements</a:t>
            </a:r>
          </a:p>
          <a:p>
            <a:r>
              <a:rPr lang="en-US" sz="2400" b="1" dirty="0">
                <a:latin typeface="Garamond" panose="02020404030301010803" pitchFamily="18" charset="0"/>
              </a:rPr>
              <a:t>Reserve requirements</a:t>
            </a:r>
            <a:r>
              <a:rPr lang="en-US" sz="2400" dirty="0">
                <a:latin typeface="Garamond" panose="02020404030301010803" pitchFamily="18" charset="0"/>
              </a:rPr>
              <a:t> are the portions of deposits that banks must hold in cash, either in their vaults or on deposit with FED.</a:t>
            </a:r>
          </a:p>
          <a:p>
            <a:pPr marL="0" indent="0">
              <a:buNone/>
            </a:pPr>
            <a:endParaRPr lang="en-US" sz="1600" dirty="0">
              <a:latin typeface="Garamond" panose="02020404030301010803" pitchFamily="18" charset="0"/>
            </a:endParaRPr>
          </a:p>
          <a:p>
            <a:r>
              <a:rPr lang="en-US" sz="2400" dirty="0">
                <a:latin typeface="Garamond" panose="02020404030301010803" pitchFamily="18" charset="0"/>
              </a:rPr>
              <a:t>A decrease in reserve requirements is expansionary because it increases the funds available in the banking system to lend to consumers and businesses.</a:t>
            </a:r>
          </a:p>
          <a:p>
            <a:pPr marL="0" indent="0">
              <a:buNone/>
            </a:pPr>
            <a:endParaRPr lang="en-US" sz="2400" dirty="0">
              <a:latin typeface="Garamond" panose="02020404030301010803" pitchFamily="18" charset="0"/>
            </a:endParaRPr>
          </a:p>
          <a:p>
            <a:r>
              <a:rPr lang="en-US" sz="2400" dirty="0">
                <a:latin typeface="Garamond" panose="02020404030301010803" pitchFamily="18" charset="0"/>
              </a:rPr>
              <a:t>An increase in reserve requirements is contractionary because it reduces the funds available in the banking system to lend to consumers and businesses. </a:t>
            </a:r>
          </a:p>
        </p:txBody>
      </p:sp>
    </p:spTree>
    <p:extLst>
      <p:ext uri="{BB962C8B-B14F-4D97-AF65-F5344CB8AC3E}">
        <p14:creationId xmlns:p14="http://schemas.microsoft.com/office/powerpoint/2010/main" val="3422889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923109"/>
          </a:xfrm>
        </p:spPr>
        <p:txBody>
          <a:bodyPr>
            <a:normAutofit/>
          </a:bodyPr>
          <a:lstStyle/>
          <a:p>
            <a:pPr algn="ctr"/>
            <a:r>
              <a:rPr lang="en-US" i="1" dirty="0">
                <a:solidFill>
                  <a:srgbClr val="0070C0"/>
                </a:solidFill>
                <a:latin typeface="Garamond" panose="02020404030301010803" pitchFamily="18" charset="0"/>
              </a:rPr>
              <a:t>Overview on Conventional Monetary Policy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32707"/>
            <a:ext cx="8596668" cy="45086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i="1" dirty="0">
                <a:latin typeface="Garamond" panose="02020404030301010803" pitchFamily="18" charset="0"/>
              </a:rPr>
              <a:t>open market operations </a:t>
            </a:r>
          </a:p>
          <a:p>
            <a:r>
              <a:rPr lang="en-US" sz="2400" dirty="0">
                <a:latin typeface="Garamond" panose="02020404030301010803" pitchFamily="18" charset="0"/>
              </a:rPr>
              <a:t>By far, the most frequently used tool is </a:t>
            </a:r>
            <a:r>
              <a:rPr lang="en-US" sz="2400" b="1" dirty="0">
                <a:latin typeface="Garamond" panose="02020404030301010803" pitchFamily="18" charset="0"/>
              </a:rPr>
              <a:t>open market operations</a:t>
            </a:r>
            <a:r>
              <a:rPr lang="en-US" sz="2400" dirty="0">
                <a:latin typeface="Garamond" panose="02020404030301010803" pitchFamily="18" charset="0"/>
              </a:rPr>
              <a:t>, the buying and selling of U.S. government securities.</a:t>
            </a:r>
          </a:p>
          <a:p>
            <a:r>
              <a:rPr lang="en-US" sz="2400" dirty="0">
                <a:latin typeface="Garamond" panose="02020404030301010803" pitchFamily="18" charset="0"/>
              </a:rPr>
              <a:t>This tool is directed by the FOMC and carried out by the Federal Reserve Bank of New York</a:t>
            </a:r>
          </a:p>
          <a:p>
            <a:pPr marL="0" indent="0">
              <a:buNone/>
            </a:pPr>
            <a:endParaRPr lang="en-US" sz="24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24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923109"/>
          </a:xfrm>
        </p:spPr>
        <p:txBody>
          <a:bodyPr>
            <a:normAutofit/>
          </a:bodyPr>
          <a:lstStyle/>
          <a:p>
            <a:pPr algn="ctr"/>
            <a:r>
              <a:rPr lang="en-US" i="1" dirty="0">
                <a:solidFill>
                  <a:srgbClr val="0070C0"/>
                </a:solidFill>
                <a:latin typeface="Garamond" panose="02020404030301010803" pitchFamily="18" charset="0"/>
              </a:rPr>
              <a:t>Overview on QE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32707"/>
            <a:ext cx="8596668" cy="45086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i="1" dirty="0">
                <a:latin typeface="Garamond" panose="02020404030301010803" pitchFamily="18" charset="0"/>
              </a:rPr>
              <a:t>What is QE?</a:t>
            </a:r>
          </a:p>
          <a:p>
            <a:r>
              <a:rPr lang="en-US" sz="2800" dirty="0">
                <a:latin typeface="Garamond" panose="02020404030301010803" pitchFamily="18" charset="0"/>
              </a:rPr>
              <a:t>QE is considered as an unconventional monetary policy in which a central bank purchases government securities or other securities from the market in order to lower interest rates and increase the money supply.</a:t>
            </a:r>
          </a:p>
          <a:p>
            <a:pPr marL="0" indent="0">
              <a:buNone/>
            </a:pPr>
            <a:endParaRPr lang="en-US" sz="1000" dirty="0">
              <a:latin typeface="Garamond" panose="02020404030301010803" pitchFamily="18" charset="0"/>
            </a:endParaRPr>
          </a:p>
          <a:p>
            <a:r>
              <a:rPr lang="en-US" sz="2800" dirty="0">
                <a:latin typeface="Garamond" panose="02020404030301010803" pitchFamily="18" charset="0"/>
              </a:rPr>
              <a:t>Usually, when the target interest rate reaches zero-bound threshold, then a central bank would have one less monetary policy tool in their hand, as interest rate cannot be lowered down any further.</a:t>
            </a:r>
          </a:p>
          <a:p>
            <a:pPr marL="0" indent="0">
              <a:buNone/>
            </a:pPr>
            <a:endParaRPr lang="en-US" sz="28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146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923109"/>
          </a:xfrm>
        </p:spPr>
        <p:txBody>
          <a:bodyPr>
            <a:normAutofit/>
          </a:bodyPr>
          <a:lstStyle/>
          <a:p>
            <a:pPr algn="ctr"/>
            <a:r>
              <a:rPr lang="en-US" i="1" dirty="0">
                <a:solidFill>
                  <a:srgbClr val="0070C0"/>
                </a:solidFill>
                <a:latin typeface="Garamond" panose="02020404030301010803" pitchFamily="18" charset="0"/>
              </a:rPr>
              <a:t>Overview on QE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32707"/>
            <a:ext cx="8596668" cy="49823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i="1" dirty="0">
                <a:latin typeface="Garamond" panose="02020404030301010803" pitchFamily="18" charset="0"/>
              </a:rPr>
              <a:t>How it works?</a:t>
            </a:r>
          </a:p>
          <a:p>
            <a:r>
              <a:rPr lang="en-US" sz="2800" dirty="0">
                <a:latin typeface="Garamond" panose="02020404030301010803" pitchFamily="18" charset="0"/>
              </a:rPr>
              <a:t>During the recent global financial crisis, many of the central banks from the developing countries used up all the available traditional monetary policy tools.</a:t>
            </a:r>
          </a:p>
          <a:p>
            <a:pPr marL="0" indent="0">
              <a:buNone/>
            </a:pPr>
            <a:endParaRPr lang="en-US" sz="1000" dirty="0">
              <a:latin typeface="Garamond" panose="02020404030301010803" pitchFamily="18" charset="0"/>
            </a:endParaRPr>
          </a:p>
          <a:p>
            <a:r>
              <a:rPr lang="en-US" sz="2800" dirty="0">
                <a:latin typeface="Garamond" panose="02020404030301010803" pitchFamily="18" charset="0"/>
              </a:rPr>
              <a:t>Target interest rates have been lowered several times and reached zero-bound threshold.</a:t>
            </a:r>
          </a:p>
          <a:p>
            <a:pPr marL="0" indent="0">
              <a:buNone/>
            </a:pPr>
            <a:endParaRPr lang="en-US" sz="1000" dirty="0">
              <a:latin typeface="Garamond" panose="02020404030301010803" pitchFamily="18" charset="0"/>
            </a:endParaRPr>
          </a:p>
          <a:p>
            <a:r>
              <a:rPr lang="en-US" sz="2800" dirty="0">
                <a:latin typeface="Garamond" panose="02020404030301010803" pitchFamily="18" charset="0"/>
              </a:rPr>
              <a:t>Then, the central banks had to engage in </a:t>
            </a:r>
            <a:r>
              <a:rPr lang="en-US" sz="2800" b="1" dirty="0">
                <a:latin typeface="Garamond" panose="02020404030301010803" pitchFamily="18" charset="0"/>
              </a:rPr>
              <a:t>purchasing financial assets </a:t>
            </a:r>
            <a:r>
              <a:rPr lang="en-US" sz="2800" dirty="0">
                <a:latin typeface="Garamond" panose="02020404030301010803" pitchFamily="18" charset="0"/>
              </a:rPr>
              <a:t>from the financial market to inject further liquidity into the system.</a:t>
            </a:r>
          </a:p>
          <a:p>
            <a:endParaRPr lang="en-US" sz="28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246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923109"/>
          </a:xfrm>
        </p:spPr>
        <p:txBody>
          <a:bodyPr>
            <a:normAutofit/>
          </a:bodyPr>
          <a:lstStyle/>
          <a:p>
            <a:pPr algn="ctr"/>
            <a:r>
              <a:rPr lang="en-US" i="1" dirty="0">
                <a:solidFill>
                  <a:srgbClr val="0070C0"/>
                </a:solidFill>
                <a:latin typeface="Garamond" panose="02020404030301010803" pitchFamily="18" charset="0"/>
              </a:rPr>
              <a:t>Overview on QE</a:t>
            </a:r>
          </a:p>
        </p:txBody>
      </p:sp>
      <p:pic>
        <p:nvPicPr>
          <p:cNvPr id="5" name="Picture 4" descr="Quantitative easing graphic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502" y="1276350"/>
            <a:ext cx="6444972" cy="5063490"/>
          </a:xfrm>
          <a:prstGeom prst="rect">
            <a:avLst/>
          </a:prstGeom>
          <a:ln w="38100" cap="sq">
            <a:solidFill>
              <a:srgbClr val="00B0F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Rectangle 2"/>
          <p:cNvSpPr/>
          <p:nvPr/>
        </p:nvSpPr>
        <p:spPr>
          <a:xfrm>
            <a:off x="2865692" y="6271499"/>
            <a:ext cx="39125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Garamond" panose="02020404030301010803" pitchFamily="18" charset="0"/>
              </a:rPr>
              <a:t>http://www.bbc.com/news/business-15198789</a:t>
            </a:r>
          </a:p>
        </p:txBody>
      </p:sp>
    </p:spTree>
    <p:extLst>
      <p:ext uri="{BB962C8B-B14F-4D97-AF65-F5344CB8AC3E}">
        <p14:creationId xmlns:p14="http://schemas.microsoft.com/office/powerpoint/2010/main" val="490453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923109"/>
          </a:xfrm>
        </p:spPr>
        <p:txBody>
          <a:bodyPr>
            <a:normAutofit/>
          </a:bodyPr>
          <a:lstStyle/>
          <a:p>
            <a:pPr algn="ctr"/>
            <a:r>
              <a:rPr lang="en-US" i="1" dirty="0">
                <a:solidFill>
                  <a:srgbClr val="0070C0"/>
                </a:solidFill>
                <a:latin typeface="Garamond" panose="02020404030301010803" pitchFamily="18" charset="0"/>
              </a:rPr>
              <a:t>Overview on QE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32707"/>
            <a:ext cx="8596668" cy="45086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i="1" dirty="0">
                <a:latin typeface="Garamond" panose="02020404030301010803" pitchFamily="18" charset="0"/>
              </a:rPr>
              <a:t>What are the risks? </a:t>
            </a:r>
          </a:p>
          <a:p>
            <a:pPr marL="0" indent="0">
              <a:buNone/>
            </a:pPr>
            <a:endParaRPr lang="en-US" sz="1000" dirty="0">
              <a:latin typeface="Garamond" panose="02020404030301010803" pitchFamily="18" charset="0"/>
            </a:endParaRPr>
          </a:p>
          <a:p>
            <a:r>
              <a:rPr lang="en-US" sz="2800" dirty="0">
                <a:latin typeface="Garamond" panose="02020404030301010803" pitchFamily="18" charset="0"/>
              </a:rPr>
              <a:t>Some economists have opposed the idea of QE in principle, because they believe in the long run, there's a danger that it could create too much inflation.</a:t>
            </a:r>
          </a:p>
          <a:p>
            <a:pPr marL="0" indent="0">
              <a:buNone/>
            </a:pPr>
            <a:endParaRPr lang="en-US" sz="1000" dirty="0">
              <a:latin typeface="Garamond" panose="02020404030301010803" pitchFamily="18" charset="0"/>
            </a:endParaRPr>
          </a:p>
          <a:p>
            <a:r>
              <a:rPr lang="en-US" sz="2800" dirty="0">
                <a:latin typeface="Garamond" panose="02020404030301010803" pitchFamily="18" charset="0"/>
              </a:rPr>
              <a:t>Others argue that the extra money may just bolster the price of some assets such as shares and property in some countries.</a:t>
            </a:r>
          </a:p>
        </p:txBody>
      </p:sp>
    </p:spTree>
    <p:extLst>
      <p:ext uri="{BB962C8B-B14F-4D97-AF65-F5344CB8AC3E}">
        <p14:creationId xmlns:p14="http://schemas.microsoft.com/office/powerpoint/2010/main" val="226020041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327</TotalTime>
  <Words>1663</Words>
  <Application>Microsoft Office PowerPoint</Application>
  <PresentationFormat>Widescreen</PresentationFormat>
  <Paragraphs>164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Garamond</vt:lpstr>
      <vt:lpstr>Times New Roman</vt:lpstr>
      <vt:lpstr>Trebuchet MS</vt:lpstr>
      <vt:lpstr>Wingdings 3</vt:lpstr>
      <vt:lpstr>Facet</vt:lpstr>
      <vt:lpstr>Monetary Policy Responses to the 2008 Financial Crisis: Quantitative Easing Evidence from the United Kingdom</vt:lpstr>
      <vt:lpstr>Overview on Conventional Monetary Policy Tools</vt:lpstr>
      <vt:lpstr>Overview on Conventional Monetary Policy Tools</vt:lpstr>
      <vt:lpstr>Overview on Conventional Monetary Policy Tools</vt:lpstr>
      <vt:lpstr>Overview on Conventional Monetary Policy Tools</vt:lpstr>
      <vt:lpstr>Overview on QE</vt:lpstr>
      <vt:lpstr>Overview on QE</vt:lpstr>
      <vt:lpstr>Overview on QE</vt:lpstr>
      <vt:lpstr>Overview on QE</vt:lpstr>
      <vt:lpstr>Overview on QE</vt:lpstr>
      <vt:lpstr>Introduction</vt:lpstr>
      <vt:lpstr>Literature Review</vt:lpstr>
      <vt:lpstr>Literature Review</vt:lpstr>
      <vt:lpstr>Literature Review</vt:lpstr>
      <vt:lpstr>Literature Review</vt:lpstr>
      <vt:lpstr>Motivation</vt:lpstr>
      <vt:lpstr>Data</vt:lpstr>
      <vt:lpstr>Bank of England action timeline</vt:lpstr>
      <vt:lpstr>PowerPoint Presentation</vt:lpstr>
      <vt:lpstr>PowerPoint Presentation</vt:lpstr>
      <vt:lpstr>Results</vt:lpstr>
      <vt:lpstr>Results</vt:lpstr>
      <vt:lpstr>Results</vt:lpstr>
      <vt:lpstr>Results</vt:lpstr>
      <vt:lpstr>Results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Kabir Hassan</dc:creator>
  <cp:lastModifiedBy>Mohammad K Hassan</cp:lastModifiedBy>
  <cp:revision>277</cp:revision>
  <dcterms:created xsi:type="dcterms:W3CDTF">2016-04-04T00:55:43Z</dcterms:created>
  <dcterms:modified xsi:type="dcterms:W3CDTF">2016-04-25T01:53:20Z</dcterms:modified>
</cp:coreProperties>
</file>