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6"/>
  </p:notesMasterIdLst>
  <p:sldIdLst>
    <p:sldId id="256" r:id="rId2"/>
    <p:sldId id="273" r:id="rId3"/>
    <p:sldId id="274" r:id="rId4"/>
    <p:sldId id="275" r:id="rId5"/>
    <p:sldId id="276" r:id="rId6"/>
    <p:sldId id="280" r:id="rId7"/>
    <p:sldId id="278" r:id="rId8"/>
    <p:sldId id="279" r:id="rId9"/>
    <p:sldId id="281" r:id="rId10"/>
    <p:sldId id="282" r:id="rId11"/>
    <p:sldId id="283" r:id="rId12"/>
    <p:sldId id="284" r:id="rId13"/>
    <p:sldId id="285" r:id="rId14"/>
    <p:sldId id="272" r:id="rId15"/>
  </p:sldIdLst>
  <p:sldSz cx="9144000" cy="5143500" type="screen16x9"/>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8" autoAdjust="0"/>
    <p:restoredTop sz="94625" autoAdjust="0"/>
  </p:normalViewPr>
  <p:slideViewPr>
    <p:cSldViewPr>
      <p:cViewPr varScale="1">
        <p:scale>
          <a:sx n="100" d="100"/>
          <a:sy n="100" d="100"/>
        </p:scale>
        <p:origin x="-504" y="-36"/>
      </p:cViewPr>
      <p:guideLst>
        <p:guide orient="horz" pos="162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E035789-7372-4644-8CA8-C5706D9ED747}" type="doc">
      <dgm:prSet loTypeId="urn:microsoft.com/office/officeart/2005/8/layout/vProcess5" loCatId="process" qsTypeId="urn:microsoft.com/office/officeart/2005/8/quickstyle/simple1" qsCatId="simple" csTypeId="urn:microsoft.com/office/officeart/2005/8/colors/accent0_2" csCatId="mainScheme" phldr="1"/>
      <dgm:spPr/>
      <dgm:t>
        <a:bodyPr/>
        <a:lstStyle/>
        <a:p>
          <a:endParaRPr lang="en-MY"/>
        </a:p>
      </dgm:t>
    </dgm:pt>
    <dgm:pt modelId="{25D2468E-ED33-4319-BC24-AE77445E35E7}">
      <dgm:prSet phldrT="[Text]" custT="1"/>
      <dgm:spPr/>
      <dgm:t>
        <a:bodyPr/>
        <a:lstStyle/>
        <a:p>
          <a:r>
            <a:rPr lang="en-MY" sz="2000" dirty="0" smtClean="0"/>
            <a:t>Financial frictions and market imperfections</a:t>
          </a:r>
        </a:p>
        <a:p>
          <a:r>
            <a:rPr lang="en-MY" sz="2000" dirty="0" smtClean="0"/>
            <a:t>- Imperfect substitutability of financial assets</a:t>
          </a:r>
        </a:p>
        <a:p>
          <a:r>
            <a:rPr lang="en-MY" sz="2000" dirty="0" smtClean="0"/>
            <a:t>- External finance premium</a:t>
          </a:r>
          <a:endParaRPr lang="en-MY" sz="2000" dirty="0"/>
        </a:p>
      </dgm:t>
    </dgm:pt>
    <dgm:pt modelId="{33BF465B-0B73-4D13-9E9E-21CB8EE6E221}" type="parTrans" cxnId="{185134B5-D937-4348-8C95-488F3F269B6F}">
      <dgm:prSet/>
      <dgm:spPr/>
      <dgm:t>
        <a:bodyPr/>
        <a:lstStyle/>
        <a:p>
          <a:endParaRPr lang="en-MY"/>
        </a:p>
      </dgm:t>
    </dgm:pt>
    <dgm:pt modelId="{64AD23EC-D4C8-4A64-8715-EAF98185808A}" type="sibTrans" cxnId="{185134B5-D937-4348-8C95-488F3F269B6F}">
      <dgm:prSet/>
      <dgm:spPr/>
      <dgm:t>
        <a:bodyPr/>
        <a:lstStyle/>
        <a:p>
          <a:endParaRPr lang="en-MY"/>
        </a:p>
      </dgm:t>
    </dgm:pt>
    <dgm:pt modelId="{8BDFE040-AEE5-4237-BF74-C3CD409F98F5}">
      <dgm:prSet phldrT="[Text]"/>
      <dgm:spPr/>
      <dgm:t>
        <a:bodyPr/>
        <a:lstStyle/>
        <a:p>
          <a:r>
            <a:rPr lang="en-MY" dirty="0" smtClean="0"/>
            <a:t>Contractionary Monetary Policy forces to cut loan supply.  The inability for banks to have access to alternative sources of funds or the costs are prohibitive.</a:t>
          </a:r>
          <a:endParaRPr lang="en-MY" dirty="0"/>
        </a:p>
      </dgm:t>
    </dgm:pt>
    <dgm:pt modelId="{6360B40F-384D-41A0-B840-4E1CE3F1B5E0}" type="parTrans" cxnId="{53AE9561-E227-4F70-8B34-93930DC6EFD0}">
      <dgm:prSet/>
      <dgm:spPr/>
      <dgm:t>
        <a:bodyPr/>
        <a:lstStyle/>
        <a:p>
          <a:endParaRPr lang="en-MY"/>
        </a:p>
      </dgm:t>
    </dgm:pt>
    <dgm:pt modelId="{0BB83460-A0AA-4DCC-9414-66033C2BC4E5}" type="sibTrans" cxnId="{53AE9561-E227-4F70-8B34-93930DC6EFD0}">
      <dgm:prSet/>
      <dgm:spPr/>
      <dgm:t>
        <a:bodyPr/>
        <a:lstStyle/>
        <a:p>
          <a:endParaRPr lang="en-MY"/>
        </a:p>
      </dgm:t>
    </dgm:pt>
    <dgm:pt modelId="{95EB16B4-246F-486F-9CD6-9FE80F416330}">
      <dgm:prSet phldrT="[Text]"/>
      <dgm:spPr/>
      <dgm:t>
        <a:bodyPr/>
        <a:lstStyle/>
        <a:p>
          <a:r>
            <a:rPr lang="en-MY" dirty="0" smtClean="0"/>
            <a:t>Implications:</a:t>
          </a:r>
        </a:p>
        <a:p>
          <a:r>
            <a:rPr lang="en-MY" dirty="0" smtClean="0"/>
            <a:t>- Complementing other channels of MTM</a:t>
          </a:r>
        </a:p>
        <a:p>
          <a:r>
            <a:rPr lang="en-MY" dirty="0" smtClean="0"/>
            <a:t>- Amplifying aggregate fluctuations</a:t>
          </a:r>
        </a:p>
        <a:p>
          <a:r>
            <a:rPr lang="en-MY" dirty="0" smtClean="0"/>
            <a:t>- Distributional Consequences</a:t>
          </a:r>
          <a:endParaRPr lang="en-MY" dirty="0"/>
        </a:p>
      </dgm:t>
    </dgm:pt>
    <dgm:pt modelId="{26DD9F41-7051-4CE6-988A-F997A58E0393}" type="parTrans" cxnId="{808D366D-E6AF-44BD-9B88-0A85030864D1}">
      <dgm:prSet/>
      <dgm:spPr/>
      <dgm:t>
        <a:bodyPr/>
        <a:lstStyle/>
        <a:p>
          <a:endParaRPr lang="en-MY"/>
        </a:p>
      </dgm:t>
    </dgm:pt>
    <dgm:pt modelId="{736880CF-547A-450A-ADED-BFD00E4BE8F8}" type="sibTrans" cxnId="{808D366D-E6AF-44BD-9B88-0A85030864D1}">
      <dgm:prSet/>
      <dgm:spPr/>
      <dgm:t>
        <a:bodyPr/>
        <a:lstStyle/>
        <a:p>
          <a:endParaRPr lang="en-MY"/>
        </a:p>
      </dgm:t>
    </dgm:pt>
    <dgm:pt modelId="{1677988E-5356-4BDD-BFE5-D6338F54404E}" type="pres">
      <dgm:prSet presAssocID="{AE035789-7372-4644-8CA8-C5706D9ED747}" presName="outerComposite" presStyleCnt="0">
        <dgm:presLayoutVars>
          <dgm:chMax val="5"/>
          <dgm:dir/>
          <dgm:resizeHandles val="exact"/>
        </dgm:presLayoutVars>
      </dgm:prSet>
      <dgm:spPr/>
      <dgm:t>
        <a:bodyPr/>
        <a:lstStyle/>
        <a:p>
          <a:endParaRPr lang="en-GB"/>
        </a:p>
      </dgm:t>
    </dgm:pt>
    <dgm:pt modelId="{3A44F985-6D11-4A81-96ED-FCAC972A37F8}" type="pres">
      <dgm:prSet presAssocID="{AE035789-7372-4644-8CA8-C5706D9ED747}" presName="dummyMaxCanvas" presStyleCnt="0">
        <dgm:presLayoutVars/>
      </dgm:prSet>
      <dgm:spPr/>
    </dgm:pt>
    <dgm:pt modelId="{5DC5FA19-027C-4316-86CE-3B19F60183F0}" type="pres">
      <dgm:prSet presAssocID="{AE035789-7372-4644-8CA8-C5706D9ED747}" presName="ThreeNodes_1" presStyleLbl="node1" presStyleIdx="0" presStyleCnt="3" custScaleX="105147" custLinFactNeighborX="1748" custLinFactNeighborY="24">
        <dgm:presLayoutVars>
          <dgm:bulletEnabled val="1"/>
        </dgm:presLayoutVars>
      </dgm:prSet>
      <dgm:spPr/>
      <dgm:t>
        <a:bodyPr/>
        <a:lstStyle/>
        <a:p>
          <a:endParaRPr lang="en-MY"/>
        </a:p>
      </dgm:t>
    </dgm:pt>
    <dgm:pt modelId="{5852D11B-18CE-421B-B198-87B551F5CB7E}" type="pres">
      <dgm:prSet presAssocID="{AE035789-7372-4644-8CA8-C5706D9ED747}" presName="ThreeNodes_2" presStyleLbl="node1" presStyleIdx="1" presStyleCnt="3">
        <dgm:presLayoutVars>
          <dgm:bulletEnabled val="1"/>
        </dgm:presLayoutVars>
      </dgm:prSet>
      <dgm:spPr/>
      <dgm:t>
        <a:bodyPr/>
        <a:lstStyle/>
        <a:p>
          <a:endParaRPr lang="en-MY"/>
        </a:p>
      </dgm:t>
    </dgm:pt>
    <dgm:pt modelId="{5161A14F-59AE-4A72-B540-72C36ADB9088}" type="pres">
      <dgm:prSet presAssocID="{AE035789-7372-4644-8CA8-C5706D9ED747}" presName="ThreeNodes_3" presStyleLbl="node1" presStyleIdx="2" presStyleCnt="3">
        <dgm:presLayoutVars>
          <dgm:bulletEnabled val="1"/>
        </dgm:presLayoutVars>
      </dgm:prSet>
      <dgm:spPr/>
      <dgm:t>
        <a:bodyPr/>
        <a:lstStyle/>
        <a:p>
          <a:endParaRPr lang="en-GB"/>
        </a:p>
      </dgm:t>
    </dgm:pt>
    <dgm:pt modelId="{EE18519F-82E8-44A5-94AA-CCC75188C6E9}" type="pres">
      <dgm:prSet presAssocID="{AE035789-7372-4644-8CA8-C5706D9ED747}" presName="ThreeConn_1-2" presStyleLbl="fgAccFollowNode1" presStyleIdx="0" presStyleCnt="2">
        <dgm:presLayoutVars>
          <dgm:bulletEnabled val="1"/>
        </dgm:presLayoutVars>
      </dgm:prSet>
      <dgm:spPr/>
      <dgm:t>
        <a:bodyPr/>
        <a:lstStyle/>
        <a:p>
          <a:endParaRPr lang="en-GB"/>
        </a:p>
      </dgm:t>
    </dgm:pt>
    <dgm:pt modelId="{35029D4D-3320-4491-9C54-391630B997FC}" type="pres">
      <dgm:prSet presAssocID="{AE035789-7372-4644-8CA8-C5706D9ED747}" presName="ThreeConn_2-3" presStyleLbl="fgAccFollowNode1" presStyleIdx="1" presStyleCnt="2">
        <dgm:presLayoutVars>
          <dgm:bulletEnabled val="1"/>
        </dgm:presLayoutVars>
      </dgm:prSet>
      <dgm:spPr/>
      <dgm:t>
        <a:bodyPr/>
        <a:lstStyle/>
        <a:p>
          <a:endParaRPr lang="en-GB"/>
        </a:p>
      </dgm:t>
    </dgm:pt>
    <dgm:pt modelId="{6A8E4B7E-756A-4815-9F55-6762C40B34D1}" type="pres">
      <dgm:prSet presAssocID="{AE035789-7372-4644-8CA8-C5706D9ED747}" presName="ThreeNodes_1_text" presStyleLbl="node1" presStyleIdx="2" presStyleCnt="3">
        <dgm:presLayoutVars>
          <dgm:bulletEnabled val="1"/>
        </dgm:presLayoutVars>
      </dgm:prSet>
      <dgm:spPr/>
      <dgm:t>
        <a:bodyPr/>
        <a:lstStyle/>
        <a:p>
          <a:endParaRPr lang="en-MY"/>
        </a:p>
      </dgm:t>
    </dgm:pt>
    <dgm:pt modelId="{134995BB-A81A-404A-8738-60ED383A748A}" type="pres">
      <dgm:prSet presAssocID="{AE035789-7372-4644-8CA8-C5706D9ED747}" presName="ThreeNodes_2_text" presStyleLbl="node1" presStyleIdx="2" presStyleCnt="3">
        <dgm:presLayoutVars>
          <dgm:bulletEnabled val="1"/>
        </dgm:presLayoutVars>
      </dgm:prSet>
      <dgm:spPr/>
      <dgm:t>
        <a:bodyPr/>
        <a:lstStyle/>
        <a:p>
          <a:endParaRPr lang="en-MY"/>
        </a:p>
      </dgm:t>
    </dgm:pt>
    <dgm:pt modelId="{0B0B1DCA-0376-4905-A587-320F1AA9F09C}" type="pres">
      <dgm:prSet presAssocID="{AE035789-7372-4644-8CA8-C5706D9ED747}" presName="ThreeNodes_3_text" presStyleLbl="node1" presStyleIdx="2" presStyleCnt="3">
        <dgm:presLayoutVars>
          <dgm:bulletEnabled val="1"/>
        </dgm:presLayoutVars>
      </dgm:prSet>
      <dgm:spPr/>
      <dgm:t>
        <a:bodyPr/>
        <a:lstStyle/>
        <a:p>
          <a:endParaRPr lang="en-GB"/>
        </a:p>
      </dgm:t>
    </dgm:pt>
  </dgm:ptLst>
  <dgm:cxnLst>
    <dgm:cxn modelId="{B1EAA9AE-1D9D-4748-AAB2-E11DDC17BE96}" type="presOf" srcId="{8BDFE040-AEE5-4237-BF74-C3CD409F98F5}" destId="{5852D11B-18CE-421B-B198-87B551F5CB7E}" srcOrd="0" destOrd="0" presId="urn:microsoft.com/office/officeart/2005/8/layout/vProcess5"/>
    <dgm:cxn modelId="{DF3EE99C-E391-4FEA-8A45-B39CC884DE9C}" type="presOf" srcId="{95EB16B4-246F-486F-9CD6-9FE80F416330}" destId="{0B0B1DCA-0376-4905-A587-320F1AA9F09C}" srcOrd="1" destOrd="0" presId="urn:microsoft.com/office/officeart/2005/8/layout/vProcess5"/>
    <dgm:cxn modelId="{53AE9561-E227-4F70-8B34-93930DC6EFD0}" srcId="{AE035789-7372-4644-8CA8-C5706D9ED747}" destId="{8BDFE040-AEE5-4237-BF74-C3CD409F98F5}" srcOrd="1" destOrd="0" parTransId="{6360B40F-384D-41A0-B840-4E1CE3F1B5E0}" sibTransId="{0BB83460-A0AA-4DCC-9414-66033C2BC4E5}"/>
    <dgm:cxn modelId="{83A464D6-3036-4155-971F-C2A344075A85}" type="presOf" srcId="{64AD23EC-D4C8-4A64-8715-EAF98185808A}" destId="{EE18519F-82E8-44A5-94AA-CCC75188C6E9}" srcOrd="0" destOrd="0" presId="urn:microsoft.com/office/officeart/2005/8/layout/vProcess5"/>
    <dgm:cxn modelId="{91EDBD2A-0798-493A-ACC1-11A9C5310BDF}" type="presOf" srcId="{AE035789-7372-4644-8CA8-C5706D9ED747}" destId="{1677988E-5356-4BDD-BFE5-D6338F54404E}" srcOrd="0" destOrd="0" presId="urn:microsoft.com/office/officeart/2005/8/layout/vProcess5"/>
    <dgm:cxn modelId="{808D366D-E6AF-44BD-9B88-0A85030864D1}" srcId="{AE035789-7372-4644-8CA8-C5706D9ED747}" destId="{95EB16B4-246F-486F-9CD6-9FE80F416330}" srcOrd="2" destOrd="0" parTransId="{26DD9F41-7051-4CE6-988A-F997A58E0393}" sibTransId="{736880CF-547A-450A-ADED-BFD00E4BE8F8}"/>
    <dgm:cxn modelId="{329E25F7-1DE0-40E2-81E9-54EEE2947C71}" type="presOf" srcId="{25D2468E-ED33-4319-BC24-AE77445E35E7}" destId="{5DC5FA19-027C-4316-86CE-3B19F60183F0}" srcOrd="0" destOrd="0" presId="urn:microsoft.com/office/officeart/2005/8/layout/vProcess5"/>
    <dgm:cxn modelId="{84A7EDA1-2951-4323-BCA2-F015D58B8956}" type="presOf" srcId="{8BDFE040-AEE5-4237-BF74-C3CD409F98F5}" destId="{134995BB-A81A-404A-8738-60ED383A748A}" srcOrd="1" destOrd="0" presId="urn:microsoft.com/office/officeart/2005/8/layout/vProcess5"/>
    <dgm:cxn modelId="{E207CF25-8D28-4287-A986-2E2D349A7E99}" type="presOf" srcId="{25D2468E-ED33-4319-BC24-AE77445E35E7}" destId="{6A8E4B7E-756A-4815-9F55-6762C40B34D1}" srcOrd="1" destOrd="0" presId="urn:microsoft.com/office/officeart/2005/8/layout/vProcess5"/>
    <dgm:cxn modelId="{185134B5-D937-4348-8C95-488F3F269B6F}" srcId="{AE035789-7372-4644-8CA8-C5706D9ED747}" destId="{25D2468E-ED33-4319-BC24-AE77445E35E7}" srcOrd="0" destOrd="0" parTransId="{33BF465B-0B73-4D13-9E9E-21CB8EE6E221}" sibTransId="{64AD23EC-D4C8-4A64-8715-EAF98185808A}"/>
    <dgm:cxn modelId="{15DFE6A1-FD7E-4ADD-92AA-BC7A026CCA57}" type="presOf" srcId="{95EB16B4-246F-486F-9CD6-9FE80F416330}" destId="{5161A14F-59AE-4A72-B540-72C36ADB9088}" srcOrd="0" destOrd="0" presId="urn:microsoft.com/office/officeart/2005/8/layout/vProcess5"/>
    <dgm:cxn modelId="{50B87AE7-6435-4CA6-AA41-A441C4747544}" type="presOf" srcId="{0BB83460-A0AA-4DCC-9414-66033C2BC4E5}" destId="{35029D4D-3320-4491-9C54-391630B997FC}" srcOrd="0" destOrd="0" presId="urn:microsoft.com/office/officeart/2005/8/layout/vProcess5"/>
    <dgm:cxn modelId="{789B3C83-F2EA-4F8B-9647-6A24FE28EEB0}" type="presParOf" srcId="{1677988E-5356-4BDD-BFE5-D6338F54404E}" destId="{3A44F985-6D11-4A81-96ED-FCAC972A37F8}" srcOrd="0" destOrd="0" presId="urn:microsoft.com/office/officeart/2005/8/layout/vProcess5"/>
    <dgm:cxn modelId="{8C9CF097-1115-4EAA-850D-FDD717CCF721}" type="presParOf" srcId="{1677988E-5356-4BDD-BFE5-D6338F54404E}" destId="{5DC5FA19-027C-4316-86CE-3B19F60183F0}" srcOrd="1" destOrd="0" presId="urn:microsoft.com/office/officeart/2005/8/layout/vProcess5"/>
    <dgm:cxn modelId="{72FBDC30-0B04-40D0-A42E-5E484E109BA7}" type="presParOf" srcId="{1677988E-5356-4BDD-BFE5-D6338F54404E}" destId="{5852D11B-18CE-421B-B198-87B551F5CB7E}" srcOrd="2" destOrd="0" presId="urn:microsoft.com/office/officeart/2005/8/layout/vProcess5"/>
    <dgm:cxn modelId="{9948D4EC-FAFC-4D0D-AAE8-4D27DE9E45CF}" type="presParOf" srcId="{1677988E-5356-4BDD-BFE5-D6338F54404E}" destId="{5161A14F-59AE-4A72-B540-72C36ADB9088}" srcOrd="3" destOrd="0" presId="urn:microsoft.com/office/officeart/2005/8/layout/vProcess5"/>
    <dgm:cxn modelId="{C69363EF-6D1C-4773-B857-4F24947E3701}" type="presParOf" srcId="{1677988E-5356-4BDD-BFE5-D6338F54404E}" destId="{EE18519F-82E8-44A5-94AA-CCC75188C6E9}" srcOrd="4" destOrd="0" presId="urn:microsoft.com/office/officeart/2005/8/layout/vProcess5"/>
    <dgm:cxn modelId="{F0C5FEFC-5E8B-495A-990D-CE1A46529460}" type="presParOf" srcId="{1677988E-5356-4BDD-BFE5-D6338F54404E}" destId="{35029D4D-3320-4491-9C54-391630B997FC}" srcOrd="5" destOrd="0" presId="urn:microsoft.com/office/officeart/2005/8/layout/vProcess5"/>
    <dgm:cxn modelId="{2B25110F-A27A-4708-AB83-84DFF6EBBFE3}" type="presParOf" srcId="{1677988E-5356-4BDD-BFE5-D6338F54404E}" destId="{6A8E4B7E-756A-4815-9F55-6762C40B34D1}" srcOrd="6" destOrd="0" presId="urn:microsoft.com/office/officeart/2005/8/layout/vProcess5"/>
    <dgm:cxn modelId="{9654EFDC-7972-46EA-A837-5121B3CA2A07}" type="presParOf" srcId="{1677988E-5356-4BDD-BFE5-D6338F54404E}" destId="{134995BB-A81A-404A-8738-60ED383A748A}" srcOrd="7" destOrd="0" presId="urn:microsoft.com/office/officeart/2005/8/layout/vProcess5"/>
    <dgm:cxn modelId="{CC8FDB32-4A73-4057-B383-E2D2A58C33F0}" type="presParOf" srcId="{1677988E-5356-4BDD-BFE5-D6338F54404E}" destId="{0B0B1DCA-0376-4905-A587-320F1AA9F09C}"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3826E92-1C42-40FC-A1CC-0FD46780C4C4}" type="doc">
      <dgm:prSet loTypeId="urn:microsoft.com/office/officeart/2005/8/layout/hProcess4" loCatId="process" qsTypeId="urn:microsoft.com/office/officeart/2005/8/quickstyle/simple1" qsCatId="simple" csTypeId="urn:microsoft.com/office/officeart/2005/8/colors/accent1_2" csCatId="accent1" phldr="1"/>
      <dgm:spPr/>
      <dgm:t>
        <a:bodyPr/>
        <a:lstStyle/>
        <a:p>
          <a:endParaRPr lang="en-MY"/>
        </a:p>
      </dgm:t>
    </dgm:pt>
    <dgm:pt modelId="{B593924B-7B6B-4E0F-87E1-D796BBEBF0F5}">
      <dgm:prSet phldrT="[Text]"/>
      <dgm:spPr/>
      <dgm:t>
        <a:bodyPr/>
        <a:lstStyle/>
        <a:p>
          <a:r>
            <a:rPr lang="en-MY" dirty="0" smtClean="0"/>
            <a:t>Aggregate Data</a:t>
          </a:r>
          <a:endParaRPr lang="en-MY" dirty="0"/>
        </a:p>
      </dgm:t>
    </dgm:pt>
    <dgm:pt modelId="{ABF5D731-8CE8-444D-A873-27366D9B92B5}" type="parTrans" cxnId="{FF6F72A8-B2FD-4B7A-BA46-07955D9FD261}">
      <dgm:prSet/>
      <dgm:spPr/>
      <dgm:t>
        <a:bodyPr/>
        <a:lstStyle/>
        <a:p>
          <a:endParaRPr lang="en-MY"/>
        </a:p>
      </dgm:t>
    </dgm:pt>
    <dgm:pt modelId="{3F162A5A-9239-49BB-98FD-9679A8865E51}" type="sibTrans" cxnId="{FF6F72A8-B2FD-4B7A-BA46-07955D9FD261}">
      <dgm:prSet/>
      <dgm:spPr/>
      <dgm:t>
        <a:bodyPr/>
        <a:lstStyle/>
        <a:p>
          <a:endParaRPr lang="en-MY"/>
        </a:p>
      </dgm:t>
    </dgm:pt>
    <dgm:pt modelId="{8338E3D3-3A51-4123-B7C2-C763B90B7DFA}">
      <dgm:prSet phldrT="[Text]"/>
      <dgm:spPr/>
      <dgm:t>
        <a:bodyPr/>
        <a:lstStyle/>
        <a:p>
          <a:r>
            <a:rPr lang="en-MY" dirty="0" smtClean="0"/>
            <a:t>Identification of Loan Supply and Loan Demand</a:t>
          </a:r>
          <a:endParaRPr lang="en-MY" dirty="0"/>
        </a:p>
      </dgm:t>
    </dgm:pt>
    <dgm:pt modelId="{952EA5DD-A4CB-4950-95C7-B373BA203BA9}" type="parTrans" cxnId="{BE9FA535-0DD5-4449-B9BF-1EB191B78C31}">
      <dgm:prSet/>
      <dgm:spPr/>
      <dgm:t>
        <a:bodyPr/>
        <a:lstStyle/>
        <a:p>
          <a:endParaRPr lang="en-MY"/>
        </a:p>
      </dgm:t>
    </dgm:pt>
    <dgm:pt modelId="{4A75BBD9-0AC3-421F-8228-BD93391F4E69}" type="sibTrans" cxnId="{BE9FA535-0DD5-4449-B9BF-1EB191B78C31}">
      <dgm:prSet/>
      <dgm:spPr/>
      <dgm:t>
        <a:bodyPr/>
        <a:lstStyle/>
        <a:p>
          <a:endParaRPr lang="en-MY"/>
        </a:p>
      </dgm:t>
    </dgm:pt>
    <dgm:pt modelId="{76D9817D-1F6C-4826-AAAE-CF44A417F4E5}">
      <dgm:prSet phldrT="[Text]"/>
      <dgm:spPr/>
      <dgm:t>
        <a:bodyPr/>
        <a:lstStyle/>
        <a:p>
          <a:r>
            <a:rPr lang="en-MY" dirty="0" smtClean="0"/>
            <a:t>Bank-level Data</a:t>
          </a:r>
          <a:endParaRPr lang="en-MY" dirty="0"/>
        </a:p>
      </dgm:t>
    </dgm:pt>
    <dgm:pt modelId="{F9D43EA9-86C5-4EC6-AD1D-6B786218CFDF}" type="parTrans" cxnId="{305ECAC7-762E-4014-A7C1-B389EFB0C47D}">
      <dgm:prSet/>
      <dgm:spPr/>
      <dgm:t>
        <a:bodyPr/>
        <a:lstStyle/>
        <a:p>
          <a:endParaRPr lang="en-MY"/>
        </a:p>
      </dgm:t>
    </dgm:pt>
    <dgm:pt modelId="{7F3C118F-DFD8-4D8D-BB60-B1FCAE864826}" type="sibTrans" cxnId="{305ECAC7-762E-4014-A7C1-B389EFB0C47D}">
      <dgm:prSet/>
      <dgm:spPr/>
      <dgm:t>
        <a:bodyPr/>
        <a:lstStyle/>
        <a:p>
          <a:endParaRPr lang="en-MY"/>
        </a:p>
      </dgm:t>
    </dgm:pt>
    <dgm:pt modelId="{1F43D60B-0796-431A-BAEE-AED7D846F138}">
      <dgm:prSet phldrT="[Text]"/>
      <dgm:spPr/>
      <dgm:t>
        <a:bodyPr/>
        <a:lstStyle/>
        <a:p>
          <a:r>
            <a:rPr lang="en-MY" dirty="0" smtClean="0"/>
            <a:t>Loan Supply Depends on Bank’s Balance Sheet Strength</a:t>
          </a:r>
          <a:endParaRPr lang="en-MY" dirty="0"/>
        </a:p>
      </dgm:t>
    </dgm:pt>
    <dgm:pt modelId="{9611A8B8-BC3E-4C63-864D-559DBDF06DA1}" type="parTrans" cxnId="{2C813168-DFF9-4AC4-970E-9EC002D76039}">
      <dgm:prSet/>
      <dgm:spPr/>
      <dgm:t>
        <a:bodyPr/>
        <a:lstStyle/>
        <a:p>
          <a:endParaRPr lang="en-MY"/>
        </a:p>
      </dgm:t>
    </dgm:pt>
    <dgm:pt modelId="{35D82CB8-8ADE-4F54-A1AA-741A17C33C32}" type="sibTrans" cxnId="{2C813168-DFF9-4AC4-970E-9EC002D76039}">
      <dgm:prSet/>
      <dgm:spPr/>
      <dgm:t>
        <a:bodyPr/>
        <a:lstStyle/>
        <a:p>
          <a:endParaRPr lang="en-MY"/>
        </a:p>
      </dgm:t>
    </dgm:pt>
    <dgm:pt modelId="{E8C89693-DFDC-4EB5-8BE2-14EBA8B912F6}">
      <dgm:prSet phldrT="[Text]"/>
      <dgm:spPr/>
      <dgm:t>
        <a:bodyPr/>
        <a:lstStyle/>
        <a:p>
          <a:r>
            <a:rPr lang="en-MY" dirty="0" smtClean="0"/>
            <a:t>Other Bank-Specific Factors</a:t>
          </a:r>
          <a:endParaRPr lang="en-MY" dirty="0"/>
        </a:p>
      </dgm:t>
    </dgm:pt>
    <dgm:pt modelId="{DB395F89-6E3A-4365-8E4E-CE5C5796C472}" type="parTrans" cxnId="{45824A92-E113-4757-ABB0-BB22D49DA278}">
      <dgm:prSet/>
      <dgm:spPr/>
      <dgm:t>
        <a:bodyPr/>
        <a:lstStyle/>
        <a:p>
          <a:endParaRPr lang="en-MY"/>
        </a:p>
      </dgm:t>
    </dgm:pt>
    <dgm:pt modelId="{26994C34-C63E-4682-9295-13F379DBBFD4}" type="sibTrans" cxnId="{45824A92-E113-4757-ABB0-BB22D49DA278}">
      <dgm:prSet/>
      <dgm:spPr/>
      <dgm:t>
        <a:bodyPr/>
        <a:lstStyle/>
        <a:p>
          <a:endParaRPr lang="en-MY"/>
        </a:p>
      </dgm:t>
    </dgm:pt>
    <dgm:pt modelId="{C46AF946-0F52-485A-9DC8-24326375CA05}">
      <dgm:prSet phldrT="[Text]"/>
      <dgm:spPr/>
      <dgm:t>
        <a:bodyPr/>
        <a:lstStyle/>
        <a:p>
          <a:r>
            <a:rPr lang="en-MY" dirty="0" smtClean="0"/>
            <a:t> Ownership</a:t>
          </a:r>
          <a:endParaRPr lang="en-MY" dirty="0"/>
        </a:p>
      </dgm:t>
    </dgm:pt>
    <dgm:pt modelId="{BD470EE9-F370-4452-862D-B68B126685F8}" type="parTrans" cxnId="{91B6BCE3-8071-46E1-8D1C-0635835FC200}">
      <dgm:prSet/>
      <dgm:spPr/>
      <dgm:t>
        <a:bodyPr/>
        <a:lstStyle/>
        <a:p>
          <a:endParaRPr lang="en-MY"/>
        </a:p>
      </dgm:t>
    </dgm:pt>
    <dgm:pt modelId="{E213572B-32A5-4220-BA7C-95F2CF44AA61}" type="sibTrans" cxnId="{91B6BCE3-8071-46E1-8D1C-0635835FC200}">
      <dgm:prSet/>
      <dgm:spPr/>
      <dgm:t>
        <a:bodyPr/>
        <a:lstStyle/>
        <a:p>
          <a:endParaRPr lang="en-MY"/>
        </a:p>
      </dgm:t>
    </dgm:pt>
    <dgm:pt modelId="{F7A59B5F-2D0D-4B67-86F0-2810A2983D75}">
      <dgm:prSet phldrT="[Text]"/>
      <dgm:spPr/>
      <dgm:t>
        <a:bodyPr/>
        <a:lstStyle/>
        <a:p>
          <a:r>
            <a:rPr lang="en-MY" dirty="0" smtClean="0"/>
            <a:t>Size, Capitalization, Liquidity</a:t>
          </a:r>
          <a:endParaRPr lang="en-MY" dirty="0"/>
        </a:p>
      </dgm:t>
    </dgm:pt>
    <dgm:pt modelId="{251C3589-02BC-4283-8E36-0705B6856238}" type="parTrans" cxnId="{13FE1574-EC19-4186-9FAE-A9038530145C}">
      <dgm:prSet/>
      <dgm:spPr/>
      <dgm:t>
        <a:bodyPr/>
        <a:lstStyle/>
        <a:p>
          <a:endParaRPr lang="en-MY"/>
        </a:p>
      </dgm:t>
    </dgm:pt>
    <dgm:pt modelId="{CA2D1084-F357-449F-92B5-094BE4CA1386}" type="sibTrans" cxnId="{13FE1574-EC19-4186-9FAE-A9038530145C}">
      <dgm:prSet/>
      <dgm:spPr/>
      <dgm:t>
        <a:bodyPr/>
        <a:lstStyle/>
        <a:p>
          <a:endParaRPr lang="en-MY"/>
        </a:p>
      </dgm:t>
    </dgm:pt>
    <dgm:pt modelId="{1301DCC9-9F61-4478-9BBD-E9E3D7A678A6}">
      <dgm:prSet phldrT="[Text]"/>
      <dgm:spPr/>
      <dgm:t>
        <a:bodyPr/>
        <a:lstStyle/>
        <a:p>
          <a:r>
            <a:rPr lang="en-MY" dirty="0" smtClean="0"/>
            <a:t> Competition</a:t>
          </a:r>
          <a:endParaRPr lang="en-MY" dirty="0"/>
        </a:p>
      </dgm:t>
    </dgm:pt>
    <dgm:pt modelId="{625BAE18-8746-44C4-A7FE-C91996359303}" type="parTrans" cxnId="{C94FA5EE-C4EC-49D5-BEA5-A6EDC40BD733}">
      <dgm:prSet/>
      <dgm:spPr/>
      <dgm:t>
        <a:bodyPr/>
        <a:lstStyle/>
        <a:p>
          <a:endParaRPr lang="en-MY"/>
        </a:p>
      </dgm:t>
    </dgm:pt>
    <dgm:pt modelId="{87E3CF59-CDB5-4E6A-9EEC-0E14578E8D94}" type="sibTrans" cxnId="{C94FA5EE-C4EC-49D5-BEA5-A6EDC40BD733}">
      <dgm:prSet/>
      <dgm:spPr/>
      <dgm:t>
        <a:bodyPr/>
        <a:lstStyle/>
        <a:p>
          <a:endParaRPr lang="en-MY"/>
        </a:p>
      </dgm:t>
    </dgm:pt>
    <dgm:pt modelId="{A94064DD-B3F2-497E-ADBA-0B6231B80C71}">
      <dgm:prSet phldrT="[Text]"/>
      <dgm:spPr/>
      <dgm:t>
        <a:bodyPr/>
        <a:lstStyle/>
        <a:p>
          <a:r>
            <a:rPr lang="en-MY" dirty="0" smtClean="0"/>
            <a:t> Securitization</a:t>
          </a:r>
          <a:endParaRPr lang="en-MY" dirty="0"/>
        </a:p>
      </dgm:t>
    </dgm:pt>
    <dgm:pt modelId="{4BCE6F0A-CD8B-41C2-8427-8CAE7D4A602A}" type="parTrans" cxnId="{A66B6C1B-2D9E-4D13-9AD5-A1D8EE2CC2B7}">
      <dgm:prSet/>
      <dgm:spPr/>
      <dgm:t>
        <a:bodyPr/>
        <a:lstStyle/>
        <a:p>
          <a:endParaRPr lang="en-MY"/>
        </a:p>
      </dgm:t>
    </dgm:pt>
    <dgm:pt modelId="{9624488B-CDFF-4270-BB24-5C48308DD163}" type="sibTrans" cxnId="{A66B6C1B-2D9E-4D13-9AD5-A1D8EE2CC2B7}">
      <dgm:prSet/>
      <dgm:spPr/>
      <dgm:t>
        <a:bodyPr/>
        <a:lstStyle/>
        <a:p>
          <a:endParaRPr lang="en-MY"/>
        </a:p>
      </dgm:t>
    </dgm:pt>
    <dgm:pt modelId="{3B755B5B-A936-40CE-B001-CE42748EAF25}">
      <dgm:prSet phldrT="[Text]"/>
      <dgm:spPr/>
      <dgm:t>
        <a:bodyPr/>
        <a:lstStyle/>
        <a:p>
          <a:r>
            <a:rPr lang="en-MY" dirty="0" smtClean="0"/>
            <a:t> Risk</a:t>
          </a:r>
          <a:endParaRPr lang="en-MY" dirty="0"/>
        </a:p>
      </dgm:t>
    </dgm:pt>
    <dgm:pt modelId="{1AE72BBF-C084-426E-92E7-3E5C7E9ED3E4}" type="parTrans" cxnId="{BBB1B0D3-C2D5-4A26-AD20-0FD77F10101D}">
      <dgm:prSet/>
      <dgm:spPr/>
      <dgm:t>
        <a:bodyPr/>
        <a:lstStyle/>
        <a:p>
          <a:endParaRPr lang="en-MY"/>
        </a:p>
      </dgm:t>
    </dgm:pt>
    <dgm:pt modelId="{D3534816-B305-4CFA-811E-16142BD43265}" type="sibTrans" cxnId="{BBB1B0D3-C2D5-4A26-AD20-0FD77F10101D}">
      <dgm:prSet/>
      <dgm:spPr/>
      <dgm:t>
        <a:bodyPr/>
        <a:lstStyle/>
        <a:p>
          <a:endParaRPr lang="en-MY"/>
        </a:p>
      </dgm:t>
    </dgm:pt>
    <dgm:pt modelId="{9C7521B1-1D80-4681-9FB6-C4BBF8327A8F}">
      <dgm:prSet phldrT="[Text]"/>
      <dgm:spPr/>
      <dgm:t>
        <a:bodyPr/>
        <a:lstStyle/>
        <a:p>
          <a:r>
            <a:rPr lang="en-MY" dirty="0" smtClean="0"/>
            <a:t> Others</a:t>
          </a:r>
          <a:endParaRPr lang="en-MY" dirty="0"/>
        </a:p>
      </dgm:t>
    </dgm:pt>
    <dgm:pt modelId="{C2846C39-A2B5-4957-B234-F1970EC84BDA}" type="parTrans" cxnId="{51679BA8-3BC6-429F-B137-6A53BD38D00C}">
      <dgm:prSet/>
      <dgm:spPr/>
      <dgm:t>
        <a:bodyPr/>
        <a:lstStyle/>
        <a:p>
          <a:endParaRPr lang="en-MY"/>
        </a:p>
      </dgm:t>
    </dgm:pt>
    <dgm:pt modelId="{E5C93C2C-264F-4575-B648-D0CB2826E900}" type="sibTrans" cxnId="{51679BA8-3BC6-429F-B137-6A53BD38D00C}">
      <dgm:prSet/>
      <dgm:spPr/>
      <dgm:t>
        <a:bodyPr/>
        <a:lstStyle/>
        <a:p>
          <a:endParaRPr lang="en-MY"/>
        </a:p>
      </dgm:t>
    </dgm:pt>
    <dgm:pt modelId="{E07EB61F-37DC-4457-B949-7C886E21B139}" type="pres">
      <dgm:prSet presAssocID="{D3826E92-1C42-40FC-A1CC-0FD46780C4C4}" presName="Name0" presStyleCnt="0">
        <dgm:presLayoutVars>
          <dgm:dir/>
          <dgm:animLvl val="lvl"/>
          <dgm:resizeHandles val="exact"/>
        </dgm:presLayoutVars>
      </dgm:prSet>
      <dgm:spPr/>
      <dgm:t>
        <a:bodyPr/>
        <a:lstStyle/>
        <a:p>
          <a:endParaRPr lang="en-GB"/>
        </a:p>
      </dgm:t>
    </dgm:pt>
    <dgm:pt modelId="{EDE4C797-3056-4867-B1A7-2855A8913287}" type="pres">
      <dgm:prSet presAssocID="{D3826E92-1C42-40FC-A1CC-0FD46780C4C4}" presName="tSp" presStyleCnt="0"/>
      <dgm:spPr/>
    </dgm:pt>
    <dgm:pt modelId="{F6E16E12-48CF-4F02-9EEC-6BF9C10DEB51}" type="pres">
      <dgm:prSet presAssocID="{D3826E92-1C42-40FC-A1CC-0FD46780C4C4}" presName="bSp" presStyleCnt="0"/>
      <dgm:spPr/>
    </dgm:pt>
    <dgm:pt modelId="{D0B01EFA-2737-498C-8BFC-7006AC59099C}" type="pres">
      <dgm:prSet presAssocID="{D3826E92-1C42-40FC-A1CC-0FD46780C4C4}" presName="process" presStyleCnt="0"/>
      <dgm:spPr/>
    </dgm:pt>
    <dgm:pt modelId="{B186EB98-A4F1-44F7-9289-E067007E25EB}" type="pres">
      <dgm:prSet presAssocID="{B593924B-7B6B-4E0F-87E1-D796BBEBF0F5}" presName="composite1" presStyleCnt="0"/>
      <dgm:spPr/>
    </dgm:pt>
    <dgm:pt modelId="{FCE20796-CB79-440D-8156-A11C6AE0CAE7}" type="pres">
      <dgm:prSet presAssocID="{B593924B-7B6B-4E0F-87E1-D796BBEBF0F5}" presName="dummyNode1" presStyleLbl="node1" presStyleIdx="0" presStyleCnt="3"/>
      <dgm:spPr/>
    </dgm:pt>
    <dgm:pt modelId="{DEBD0BE6-E1F8-4727-A5FE-47419713E9B8}" type="pres">
      <dgm:prSet presAssocID="{B593924B-7B6B-4E0F-87E1-D796BBEBF0F5}" presName="childNode1" presStyleLbl="bgAcc1" presStyleIdx="0" presStyleCnt="3">
        <dgm:presLayoutVars>
          <dgm:bulletEnabled val="1"/>
        </dgm:presLayoutVars>
      </dgm:prSet>
      <dgm:spPr/>
      <dgm:t>
        <a:bodyPr/>
        <a:lstStyle/>
        <a:p>
          <a:endParaRPr lang="en-GB"/>
        </a:p>
      </dgm:t>
    </dgm:pt>
    <dgm:pt modelId="{9483715F-14BB-444A-A849-179754287853}" type="pres">
      <dgm:prSet presAssocID="{B593924B-7B6B-4E0F-87E1-D796BBEBF0F5}" presName="childNode1tx" presStyleLbl="bgAcc1" presStyleIdx="0" presStyleCnt="3">
        <dgm:presLayoutVars>
          <dgm:bulletEnabled val="1"/>
        </dgm:presLayoutVars>
      </dgm:prSet>
      <dgm:spPr/>
      <dgm:t>
        <a:bodyPr/>
        <a:lstStyle/>
        <a:p>
          <a:endParaRPr lang="en-GB"/>
        </a:p>
      </dgm:t>
    </dgm:pt>
    <dgm:pt modelId="{1A71B2AA-081A-4500-A66C-0806F3306A19}" type="pres">
      <dgm:prSet presAssocID="{B593924B-7B6B-4E0F-87E1-D796BBEBF0F5}" presName="parentNode1" presStyleLbl="node1" presStyleIdx="0" presStyleCnt="3">
        <dgm:presLayoutVars>
          <dgm:chMax val="1"/>
          <dgm:bulletEnabled val="1"/>
        </dgm:presLayoutVars>
      </dgm:prSet>
      <dgm:spPr/>
      <dgm:t>
        <a:bodyPr/>
        <a:lstStyle/>
        <a:p>
          <a:endParaRPr lang="en-GB"/>
        </a:p>
      </dgm:t>
    </dgm:pt>
    <dgm:pt modelId="{07B1B408-4561-4D28-9B63-7E833FD7904F}" type="pres">
      <dgm:prSet presAssocID="{B593924B-7B6B-4E0F-87E1-D796BBEBF0F5}" presName="connSite1" presStyleCnt="0"/>
      <dgm:spPr/>
    </dgm:pt>
    <dgm:pt modelId="{1FC6ECC8-A40B-4F6F-B008-EF85A64C038D}" type="pres">
      <dgm:prSet presAssocID="{3F162A5A-9239-49BB-98FD-9679A8865E51}" presName="Name9" presStyleLbl="sibTrans2D1" presStyleIdx="0" presStyleCnt="2"/>
      <dgm:spPr/>
      <dgm:t>
        <a:bodyPr/>
        <a:lstStyle/>
        <a:p>
          <a:endParaRPr lang="en-GB"/>
        </a:p>
      </dgm:t>
    </dgm:pt>
    <dgm:pt modelId="{5C8C247D-6792-4D5C-9A08-81A919D9B19E}" type="pres">
      <dgm:prSet presAssocID="{76D9817D-1F6C-4826-AAAE-CF44A417F4E5}" presName="composite2" presStyleCnt="0"/>
      <dgm:spPr/>
    </dgm:pt>
    <dgm:pt modelId="{B9F72904-DE72-4C2E-A735-5744599DB544}" type="pres">
      <dgm:prSet presAssocID="{76D9817D-1F6C-4826-AAAE-CF44A417F4E5}" presName="dummyNode2" presStyleLbl="node1" presStyleIdx="0" presStyleCnt="3"/>
      <dgm:spPr/>
    </dgm:pt>
    <dgm:pt modelId="{BD1C8D93-4768-4039-8082-18E7B643AC6D}" type="pres">
      <dgm:prSet presAssocID="{76D9817D-1F6C-4826-AAAE-CF44A417F4E5}" presName="childNode2" presStyleLbl="bgAcc1" presStyleIdx="1" presStyleCnt="3">
        <dgm:presLayoutVars>
          <dgm:bulletEnabled val="1"/>
        </dgm:presLayoutVars>
      </dgm:prSet>
      <dgm:spPr/>
      <dgm:t>
        <a:bodyPr/>
        <a:lstStyle/>
        <a:p>
          <a:endParaRPr lang="en-GB"/>
        </a:p>
      </dgm:t>
    </dgm:pt>
    <dgm:pt modelId="{3B38E370-001F-4A7D-BE7D-61767B479DA2}" type="pres">
      <dgm:prSet presAssocID="{76D9817D-1F6C-4826-AAAE-CF44A417F4E5}" presName="childNode2tx" presStyleLbl="bgAcc1" presStyleIdx="1" presStyleCnt="3">
        <dgm:presLayoutVars>
          <dgm:bulletEnabled val="1"/>
        </dgm:presLayoutVars>
      </dgm:prSet>
      <dgm:spPr/>
      <dgm:t>
        <a:bodyPr/>
        <a:lstStyle/>
        <a:p>
          <a:endParaRPr lang="en-GB"/>
        </a:p>
      </dgm:t>
    </dgm:pt>
    <dgm:pt modelId="{5E372B10-73C4-4A22-87FB-CE702128345F}" type="pres">
      <dgm:prSet presAssocID="{76D9817D-1F6C-4826-AAAE-CF44A417F4E5}" presName="parentNode2" presStyleLbl="node1" presStyleIdx="1" presStyleCnt="3">
        <dgm:presLayoutVars>
          <dgm:chMax val="0"/>
          <dgm:bulletEnabled val="1"/>
        </dgm:presLayoutVars>
      </dgm:prSet>
      <dgm:spPr/>
      <dgm:t>
        <a:bodyPr/>
        <a:lstStyle/>
        <a:p>
          <a:endParaRPr lang="en-GB"/>
        </a:p>
      </dgm:t>
    </dgm:pt>
    <dgm:pt modelId="{F208CF99-940A-472D-94A0-61016550EA9E}" type="pres">
      <dgm:prSet presAssocID="{76D9817D-1F6C-4826-AAAE-CF44A417F4E5}" presName="connSite2" presStyleCnt="0"/>
      <dgm:spPr/>
    </dgm:pt>
    <dgm:pt modelId="{520BD868-D120-4A75-8E59-AB55B7B10A0F}" type="pres">
      <dgm:prSet presAssocID="{7F3C118F-DFD8-4D8D-BB60-B1FCAE864826}" presName="Name18" presStyleLbl="sibTrans2D1" presStyleIdx="1" presStyleCnt="2"/>
      <dgm:spPr/>
      <dgm:t>
        <a:bodyPr/>
        <a:lstStyle/>
        <a:p>
          <a:endParaRPr lang="en-GB"/>
        </a:p>
      </dgm:t>
    </dgm:pt>
    <dgm:pt modelId="{2CCC60E6-F991-43E5-8160-4F03860ED88E}" type="pres">
      <dgm:prSet presAssocID="{E8C89693-DFDC-4EB5-8BE2-14EBA8B912F6}" presName="composite1" presStyleCnt="0"/>
      <dgm:spPr/>
    </dgm:pt>
    <dgm:pt modelId="{85C05E4F-DBE3-40EC-8E66-09096061DEC5}" type="pres">
      <dgm:prSet presAssocID="{E8C89693-DFDC-4EB5-8BE2-14EBA8B912F6}" presName="dummyNode1" presStyleLbl="node1" presStyleIdx="1" presStyleCnt="3"/>
      <dgm:spPr/>
    </dgm:pt>
    <dgm:pt modelId="{C0A06354-5443-49C8-BA3E-6A34178124E2}" type="pres">
      <dgm:prSet presAssocID="{E8C89693-DFDC-4EB5-8BE2-14EBA8B912F6}" presName="childNode1" presStyleLbl="bgAcc1" presStyleIdx="2" presStyleCnt="3">
        <dgm:presLayoutVars>
          <dgm:bulletEnabled val="1"/>
        </dgm:presLayoutVars>
      </dgm:prSet>
      <dgm:spPr/>
      <dgm:t>
        <a:bodyPr/>
        <a:lstStyle/>
        <a:p>
          <a:endParaRPr lang="en-GB"/>
        </a:p>
      </dgm:t>
    </dgm:pt>
    <dgm:pt modelId="{F78BBBB3-86FF-4A23-B16B-0486545EF9BE}" type="pres">
      <dgm:prSet presAssocID="{E8C89693-DFDC-4EB5-8BE2-14EBA8B912F6}" presName="childNode1tx" presStyleLbl="bgAcc1" presStyleIdx="2" presStyleCnt="3">
        <dgm:presLayoutVars>
          <dgm:bulletEnabled val="1"/>
        </dgm:presLayoutVars>
      </dgm:prSet>
      <dgm:spPr/>
      <dgm:t>
        <a:bodyPr/>
        <a:lstStyle/>
        <a:p>
          <a:endParaRPr lang="en-GB"/>
        </a:p>
      </dgm:t>
    </dgm:pt>
    <dgm:pt modelId="{232E41D3-1515-4D3B-9873-27522E01E0AD}" type="pres">
      <dgm:prSet presAssocID="{E8C89693-DFDC-4EB5-8BE2-14EBA8B912F6}" presName="parentNode1" presStyleLbl="node1" presStyleIdx="2" presStyleCnt="3">
        <dgm:presLayoutVars>
          <dgm:chMax val="1"/>
          <dgm:bulletEnabled val="1"/>
        </dgm:presLayoutVars>
      </dgm:prSet>
      <dgm:spPr/>
      <dgm:t>
        <a:bodyPr/>
        <a:lstStyle/>
        <a:p>
          <a:endParaRPr lang="en-GB"/>
        </a:p>
      </dgm:t>
    </dgm:pt>
    <dgm:pt modelId="{4300C42F-03D4-4245-B405-44D44468F7C4}" type="pres">
      <dgm:prSet presAssocID="{E8C89693-DFDC-4EB5-8BE2-14EBA8B912F6}" presName="connSite1" presStyleCnt="0"/>
      <dgm:spPr/>
    </dgm:pt>
  </dgm:ptLst>
  <dgm:cxnLst>
    <dgm:cxn modelId="{5EAF3A31-862C-45A1-A25D-813FBC73570D}" type="presOf" srcId="{76D9817D-1F6C-4826-AAAE-CF44A417F4E5}" destId="{5E372B10-73C4-4A22-87FB-CE702128345F}" srcOrd="0" destOrd="0" presId="urn:microsoft.com/office/officeart/2005/8/layout/hProcess4"/>
    <dgm:cxn modelId="{269CB1E9-BF44-4319-8BB9-E2B41578FE30}" type="presOf" srcId="{A94064DD-B3F2-497E-ADBA-0B6231B80C71}" destId="{C0A06354-5443-49C8-BA3E-6A34178124E2}" srcOrd="0" destOrd="2" presId="urn:microsoft.com/office/officeart/2005/8/layout/hProcess4"/>
    <dgm:cxn modelId="{91B6BCE3-8071-46E1-8D1C-0635835FC200}" srcId="{E8C89693-DFDC-4EB5-8BE2-14EBA8B912F6}" destId="{C46AF946-0F52-485A-9DC8-24326375CA05}" srcOrd="0" destOrd="0" parTransId="{BD470EE9-F370-4452-862D-B68B126685F8}" sibTransId="{E213572B-32A5-4220-BA7C-95F2CF44AA61}"/>
    <dgm:cxn modelId="{6F050823-81F2-473D-9509-6018939D6F02}" type="presOf" srcId="{B593924B-7B6B-4E0F-87E1-D796BBEBF0F5}" destId="{1A71B2AA-081A-4500-A66C-0806F3306A19}" srcOrd="0" destOrd="0" presId="urn:microsoft.com/office/officeart/2005/8/layout/hProcess4"/>
    <dgm:cxn modelId="{6214A4D7-84F2-42C6-9766-579373512C83}" type="presOf" srcId="{C46AF946-0F52-485A-9DC8-24326375CA05}" destId="{C0A06354-5443-49C8-BA3E-6A34178124E2}" srcOrd="0" destOrd="0" presId="urn:microsoft.com/office/officeart/2005/8/layout/hProcess4"/>
    <dgm:cxn modelId="{305ECAC7-762E-4014-A7C1-B389EFB0C47D}" srcId="{D3826E92-1C42-40FC-A1CC-0FD46780C4C4}" destId="{76D9817D-1F6C-4826-AAAE-CF44A417F4E5}" srcOrd="1" destOrd="0" parTransId="{F9D43EA9-86C5-4EC6-AD1D-6B786218CFDF}" sibTransId="{7F3C118F-DFD8-4D8D-BB60-B1FCAE864826}"/>
    <dgm:cxn modelId="{7645A316-C106-4B28-A3B9-76BEBCFC1AC2}" type="presOf" srcId="{1F43D60B-0796-431A-BAEE-AED7D846F138}" destId="{BD1C8D93-4768-4039-8082-18E7B643AC6D}" srcOrd="0" destOrd="0" presId="urn:microsoft.com/office/officeart/2005/8/layout/hProcess4"/>
    <dgm:cxn modelId="{4F560818-3869-4CC1-98CE-99F2F4562028}" type="presOf" srcId="{3B755B5B-A936-40CE-B001-CE42748EAF25}" destId="{F78BBBB3-86FF-4A23-B16B-0486545EF9BE}" srcOrd="1" destOrd="3" presId="urn:microsoft.com/office/officeart/2005/8/layout/hProcess4"/>
    <dgm:cxn modelId="{68F65452-6542-43BA-86B3-E21304E7AF90}" type="presOf" srcId="{9C7521B1-1D80-4681-9FB6-C4BBF8327A8F}" destId="{C0A06354-5443-49C8-BA3E-6A34178124E2}" srcOrd="0" destOrd="4" presId="urn:microsoft.com/office/officeart/2005/8/layout/hProcess4"/>
    <dgm:cxn modelId="{FF6F72A8-B2FD-4B7A-BA46-07955D9FD261}" srcId="{D3826E92-1C42-40FC-A1CC-0FD46780C4C4}" destId="{B593924B-7B6B-4E0F-87E1-D796BBEBF0F5}" srcOrd="0" destOrd="0" parTransId="{ABF5D731-8CE8-444D-A873-27366D9B92B5}" sibTransId="{3F162A5A-9239-49BB-98FD-9679A8865E51}"/>
    <dgm:cxn modelId="{E98D5B07-A0D4-4368-A624-987D9918FC0C}" type="presOf" srcId="{A94064DD-B3F2-497E-ADBA-0B6231B80C71}" destId="{F78BBBB3-86FF-4A23-B16B-0486545EF9BE}" srcOrd="1" destOrd="2" presId="urn:microsoft.com/office/officeart/2005/8/layout/hProcess4"/>
    <dgm:cxn modelId="{2C813168-DFF9-4AC4-970E-9EC002D76039}" srcId="{76D9817D-1F6C-4826-AAAE-CF44A417F4E5}" destId="{1F43D60B-0796-431A-BAEE-AED7D846F138}" srcOrd="0" destOrd="0" parTransId="{9611A8B8-BC3E-4C63-864D-559DBDF06DA1}" sibTransId="{35D82CB8-8ADE-4F54-A1AA-741A17C33C32}"/>
    <dgm:cxn modelId="{6EC366BE-3E1B-4ED8-868D-52D8BB30C0B8}" type="presOf" srcId="{3F162A5A-9239-49BB-98FD-9679A8865E51}" destId="{1FC6ECC8-A40B-4F6F-B008-EF85A64C038D}" srcOrd="0" destOrd="0" presId="urn:microsoft.com/office/officeart/2005/8/layout/hProcess4"/>
    <dgm:cxn modelId="{876A5BC1-DC19-471F-A27F-0B58D4E9A5D6}" type="presOf" srcId="{1301DCC9-9F61-4478-9BBD-E9E3D7A678A6}" destId="{F78BBBB3-86FF-4A23-B16B-0486545EF9BE}" srcOrd="1" destOrd="1" presId="urn:microsoft.com/office/officeart/2005/8/layout/hProcess4"/>
    <dgm:cxn modelId="{BE9FA535-0DD5-4449-B9BF-1EB191B78C31}" srcId="{B593924B-7B6B-4E0F-87E1-D796BBEBF0F5}" destId="{8338E3D3-3A51-4123-B7C2-C763B90B7DFA}" srcOrd="0" destOrd="0" parTransId="{952EA5DD-A4CB-4950-95C7-B373BA203BA9}" sibTransId="{4A75BBD9-0AC3-421F-8228-BD93391F4E69}"/>
    <dgm:cxn modelId="{13FE1574-EC19-4186-9FAE-A9038530145C}" srcId="{76D9817D-1F6C-4826-AAAE-CF44A417F4E5}" destId="{F7A59B5F-2D0D-4B67-86F0-2810A2983D75}" srcOrd="1" destOrd="0" parTransId="{251C3589-02BC-4283-8E36-0705B6856238}" sibTransId="{CA2D1084-F357-449F-92B5-094BE4CA1386}"/>
    <dgm:cxn modelId="{AAAA936F-5561-427B-A1B5-70ABE06E381C}" type="presOf" srcId="{E8C89693-DFDC-4EB5-8BE2-14EBA8B912F6}" destId="{232E41D3-1515-4D3B-9873-27522E01E0AD}" srcOrd="0" destOrd="0" presId="urn:microsoft.com/office/officeart/2005/8/layout/hProcess4"/>
    <dgm:cxn modelId="{E560E7BB-C6A7-411A-AA2B-F14B3B5D894F}" type="presOf" srcId="{C46AF946-0F52-485A-9DC8-24326375CA05}" destId="{F78BBBB3-86FF-4A23-B16B-0486545EF9BE}" srcOrd="1" destOrd="0" presId="urn:microsoft.com/office/officeart/2005/8/layout/hProcess4"/>
    <dgm:cxn modelId="{EAFB57E6-2449-46D2-9166-B8047ACBEFD7}" type="presOf" srcId="{7F3C118F-DFD8-4D8D-BB60-B1FCAE864826}" destId="{520BD868-D120-4A75-8E59-AB55B7B10A0F}" srcOrd="0" destOrd="0" presId="urn:microsoft.com/office/officeart/2005/8/layout/hProcess4"/>
    <dgm:cxn modelId="{86D741C7-758C-4C6B-8FAF-C239C917887A}" type="presOf" srcId="{D3826E92-1C42-40FC-A1CC-0FD46780C4C4}" destId="{E07EB61F-37DC-4457-B949-7C886E21B139}" srcOrd="0" destOrd="0" presId="urn:microsoft.com/office/officeart/2005/8/layout/hProcess4"/>
    <dgm:cxn modelId="{45824A92-E113-4757-ABB0-BB22D49DA278}" srcId="{D3826E92-1C42-40FC-A1CC-0FD46780C4C4}" destId="{E8C89693-DFDC-4EB5-8BE2-14EBA8B912F6}" srcOrd="2" destOrd="0" parTransId="{DB395F89-6E3A-4365-8E4E-CE5C5796C472}" sibTransId="{26994C34-C63E-4682-9295-13F379DBBFD4}"/>
    <dgm:cxn modelId="{F478D942-A9AE-4FF0-9C94-C64D719373D4}" type="presOf" srcId="{8338E3D3-3A51-4123-B7C2-C763B90B7DFA}" destId="{9483715F-14BB-444A-A849-179754287853}" srcOrd="1" destOrd="0" presId="urn:microsoft.com/office/officeart/2005/8/layout/hProcess4"/>
    <dgm:cxn modelId="{5184F2F4-FA34-4C25-8ED1-9C5AEF8D26D2}" type="presOf" srcId="{F7A59B5F-2D0D-4B67-86F0-2810A2983D75}" destId="{3B38E370-001F-4A7D-BE7D-61767B479DA2}" srcOrd="1" destOrd="1" presId="urn:microsoft.com/office/officeart/2005/8/layout/hProcess4"/>
    <dgm:cxn modelId="{51679BA8-3BC6-429F-B137-6A53BD38D00C}" srcId="{E8C89693-DFDC-4EB5-8BE2-14EBA8B912F6}" destId="{9C7521B1-1D80-4681-9FB6-C4BBF8327A8F}" srcOrd="4" destOrd="0" parTransId="{C2846C39-A2B5-4957-B234-F1970EC84BDA}" sibTransId="{E5C93C2C-264F-4575-B648-D0CB2826E900}"/>
    <dgm:cxn modelId="{BBB1B0D3-C2D5-4A26-AD20-0FD77F10101D}" srcId="{E8C89693-DFDC-4EB5-8BE2-14EBA8B912F6}" destId="{3B755B5B-A936-40CE-B001-CE42748EAF25}" srcOrd="3" destOrd="0" parTransId="{1AE72BBF-C084-426E-92E7-3E5C7E9ED3E4}" sibTransId="{D3534816-B305-4CFA-811E-16142BD43265}"/>
    <dgm:cxn modelId="{C94FA5EE-C4EC-49D5-BEA5-A6EDC40BD733}" srcId="{E8C89693-DFDC-4EB5-8BE2-14EBA8B912F6}" destId="{1301DCC9-9F61-4478-9BBD-E9E3D7A678A6}" srcOrd="1" destOrd="0" parTransId="{625BAE18-8746-44C4-A7FE-C91996359303}" sibTransId="{87E3CF59-CDB5-4E6A-9EEC-0E14578E8D94}"/>
    <dgm:cxn modelId="{D622DC1C-56AE-4608-BAC5-E4073C47AECF}" type="presOf" srcId="{F7A59B5F-2D0D-4B67-86F0-2810A2983D75}" destId="{BD1C8D93-4768-4039-8082-18E7B643AC6D}" srcOrd="0" destOrd="1" presId="urn:microsoft.com/office/officeart/2005/8/layout/hProcess4"/>
    <dgm:cxn modelId="{A16948EE-D9B4-4F69-9E8A-48FD1CD89768}" type="presOf" srcId="{1301DCC9-9F61-4478-9BBD-E9E3D7A678A6}" destId="{C0A06354-5443-49C8-BA3E-6A34178124E2}" srcOrd="0" destOrd="1" presId="urn:microsoft.com/office/officeart/2005/8/layout/hProcess4"/>
    <dgm:cxn modelId="{310568BF-1970-4A48-9365-4409239DEE1B}" type="presOf" srcId="{1F43D60B-0796-431A-BAEE-AED7D846F138}" destId="{3B38E370-001F-4A7D-BE7D-61767B479DA2}" srcOrd="1" destOrd="0" presId="urn:microsoft.com/office/officeart/2005/8/layout/hProcess4"/>
    <dgm:cxn modelId="{19A89170-53C8-421B-83BE-20193C0E8FAF}" type="presOf" srcId="{9C7521B1-1D80-4681-9FB6-C4BBF8327A8F}" destId="{F78BBBB3-86FF-4A23-B16B-0486545EF9BE}" srcOrd="1" destOrd="4" presId="urn:microsoft.com/office/officeart/2005/8/layout/hProcess4"/>
    <dgm:cxn modelId="{A66B6C1B-2D9E-4D13-9AD5-A1D8EE2CC2B7}" srcId="{E8C89693-DFDC-4EB5-8BE2-14EBA8B912F6}" destId="{A94064DD-B3F2-497E-ADBA-0B6231B80C71}" srcOrd="2" destOrd="0" parTransId="{4BCE6F0A-CD8B-41C2-8427-8CAE7D4A602A}" sibTransId="{9624488B-CDFF-4270-BB24-5C48308DD163}"/>
    <dgm:cxn modelId="{9AD97933-21B2-42FC-90FB-DC4BBDA083C1}" type="presOf" srcId="{3B755B5B-A936-40CE-B001-CE42748EAF25}" destId="{C0A06354-5443-49C8-BA3E-6A34178124E2}" srcOrd="0" destOrd="3" presId="urn:microsoft.com/office/officeart/2005/8/layout/hProcess4"/>
    <dgm:cxn modelId="{107D9F17-294D-49B4-84B9-E3B220AD3A02}" type="presOf" srcId="{8338E3D3-3A51-4123-B7C2-C763B90B7DFA}" destId="{DEBD0BE6-E1F8-4727-A5FE-47419713E9B8}" srcOrd="0" destOrd="0" presId="urn:microsoft.com/office/officeart/2005/8/layout/hProcess4"/>
    <dgm:cxn modelId="{C5906CB6-B878-4CC0-B817-04DE984B7769}" type="presParOf" srcId="{E07EB61F-37DC-4457-B949-7C886E21B139}" destId="{EDE4C797-3056-4867-B1A7-2855A8913287}" srcOrd="0" destOrd="0" presId="urn:microsoft.com/office/officeart/2005/8/layout/hProcess4"/>
    <dgm:cxn modelId="{233FAC93-4A56-4633-AD6B-57B7C2B7D4AB}" type="presParOf" srcId="{E07EB61F-37DC-4457-B949-7C886E21B139}" destId="{F6E16E12-48CF-4F02-9EEC-6BF9C10DEB51}" srcOrd="1" destOrd="0" presId="urn:microsoft.com/office/officeart/2005/8/layout/hProcess4"/>
    <dgm:cxn modelId="{2FCB164D-ADCD-49CA-9B06-AA16D5CA9A48}" type="presParOf" srcId="{E07EB61F-37DC-4457-B949-7C886E21B139}" destId="{D0B01EFA-2737-498C-8BFC-7006AC59099C}" srcOrd="2" destOrd="0" presId="urn:microsoft.com/office/officeart/2005/8/layout/hProcess4"/>
    <dgm:cxn modelId="{F7B347BD-B52C-40E3-8E87-0CFF9A51C8E2}" type="presParOf" srcId="{D0B01EFA-2737-498C-8BFC-7006AC59099C}" destId="{B186EB98-A4F1-44F7-9289-E067007E25EB}" srcOrd="0" destOrd="0" presId="urn:microsoft.com/office/officeart/2005/8/layout/hProcess4"/>
    <dgm:cxn modelId="{218C5E27-F017-4768-8AB4-10367D8F4D69}" type="presParOf" srcId="{B186EB98-A4F1-44F7-9289-E067007E25EB}" destId="{FCE20796-CB79-440D-8156-A11C6AE0CAE7}" srcOrd="0" destOrd="0" presId="urn:microsoft.com/office/officeart/2005/8/layout/hProcess4"/>
    <dgm:cxn modelId="{EA4F84F9-740A-4446-9175-B2038F4EA497}" type="presParOf" srcId="{B186EB98-A4F1-44F7-9289-E067007E25EB}" destId="{DEBD0BE6-E1F8-4727-A5FE-47419713E9B8}" srcOrd="1" destOrd="0" presId="urn:microsoft.com/office/officeart/2005/8/layout/hProcess4"/>
    <dgm:cxn modelId="{356124EE-2C68-495D-AC4A-4585EBBC7A95}" type="presParOf" srcId="{B186EB98-A4F1-44F7-9289-E067007E25EB}" destId="{9483715F-14BB-444A-A849-179754287853}" srcOrd="2" destOrd="0" presId="urn:microsoft.com/office/officeart/2005/8/layout/hProcess4"/>
    <dgm:cxn modelId="{CDCF8522-885B-45D0-A4E0-7E7256B9D090}" type="presParOf" srcId="{B186EB98-A4F1-44F7-9289-E067007E25EB}" destId="{1A71B2AA-081A-4500-A66C-0806F3306A19}" srcOrd="3" destOrd="0" presId="urn:microsoft.com/office/officeart/2005/8/layout/hProcess4"/>
    <dgm:cxn modelId="{D6D989B9-E7F2-4693-95D5-2BDAEB9C8E20}" type="presParOf" srcId="{B186EB98-A4F1-44F7-9289-E067007E25EB}" destId="{07B1B408-4561-4D28-9B63-7E833FD7904F}" srcOrd="4" destOrd="0" presId="urn:microsoft.com/office/officeart/2005/8/layout/hProcess4"/>
    <dgm:cxn modelId="{0B4F0A45-EF17-458E-9C00-EF7121FFD214}" type="presParOf" srcId="{D0B01EFA-2737-498C-8BFC-7006AC59099C}" destId="{1FC6ECC8-A40B-4F6F-B008-EF85A64C038D}" srcOrd="1" destOrd="0" presId="urn:microsoft.com/office/officeart/2005/8/layout/hProcess4"/>
    <dgm:cxn modelId="{CF76017C-715B-4BC7-8808-E866B5C34502}" type="presParOf" srcId="{D0B01EFA-2737-498C-8BFC-7006AC59099C}" destId="{5C8C247D-6792-4D5C-9A08-81A919D9B19E}" srcOrd="2" destOrd="0" presId="urn:microsoft.com/office/officeart/2005/8/layout/hProcess4"/>
    <dgm:cxn modelId="{6A51BE9F-2176-4016-9B5C-2805F7D9865F}" type="presParOf" srcId="{5C8C247D-6792-4D5C-9A08-81A919D9B19E}" destId="{B9F72904-DE72-4C2E-A735-5744599DB544}" srcOrd="0" destOrd="0" presId="urn:microsoft.com/office/officeart/2005/8/layout/hProcess4"/>
    <dgm:cxn modelId="{76ED4AB0-3F06-4D2F-A042-F37474F89324}" type="presParOf" srcId="{5C8C247D-6792-4D5C-9A08-81A919D9B19E}" destId="{BD1C8D93-4768-4039-8082-18E7B643AC6D}" srcOrd="1" destOrd="0" presId="urn:microsoft.com/office/officeart/2005/8/layout/hProcess4"/>
    <dgm:cxn modelId="{6AD5D025-DB52-4C98-9EFC-5CBB633F7B41}" type="presParOf" srcId="{5C8C247D-6792-4D5C-9A08-81A919D9B19E}" destId="{3B38E370-001F-4A7D-BE7D-61767B479DA2}" srcOrd="2" destOrd="0" presId="urn:microsoft.com/office/officeart/2005/8/layout/hProcess4"/>
    <dgm:cxn modelId="{65DF15F8-A4FF-42B8-A93E-3FA29F583EC4}" type="presParOf" srcId="{5C8C247D-6792-4D5C-9A08-81A919D9B19E}" destId="{5E372B10-73C4-4A22-87FB-CE702128345F}" srcOrd="3" destOrd="0" presId="urn:microsoft.com/office/officeart/2005/8/layout/hProcess4"/>
    <dgm:cxn modelId="{17924DA2-02E4-4526-AF11-51DC667FF422}" type="presParOf" srcId="{5C8C247D-6792-4D5C-9A08-81A919D9B19E}" destId="{F208CF99-940A-472D-94A0-61016550EA9E}" srcOrd="4" destOrd="0" presId="urn:microsoft.com/office/officeart/2005/8/layout/hProcess4"/>
    <dgm:cxn modelId="{0A9FE130-6559-4787-91CD-A995AFC2B5ED}" type="presParOf" srcId="{D0B01EFA-2737-498C-8BFC-7006AC59099C}" destId="{520BD868-D120-4A75-8E59-AB55B7B10A0F}" srcOrd="3" destOrd="0" presId="urn:microsoft.com/office/officeart/2005/8/layout/hProcess4"/>
    <dgm:cxn modelId="{34A1A346-9A10-470C-A602-1877C691B568}" type="presParOf" srcId="{D0B01EFA-2737-498C-8BFC-7006AC59099C}" destId="{2CCC60E6-F991-43E5-8160-4F03860ED88E}" srcOrd="4" destOrd="0" presId="urn:microsoft.com/office/officeart/2005/8/layout/hProcess4"/>
    <dgm:cxn modelId="{7300ACD2-B857-44CF-B65E-C7E21DC54800}" type="presParOf" srcId="{2CCC60E6-F991-43E5-8160-4F03860ED88E}" destId="{85C05E4F-DBE3-40EC-8E66-09096061DEC5}" srcOrd="0" destOrd="0" presId="urn:microsoft.com/office/officeart/2005/8/layout/hProcess4"/>
    <dgm:cxn modelId="{00931E14-E0E4-4531-B6D5-8886E1CF1E2C}" type="presParOf" srcId="{2CCC60E6-F991-43E5-8160-4F03860ED88E}" destId="{C0A06354-5443-49C8-BA3E-6A34178124E2}" srcOrd="1" destOrd="0" presId="urn:microsoft.com/office/officeart/2005/8/layout/hProcess4"/>
    <dgm:cxn modelId="{C406CE5A-7AB0-46D6-B90D-5E15B94D81C4}" type="presParOf" srcId="{2CCC60E6-F991-43E5-8160-4F03860ED88E}" destId="{F78BBBB3-86FF-4A23-B16B-0486545EF9BE}" srcOrd="2" destOrd="0" presId="urn:microsoft.com/office/officeart/2005/8/layout/hProcess4"/>
    <dgm:cxn modelId="{5EBADB32-752C-41D4-97D4-771C3935A4C5}" type="presParOf" srcId="{2CCC60E6-F991-43E5-8160-4F03860ED88E}" destId="{232E41D3-1515-4D3B-9873-27522E01E0AD}" srcOrd="3" destOrd="0" presId="urn:microsoft.com/office/officeart/2005/8/layout/hProcess4"/>
    <dgm:cxn modelId="{7045D618-EE52-43E5-B146-68216ED97965}" type="presParOf" srcId="{2CCC60E6-F991-43E5-8160-4F03860ED88E}" destId="{4300C42F-03D4-4245-B405-44D44468F7C4}" srcOrd="4" destOrd="0" presId="urn:microsoft.com/office/officeart/2005/8/layout/hProcess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FC361B88-5C05-4136-94F9-A62DD583F1EC}" type="doc">
      <dgm:prSet loTypeId="urn:microsoft.com/office/officeart/2011/layout/TabList" loCatId="list" qsTypeId="urn:microsoft.com/office/officeart/2005/8/quickstyle/simple1" qsCatId="simple" csTypeId="urn:microsoft.com/office/officeart/2005/8/colors/accent1_2" csCatId="accent1" phldr="1"/>
      <dgm:spPr/>
      <dgm:t>
        <a:bodyPr/>
        <a:lstStyle/>
        <a:p>
          <a:endParaRPr lang="en-MY"/>
        </a:p>
      </dgm:t>
    </dgm:pt>
    <dgm:pt modelId="{947CCE50-177A-40A1-8A9D-FE2F53405DFE}">
      <dgm:prSet phldrT="[Text]" custT="1"/>
      <dgm:spPr/>
      <dgm:t>
        <a:bodyPr/>
        <a:lstStyle/>
        <a:p>
          <a:r>
            <a:rPr lang="en-MY" sz="1600" dirty="0" smtClean="0"/>
            <a:t>Aggregate Data</a:t>
          </a:r>
          <a:endParaRPr lang="en-MY" sz="1600" dirty="0"/>
        </a:p>
      </dgm:t>
    </dgm:pt>
    <dgm:pt modelId="{D7829B32-EE42-4965-B13A-CF99B1BA5792}" type="parTrans" cxnId="{3DD71F1B-0F74-4D31-90E3-BC4977BEFCE6}">
      <dgm:prSet/>
      <dgm:spPr/>
      <dgm:t>
        <a:bodyPr/>
        <a:lstStyle/>
        <a:p>
          <a:endParaRPr lang="en-MY"/>
        </a:p>
      </dgm:t>
    </dgm:pt>
    <dgm:pt modelId="{46157DEE-9F74-405E-BF61-B712B1C7A323}" type="sibTrans" cxnId="{3DD71F1B-0F74-4D31-90E3-BC4977BEFCE6}">
      <dgm:prSet/>
      <dgm:spPr/>
      <dgm:t>
        <a:bodyPr/>
        <a:lstStyle/>
        <a:p>
          <a:endParaRPr lang="en-MY"/>
        </a:p>
      </dgm:t>
    </dgm:pt>
    <dgm:pt modelId="{DAE59156-EAD8-4D5B-9998-7CEA07793ED1}">
      <dgm:prSet phldrT="[Text]" custT="1"/>
      <dgm:spPr/>
      <dgm:t>
        <a:bodyPr/>
        <a:lstStyle/>
        <a:p>
          <a:r>
            <a:rPr lang="en-MY" sz="1600" dirty="0" err="1" smtClean="0"/>
            <a:t>Kassim</a:t>
          </a:r>
          <a:r>
            <a:rPr lang="en-MY" sz="1600" dirty="0" smtClean="0"/>
            <a:t> et al. (2009), </a:t>
          </a:r>
          <a:r>
            <a:rPr lang="en-MY" sz="1600" dirty="0" err="1" smtClean="0"/>
            <a:t>Sukmana</a:t>
          </a:r>
          <a:r>
            <a:rPr lang="en-MY" sz="1600" dirty="0" smtClean="0"/>
            <a:t> and </a:t>
          </a:r>
          <a:r>
            <a:rPr lang="en-MY" sz="1600" dirty="0" err="1" smtClean="0"/>
            <a:t>Kassim</a:t>
          </a:r>
          <a:r>
            <a:rPr lang="en-MY" sz="1600" dirty="0" smtClean="0"/>
            <a:t> (2010), Ibrahim and </a:t>
          </a:r>
          <a:r>
            <a:rPr lang="en-MY" sz="1600" dirty="0" err="1" smtClean="0"/>
            <a:t>Sukmana</a:t>
          </a:r>
          <a:r>
            <a:rPr lang="en-MY" sz="1600" dirty="0" smtClean="0"/>
            <a:t> (2011), </a:t>
          </a:r>
          <a:r>
            <a:rPr lang="en-MY" sz="1600" dirty="0" err="1" smtClean="0"/>
            <a:t>Ergec</a:t>
          </a:r>
          <a:r>
            <a:rPr lang="en-MY" sz="1600" dirty="0" smtClean="0"/>
            <a:t> and </a:t>
          </a:r>
          <a:r>
            <a:rPr lang="en-MY" sz="1600" dirty="0" err="1" smtClean="0"/>
            <a:t>Arslan</a:t>
          </a:r>
          <a:r>
            <a:rPr lang="en-MY" sz="1600" dirty="0" smtClean="0"/>
            <a:t> (2013)</a:t>
          </a:r>
          <a:endParaRPr lang="en-MY" sz="1600" dirty="0"/>
        </a:p>
      </dgm:t>
    </dgm:pt>
    <dgm:pt modelId="{2E272F7A-8206-4336-B28B-A5E8D96C4229}" type="parTrans" cxnId="{C01521EF-D8D4-4C64-8BD8-EF8A4A3DD06F}">
      <dgm:prSet/>
      <dgm:spPr/>
      <dgm:t>
        <a:bodyPr/>
        <a:lstStyle/>
        <a:p>
          <a:endParaRPr lang="en-MY"/>
        </a:p>
      </dgm:t>
    </dgm:pt>
    <dgm:pt modelId="{D05AC69D-E653-4CF3-B132-A166A0089908}" type="sibTrans" cxnId="{C01521EF-D8D4-4C64-8BD8-EF8A4A3DD06F}">
      <dgm:prSet/>
      <dgm:spPr/>
      <dgm:t>
        <a:bodyPr/>
        <a:lstStyle/>
        <a:p>
          <a:endParaRPr lang="en-MY"/>
        </a:p>
      </dgm:t>
    </dgm:pt>
    <dgm:pt modelId="{C31B6EE3-3598-4FCB-AFDD-9CBBF3A508A2}">
      <dgm:prSet phldrT="[Text]" custT="1"/>
      <dgm:spPr/>
      <dgm:t>
        <a:bodyPr/>
        <a:lstStyle/>
        <a:p>
          <a:r>
            <a:rPr lang="en-MY" sz="2400" dirty="0" smtClean="0"/>
            <a:t>Islamic </a:t>
          </a:r>
          <a:r>
            <a:rPr lang="en-MY" sz="2400" smtClean="0"/>
            <a:t>bank </a:t>
          </a:r>
          <a:r>
            <a:rPr lang="en-MY" sz="2400" smtClean="0"/>
            <a:t>financing </a:t>
          </a:r>
          <a:r>
            <a:rPr lang="en-MY" sz="2400" dirty="0" smtClean="0"/>
            <a:t>exhibits excess sensitivity to interest rate changes.</a:t>
          </a:r>
          <a:endParaRPr lang="en-MY" sz="2400" dirty="0"/>
        </a:p>
      </dgm:t>
    </dgm:pt>
    <dgm:pt modelId="{E27A3E07-08D9-4E53-8EAA-F67987E942CB}" type="parTrans" cxnId="{4D547133-0B3B-4B28-8886-0A8DA60F21AA}">
      <dgm:prSet/>
      <dgm:spPr/>
      <dgm:t>
        <a:bodyPr/>
        <a:lstStyle/>
        <a:p>
          <a:endParaRPr lang="en-MY"/>
        </a:p>
      </dgm:t>
    </dgm:pt>
    <dgm:pt modelId="{344317F2-0AC9-429C-B6BB-E7FCA031E78D}" type="sibTrans" cxnId="{4D547133-0B3B-4B28-8886-0A8DA60F21AA}">
      <dgm:prSet/>
      <dgm:spPr/>
      <dgm:t>
        <a:bodyPr/>
        <a:lstStyle/>
        <a:p>
          <a:endParaRPr lang="en-MY"/>
        </a:p>
      </dgm:t>
    </dgm:pt>
    <dgm:pt modelId="{CECDAEA7-6747-48C9-96EA-C5CBD639588B}">
      <dgm:prSet phldrT="[Text]" custT="1"/>
      <dgm:spPr/>
      <dgm:t>
        <a:bodyPr/>
        <a:lstStyle/>
        <a:p>
          <a:r>
            <a:rPr lang="en-MY" sz="1600" dirty="0" smtClean="0"/>
            <a:t>Bank-level Data</a:t>
          </a:r>
          <a:endParaRPr lang="en-MY" sz="1600" dirty="0"/>
        </a:p>
      </dgm:t>
    </dgm:pt>
    <dgm:pt modelId="{26F9BC40-FD25-453F-A843-166796A1E4C4}" type="parTrans" cxnId="{BE9D18CA-80BF-4AD5-A42E-E084DDE10278}">
      <dgm:prSet/>
      <dgm:spPr/>
      <dgm:t>
        <a:bodyPr/>
        <a:lstStyle/>
        <a:p>
          <a:endParaRPr lang="en-MY"/>
        </a:p>
      </dgm:t>
    </dgm:pt>
    <dgm:pt modelId="{DE4CD7D8-F5B6-48C1-9575-BC767E0F364D}" type="sibTrans" cxnId="{BE9D18CA-80BF-4AD5-A42E-E084DDE10278}">
      <dgm:prSet/>
      <dgm:spPr/>
      <dgm:t>
        <a:bodyPr/>
        <a:lstStyle/>
        <a:p>
          <a:endParaRPr lang="en-MY"/>
        </a:p>
      </dgm:t>
    </dgm:pt>
    <dgm:pt modelId="{79EC586B-0D52-43A7-A3CB-DFA05E4ABA05}">
      <dgm:prSet phldrT="[Text]" custT="1"/>
      <dgm:spPr/>
      <dgm:t>
        <a:bodyPr/>
        <a:lstStyle/>
        <a:p>
          <a:r>
            <a:rPr lang="en-MY" sz="1600" dirty="0" smtClean="0"/>
            <a:t>Few studies</a:t>
          </a:r>
          <a:endParaRPr lang="en-MY" sz="1600" dirty="0"/>
        </a:p>
      </dgm:t>
    </dgm:pt>
    <dgm:pt modelId="{BC9684CF-DD4E-4565-B28C-0A3350AA02BE}" type="parTrans" cxnId="{09B74497-197A-4705-8FF9-15315C66826B}">
      <dgm:prSet/>
      <dgm:spPr/>
      <dgm:t>
        <a:bodyPr/>
        <a:lstStyle/>
        <a:p>
          <a:endParaRPr lang="en-MY"/>
        </a:p>
      </dgm:t>
    </dgm:pt>
    <dgm:pt modelId="{F8783049-F489-46E6-82EA-61A2CFA7E43C}" type="sibTrans" cxnId="{09B74497-197A-4705-8FF9-15315C66826B}">
      <dgm:prSet/>
      <dgm:spPr/>
      <dgm:t>
        <a:bodyPr/>
        <a:lstStyle/>
        <a:p>
          <a:endParaRPr lang="en-MY"/>
        </a:p>
      </dgm:t>
    </dgm:pt>
    <dgm:pt modelId="{4E38265F-EEF5-4356-AAF7-01AC2566EA60}">
      <dgm:prSet phldrT="[Text]" custT="1"/>
      <dgm:spPr/>
      <dgm:t>
        <a:bodyPr/>
        <a:lstStyle/>
        <a:p>
          <a:r>
            <a:rPr lang="en-MY" sz="1600" dirty="0" smtClean="0"/>
            <a:t> </a:t>
          </a:r>
          <a:r>
            <a:rPr lang="en-MY" sz="1600" dirty="0" err="1" smtClean="0"/>
            <a:t>Macit</a:t>
          </a:r>
          <a:r>
            <a:rPr lang="en-MY" sz="1600" dirty="0" smtClean="0"/>
            <a:t> (2012): stronger reaction of financing by participation banks to monetary policy shocks for Turkey</a:t>
          </a:r>
          <a:endParaRPr lang="en-MY" sz="1600" dirty="0"/>
        </a:p>
      </dgm:t>
    </dgm:pt>
    <dgm:pt modelId="{675AD69A-2723-4487-99A3-4BBBA27BB18E}" type="parTrans" cxnId="{7E081274-1953-43E9-BE30-B17145B3D57D}">
      <dgm:prSet/>
      <dgm:spPr/>
      <dgm:t>
        <a:bodyPr/>
        <a:lstStyle/>
        <a:p>
          <a:endParaRPr lang="en-MY"/>
        </a:p>
      </dgm:t>
    </dgm:pt>
    <dgm:pt modelId="{359091ED-58DC-4D19-8D95-9C05C2DA7284}" type="sibTrans" cxnId="{7E081274-1953-43E9-BE30-B17145B3D57D}">
      <dgm:prSet/>
      <dgm:spPr/>
      <dgm:t>
        <a:bodyPr/>
        <a:lstStyle/>
        <a:p>
          <a:endParaRPr lang="en-MY"/>
        </a:p>
      </dgm:t>
    </dgm:pt>
    <dgm:pt modelId="{C3202628-ED3E-44CA-B082-36D3811E1525}">
      <dgm:prSet phldrT="[Text]" custT="1"/>
      <dgm:spPr/>
      <dgm:t>
        <a:bodyPr/>
        <a:lstStyle/>
        <a:p>
          <a:r>
            <a:rPr lang="en-MY" sz="1600" dirty="0" err="1" smtClean="0"/>
            <a:t>Asbeig</a:t>
          </a:r>
          <a:r>
            <a:rPr lang="en-MY" sz="1600" dirty="0" smtClean="0"/>
            <a:t> and </a:t>
          </a:r>
          <a:r>
            <a:rPr lang="en-MY" sz="1600" dirty="0" err="1" smtClean="0"/>
            <a:t>Kassim</a:t>
          </a:r>
          <a:r>
            <a:rPr lang="en-MY" sz="1600" dirty="0" smtClean="0"/>
            <a:t> (2015): absence of the bank lending channel for both Islamic and conventional banks for Malaysia</a:t>
          </a:r>
          <a:endParaRPr lang="en-MY" sz="1600" dirty="0"/>
        </a:p>
      </dgm:t>
    </dgm:pt>
    <dgm:pt modelId="{B3086984-9029-494F-AAC8-10520DE05C1D}" type="parTrans" cxnId="{FED0486C-074C-4F6C-8EF5-A2C739879DD2}">
      <dgm:prSet/>
      <dgm:spPr/>
      <dgm:t>
        <a:bodyPr/>
        <a:lstStyle/>
        <a:p>
          <a:endParaRPr lang="en-MY"/>
        </a:p>
      </dgm:t>
    </dgm:pt>
    <dgm:pt modelId="{F6D9B0D0-CD49-416C-8E4C-B96315990CA6}" type="sibTrans" cxnId="{FED0486C-074C-4F6C-8EF5-A2C739879DD2}">
      <dgm:prSet/>
      <dgm:spPr/>
      <dgm:t>
        <a:bodyPr/>
        <a:lstStyle/>
        <a:p>
          <a:endParaRPr lang="en-MY"/>
        </a:p>
      </dgm:t>
    </dgm:pt>
    <dgm:pt modelId="{FF17BD1D-B040-412E-9C3F-DE258680B40C}">
      <dgm:prSet phldrT="[Text]" custT="1"/>
      <dgm:spPr/>
      <dgm:t>
        <a:bodyPr/>
        <a:lstStyle/>
        <a:p>
          <a:endParaRPr lang="en-MY" sz="1600" dirty="0"/>
        </a:p>
      </dgm:t>
    </dgm:pt>
    <dgm:pt modelId="{BEBB50B9-14B5-4C55-A517-110EFDB15440}" type="parTrans" cxnId="{AF2C4355-CDF1-4249-B7EF-995DA8D28476}">
      <dgm:prSet/>
      <dgm:spPr/>
      <dgm:t>
        <a:bodyPr/>
        <a:lstStyle/>
        <a:p>
          <a:endParaRPr lang="en-MY"/>
        </a:p>
      </dgm:t>
    </dgm:pt>
    <dgm:pt modelId="{CDC19215-E21E-4853-9428-A46EAD6FBD13}" type="sibTrans" cxnId="{AF2C4355-CDF1-4249-B7EF-995DA8D28476}">
      <dgm:prSet/>
      <dgm:spPr/>
      <dgm:t>
        <a:bodyPr/>
        <a:lstStyle/>
        <a:p>
          <a:endParaRPr lang="en-MY"/>
        </a:p>
      </dgm:t>
    </dgm:pt>
    <dgm:pt modelId="{8179E23E-A361-4466-BEB6-EE1B6149C740}">
      <dgm:prSet phldrT="[Text]" custT="1"/>
      <dgm:spPr/>
      <dgm:t>
        <a:bodyPr/>
        <a:lstStyle/>
        <a:p>
          <a:r>
            <a:rPr lang="en-MY" sz="1600" dirty="0" err="1" smtClean="0"/>
            <a:t>Zulkhibri</a:t>
          </a:r>
          <a:r>
            <a:rPr lang="en-MY" sz="1600" dirty="0" smtClean="0"/>
            <a:t> (2013): bank lending channel is operative for Malaysia but no distinction is made between Islamic and Conventional Banks</a:t>
          </a:r>
          <a:endParaRPr lang="en-MY" sz="1600" dirty="0"/>
        </a:p>
      </dgm:t>
    </dgm:pt>
    <dgm:pt modelId="{25ABEDAB-C19C-4F14-A49E-B6F9D2D0BACB}" type="parTrans" cxnId="{F4BDDC11-7B72-4FC1-8644-9BF0F74E55C1}">
      <dgm:prSet/>
      <dgm:spPr/>
      <dgm:t>
        <a:bodyPr/>
        <a:lstStyle/>
        <a:p>
          <a:endParaRPr lang="en-MY"/>
        </a:p>
      </dgm:t>
    </dgm:pt>
    <dgm:pt modelId="{C47D5A81-91DE-4069-89BF-2593CEBBC819}" type="sibTrans" cxnId="{F4BDDC11-7B72-4FC1-8644-9BF0F74E55C1}">
      <dgm:prSet/>
      <dgm:spPr/>
      <dgm:t>
        <a:bodyPr/>
        <a:lstStyle/>
        <a:p>
          <a:endParaRPr lang="en-MY"/>
        </a:p>
      </dgm:t>
    </dgm:pt>
    <dgm:pt modelId="{6A2E614A-7AB0-4451-B926-908A35F0B816}" type="pres">
      <dgm:prSet presAssocID="{FC361B88-5C05-4136-94F9-A62DD583F1EC}" presName="Name0" presStyleCnt="0">
        <dgm:presLayoutVars>
          <dgm:chMax/>
          <dgm:chPref val="3"/>
          <dgm:dir/>
          <dgm:animOne val="branch"/>
          <dgm:animLvl val="lvl"/>
        </dgm:presLayoutVars>
      </dgm:prSet>
      <dgm:spPr/>
      <dgm:t>
        <a:bodyPr/>
        <a:lstStyle/>
        <a:p>
          <a:endParaRPr lang="en-GB"/>
        </a:p>
      </dgm:t>
    </dgm:pt>
    <dgm:pt modelId="{8A48A139-B550-4068-9227-6392EF15EC21}" type="pres">
      <dgm:prSet presAssocID="{947CCE50-177A-40A1-8A9D-FE2F53405DFE}" presName="composite" presStyleCnt="0"/>
      <dgm:spPr/>
    </dgm:pt>
    <dgm:pt modelId="{8474D1F2-E165-4C44-B4B3-7C2A7A1D0940}" type="pres">
      <dgm:prSet presAssocID="{947CCE50-177A-40A1-8A9D-FE2F53405DFE}" presName="FirstChild" presStyleLbl="revTx" presStyleIdx="0" presStyleCnt="4">
        <dgm:presLayoutVars>
          <dgm:chMax val="0"/>
          <dgm:chPref val="0"/>
          <dgm:bulletEnabled val="1"/>
        </dgm:presLayoutVars>
      </dgm:prSet>
      <dgm:spPr/>
      <dgm:t>
        <a:bodyPr/>
        <a:lstStyle/>
        <a:p>
          <a:endParaRPr lang="en-MY"/>
        </a:p>
      </dgm:t>
    </dgm:pt>
    <dgm:pt modelId="{ABBA9864-0D7E-4C97-A889-FF37502CDFEF}" type="pres">
      <dgm:prSet presAssocID="{947CCE50-177A-40A1-8A9D-FE2F53405DFE}" presName="Parent" presStyleLbl="alignNode1" presStyleIdx="0" presStyleCnt="2">
        <dgm:presLayoutVars>
          <dgm:chMax val="3"/>
          <dgm:chPref val="3"/>
          <dgm:bulletEnabled val="1"/>
        </dgm:presLayoutVars>
      </dgm:prSet>
      <dgm:spPr/>
      <dgm:t>
        <a:bodyPr/>
        <a:lstStyle/>
        <a:p>
          <a:endParaRPr lang="en-GB"/>
        </a:p>
      </dgm:t>
    </dgm:pt>
    <dgm:pt modelId="{B261B90B-8695-4F40-BCAA-C7CE8DD5F085}" type="pres">
      <dgm:prSet presAssocID="{947CCE50-177A-40A1-8A9D-FE2F53405DFE}" presName="Accent" presStyleLbl="parChTrans1D1" presStyleIdx="0" presStyleCnt="2"/>
      <dgm:spPr/>
    </dgm:pt>
    <dgm:pt modelId="{4DABC57C-63FD-4CB7-B71D-F8668E05CA94}" type="pres">
      <dgm:prSet presAssocID="{947CCE50-177A-40A1-8A9D-FE2F53405DFE}" presName="Child" presStyleLbl="revTx" presStyleIdx="1" presStyleCnt="4" custScaleY="38376">
        <dgm:presLayoutVars>
          <dgm:chMax val="0"/>
          <dgm:chPref val="0"/>
          <dgm:bulletEnabled val="1"/>
        </dgm:presLayoutVars>
      </dgm:prSet>
      <dgm:spPr/>
      <dgm:t>
        <a:bodyPr/>
        <a:lstStyle/>
        <a:p>
          <a:endParaRPr lang="en-MY"/>
        </a:p>
      </dgm:t>
    </dgm:pt>
    <dgm:pt modelId="{DADBD352-51B7-4000-86DF-1585E1BBD9B1}" type="pres">
      <dgm:prSet presAssocID="{46157DEE-9F74-405E-BF61-B712B1C7A323}" presName="sibTrans" presStyleCnt="0"/>
      <dgm:spPr/>
    </dgm:pt>
    <dgm:pt modelId="{483FFD52-449C-409D-9E44-19B53B9D1F82}" type="pres">
      <dgm:prSet presAssocID="{CECDAEA7-6747-48C9-96EA-C5CBD639588B}" presName="composite" presStyleCnt="0"/>
      <dgm:spPr/>
    </dgm:pt>
    <dgm:pt modelId="{8B9239C3-ACA2-493B-A7FF-DE7021BE07D0}" type="pres">
      <dgm:prSet presAssocID="{CECDAEA7-6747-48C9-96EA-C5CBD639588B}" presName="FirstChild" presStyleLbl="revTx" presStyleIdx="2" presStyleCnt="4" custScaleY="63706">
        <dgm:presLayoutVars>
          <dgm:chMax val="0"/>
          <dgm:chPref val="0"/>
          <dgm:bulletEnabled val="1"/>
        </dgm:presLayoutVars>
      </dgm:prSet>
      <dgm:spPr/>
      <dgm:t>
        <a:bodyPr/>
        <a:lstStyle/>
        <a:p>
          <a:endParaRPr lang="en-GB"/>
        </a:p>
      </dgm:t>
    </dgm:pt>
    <dgm:pt modelId="{7FF6794A-E155-40EA-BA48-B0BE4C6A6C77}" type="pres">
      <dgm:prSet presAssocID="{CECDAEA7-6747-48C9-96EA-C5CBD639588B}" presName="Parent" presStyleLbl="alignNode1" presStyleIdx="1" presStyleCnt="2" custScaleY="49817">
        <dgm:presLayoutVars>
          <dgm:chMax val="3"/>
          <dgm:chPref val="3"/>
          <dgm:bulletEnabled val="1"/>
        </dgm:presLayoutVars>
      </dgm:prSet>
      <dgm:spPr/>
      <dgm:t>
        <a:bodyPr/>
        <a:lstStyle/>
        <a:p>
          <a:endParaRPr lang="en-MY"/>
        </a:p>
      </dgm:t>
    </dgm:pt>
    <dgm:pt modelId="{A501BCFC-CA73-4FE2-AAD8-8C3AEC50C785}" type="pres">
      <dgm:prSet presAssocID="{CECDAEA7-6747-48C9-96EA-C5CBD639588B}" presName="Accent" presStyleLbl="parChTrans1D1" presStyleIdx="1" presStyleCnt="2" custLinFactY="-300000" custLinFactNeighborY="-397356"/>
      <dgm:spPr/>
    </dgm:pt>
    <dgm:pt modelId="{B52C1B60-9823-4787-85D5-4BB2A8739F41}" type="pres">
      <dgm:prSet presAssocID="{CECDAEA7-6747-48C9-96EA-C5CBD639588B}" presName="Child" presStyleLbl="revTx" presStyleIdx="3" presStyleCnt="4">
        <dgm:presLayoutVars>
          <dgm:chMax val="0"/>
          <dgm:chPref val="0"/>
          <dgm:bulletEnabled val="1"/>
        </dgm:presLayoutVars>
      </dgm:prSet>
      <dgm:spPr/>
      <dgm:t>
        <a:bodyPr/>
        <a:lstStyle/>
        <a:p>
          <a:endParaRPr lang="en-MY"/>
        </a:p>
      </dgm:t>
    </dgm:pt>
  </dgm:ptLst>
  <dgm:cxnLst>
    <dgm:cxn modelId="{7E081274-1953-43E9-BE30-B17145B3D57D}" srcId="{CECDAEA7-6747-48C9-96EA-C5CBD639588B}" destId="{4E38265F-EEF5-4356-AAF7-01AC2566EA60}" srcOrd="1" destOrd="0" parTransId="{675AD69A-2723-4487-99A3-4BBBA27BB18E}" sibTransId="{359091ED-58DC-4D19-8D95-9C05C2DA7284}"/>
    <dgm:cxn modelId="{5CEAFF3C-6191-4499-8068-91D30E16FD23}" type="presOf" srcId="{C31B6EE3-3598-4FCB-AFDD-9CBBF3A508A2}" destId="{4DABC57C-63FD-4CB7-B71D-F8668E05CA94}" srcOrd="0" destOrd="0" presId="urn:microsoft.com/office/officeart/2011/layout/TabList"/>
    <dgm:cxn modelId="{D94046FE-15EA-4A56-AED9-CBC8653D8CF8}" type="presOf" srcId="{947CCE50-177A-40A1-8A9D-FE2F53405DFE}" destId="{ABBA9864-0D7E-4C97-A889-FF37502CDFEF}" srcOrd="0" destOrd="0" presId="urn:microsoft.com/office/officeart/2011/layout/TabList"/>
    <dgm:cxn modelId="{C01521EF-D8D4-4C64-8BD8-EF8A4A3DD06F}" srcId="{947CCE50-177A-40A1-8A9D-FE2F53405DFE}" destId="{DAE59156-EAD8-4D5B-9998-7CEA07793ED1}" srcOrd="0" destOrd="0" parTransId="{2E272F7A-8206-4336-B28B-A5E8D96C4229}" sibTransId="{D05AC69D-E653-4CF3-B132-A166A0089908}"/>
    <dgm:cxn modelId="{FED0486C-074C-4F6C-8EF5-A2C739879DD2}" srcId="{CECDAEA7-6747-48C9-96EA-C5CBD639588B}" destId="{C3202628-ED3E-44CA-B082-36D3811E1525}" srcOrd="2" destOrd="0" parTransId="{B3086984-9029-494F-AAC8-10520DE05C1D}" sibTransId="{F6D9B0D0-CD49-416C-8E4C-B96315990CA6}"/>
    <dgm:cxn modelId="{F4BDDC11-7B72-4FC1-8644-9BF0F74E55C1}" srcId="{CECDAEA7-6747-48C9-96EA-C5CBD639588B}" destId="{8179E23E-A361-4466-BEB6-EE1B6149C740}" srcOrd="3" destOrd="0" parTransId="{25ABEDAB-C19C-4F14-A49E-B6F9D2D0BACB}" sibTransId="{C47D5A81-91DE-4069-89BF-2593CEBBC819}"/>
    <dgm:cxn modelId="{AF2C4355-CDF1-4249-B7EF-995DA8D28476}" srcId="{CECDAEA7-6747-48C9-96EA-C5CBD639588B}" destId="{FF17BD1D-B040-412E-9C3F-DE258680B40C}" srcOrd="4" destOrd="0" parTransId="{BEBB50B9-14B5-4C55-A517-110EFDB15440}" sibTransId="{CDC19215-E21E-4853-9428-A46EAD6FBD13}"/>
    <dgm:cxn modelId="{81F26A4F-EB1C-4BEC-8140-AB86EB8C0061}" type="presOf" srcId="{CECDAEA7-6747-48C9-96EA-C5CBD639588B}" destId="{7FF6794A-E155-40EA-BA48-B0BE4C6A6C77}" srcOrd="0" destOrd="0" presId="urn:microsoft.com/office/officeart/2011/layout/TabList"/>
    <dgm:cxn modelId="{4D547133-0B3B-4B28-8886-0A8DA60F21AA}" srcId="{947CCE50-177A-40A1-8A9D-FE2F53405DFE}" destId="{C31B6EE3-3598-4FCB-AFDD-9CBBF3A508A2}" srcOrd="1" destOrd="0" parTransId="{E27A3E07-08D9-4E53-8EAA-F67987E942CB}" sibTransId="{344317F2-0AC9-429C-B6BB-E7FCA031E78D}"/>
    <dgm:cxn modelId="{A75EC2F8-3A0A-43C3-9508-A89A21EB3690}" type="presOf" srcId="{79EC586B-0D52-43A7-A3CB-DFA05E4ABA05}" destId="{8B9239C3-ACA2-493B-A7FF-DE7021BE07D0}" srcOrd="0" destOrd="0" presId="urn:microsoft.com/office/officeart/2011/layout/TabList"/>
    <dgm:cxn modelId="{E87A9182-E3E8-4BE2-B8A8-BC4D0E4345EB}" type="presOf" srcId="{C3202628-ED3E-44CA-B082-36D3811E1525}" destId="{B52C1B60-9823-4787-85D5-4BB2A8739F41}" srcOrd="0" destOrd="1" presId="urn:microsoft.com/office/officeart/2011/layout/TabList"/>
    <dgm:cxn modelId="{C2F73992-6983-4460-B7F7-35FD400D11AD}" type="presOf" srcId="{4E38265F-EEF5-4356-AAF7-01AC2566EA60}" destId="{B52C1B60-9823-4787-85D5-4BB2A8739F41}" srcOrd="0" destOrd="0" presId="urn:microsoft.com/office/officeart/2011/layout/TabList"/>
    <dgm:cxn modelId="{09B74497-197A-4705-8FF9-15315C66826B}" srcId="{CECDAEA7-6747-48C9-96EA-C5CBD639588B}" destId="{79EC586B-0D52-43A7-A3CB-DFA05E4ABA05}" srcOrd="0" destOrd="0" parTransId="{BC9684CF-DD4E-4565-B28C-0A3350AA02BE}" sibTransId="{F8783049-F489-46E6-82EA-61A2CFA7E43C}"/>
    <dgm:cxn modelId="{C6E7C68D-D5FB-4D3E-912B-5EFAD8A526CA}" type="presOf" srcId="{FC361B88-5C05-4136-94F9-A62DD583F1EC}" destId="{6A2E614A-7AB0-4451-B926-908A35F0B816}" srcOrd="0" destOrd="0" presId="urn:microsoft.com/office/officeart/2011/layout/TabList"/>
    <dgm:cxn modelId="{3DD71F1B-0F74-4D31-90E3-BC4977BEFCE6}" srcId="{FC361B88-5C05-4136-94F9-A62DD583F1EC}" destId="{947CCE50-177A-40A1-8A9D-FE2F53405DFE}" srcOrd="0" destOrd="0" parTransId="{D7829B32-EE42-4965-B13A-CF99B1BA5792}" sibTransId="{46157DEE-9F74-405E-BF61-B712B1C7A323}"/>
    <dgm:cxn modelId="{BE9D18CA-80BF-4AD5-A42E-E084DDE10278}" srcId="{FC361B88-5C05-4136-94F9-A62DD583F1EC}" destId="{CECDAEA7-6747-48C9-96EA-C5CBD639588B}" srcOrd="1" destOrd="0" parTransId="{26F9BC40-FD25-453F-A843-166796A1E4C4}" sibTransId="{DE4CD7D8-F5B6-48C1-9575-BC767E0F364D}"/>
    <dgm:cxn modelId="{D0306247-411F-4968-8E81-9A045110C874}" type="presOf" srcId="{FF17BD1D-B040-412E-9C3F-DE258680B40C}" destId="{B52C1B60-9823-4787-85D5-4BB2A8739F41}" srcOrd="0" destOrd="3" presId="urn:microsoft.com/office/officeart/2011/layout/TabList"/>
    <dgm:cxn modelId="{6EAB3ADC-426D-482E-9868-84186ACA159B}" type="presOf" srcId="{DAE59156-EAD8-4D5B-9998-7CEA07793ED1}" destId="{8474D1F2-E165-4C44-B4B3-7C2A7A1D0940}" srcOrd="0" destOrd="0" presId="urn:microsoft.com/office/officeart/2011/layout/TabList"/>
    <dgm:cxn modelId="{2549C056-4CF6-4234-B183-A0F47C6CAD09}" type="presOf" srcId="{8179E23E-A361-4466-BEB6-EE1B6149C740}" destId="{B52C1B60-9823-4787-85D5-4BB2A8739F41}" srcOrd="0" destOrd="2" presId="urn:microsoft.com/office/officeart/2011/layout/TabList"/>
    <dgm:cxn modelId="{ADC2BD55-E53B-4A3E-B67C-8E18E4A909B7}" type="presParOf" srcId="{6A2E614A-7AB0-4451-B926-908A35F0B816}" destId="{8A48A139-B550-4068-9227-6392EF15EC21}" srcOrd="0" destOrd="0" presId="urn:microsoft.com/office/officeart/2011/layout/TabList"/>
    <dgm:cxn modelId="{DE1B12E9-1BCF-45CB-89F9-B20B2485F173}" type="presParOf" srcId="{8A48A139-B550-4068-9227-6392EF15EC21}" destId="{8474D1F2-E165-4C44-B4B3-7C2A7A1D0940}" srcOrd="0" destOrd="0" presId="urn:microsoft.com/office/officeart/2011/layout/TabList"/>
    <dgm:cxn modelId="{27AC600B-E58F-43C4-8ED2-F9E4559CCD7E}" type="presParOf" srcId="{8A48A139-B550-4068-9227-6392EF15EC21}" destId="{ABBA9864-0D7E-4C97-A889-FF37502CDFEF}" srcOrd="1" destOrd="0" presId="urn:microsoft.com/office/officeart/2011/layout/TabList"/>
    <dgm:cxn modelId="{C2026247-B00E-42F7-99A5-E97C8817822E}" type="presParOf" srcId="{8A48A139-B550-4068-9227-6392EF15EC21}" destId="{B261B90B-8695-4F40-BCAA-C7CE8DD5F085}" srcOrd="2" destOrd="0" presId="urn:microsoft.com/office/officeart/2011/layout/TabList"/>
    <dgm:cxn modelId="{D47E8B5B-4DDC-4842-97EF-546315D97D12}" type="presParOf" srcId="{6A2E614A-7AB0-4451-B926-908A35F0B816}" destId="{4DABC57C-63FD-4CB7-B71D-F8668E05CA94}" srcOrd="1" destOrd="0" presId="urn:microsoft.com/office/officeart/2011/layout/TabList"/>
    <dgm:cxn modelId="{A62FAD3A-BE5F-4C2F-9C20-D726B40491DB}" type="presParOf" srcId="{6A2E614A-7AB0-4451-B926-908A35F0B816}" destId="{DADBD352-51B7-4000-86DF-1585E1BBD9B1}" srcOrd="2" destOrd="0" presId="urn:microsoft.com/office/officeart/2011/layout/TabList"/>
    <dgm:cxn modelId="{478F7548-7BB8-4413-820F-73E7EE16CF2E}" type="presParOf" srcId="{6A2E614A-7AB0-4451-B926-908A35F0B816}" destId="{483FFD52-449C-409D-9E44-19B53B9D1F82}" srcOrd="3" destOrd="0" presId="urn:microsoft.com/office/officeart/2011/layout/TabList"/>
    <dgm:cxn modelId="{591D7E4C-5D7C-4492-9008-C9C018B52A3A}" type="presParOf" srcId="{483FFD52-449C-409D-9E44-19B53B9D1F82}" destId="{8B9239C3-ACA2-493B-A7FF-DE7021BE07D0}" srcOrd="0" destOrd="0" presId="urn:microsoft.com/office/officeart/2011/layout/TabList"/>
    <dgm:cxn modelId="{F7EF92EA-F1C4-45E1-99DC-25EE92AFC475}" type="presParOf" srcId="{483FFD52-449C-409D-9E44-19B53B9D1F82}" destId="{7FF6794A-E155-40EA-BA48-B0BE4C6A6C77}" srcOrd="1" destOrd="0" presId="urn:microsoft.com/office/officeart/2011/layout/TabList"/>
    <dgm:cxn modelId="{0F587C13-D9B5-462C-A928-A81D4E648C40}" type="presParOf" srcId="{483FFD52-449C-409D-9E44-19B53B9D1F82}" destId="{A501BCFC-CA73-4FE2-AAD8-8C3AEC50C785}" srcOrd="2" destOrd="0" presId="urn:microsoft.com/office/officeart/2011/layout/TabList"/>
    <dgm:cxn modelId="{4042485E-2775-4B90-94D9-9A09B62C640A}" type="presParOf" srcId="{6A2E614A-7AB0-4451-B926-908A35F0B816}" destId="{B52C1B60-9823-4787-85D5-4BB2A8739F41}" srcOrd="4" destOrd="0" presId="urn:microsoft.com/office/officeart/2011/layout/Tab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DC5FA19-027C-4316-86CE-3B19F60183F0}">
      <dsp:nvSpPr>
        <dsp:cNvPr id="0" name=""/>
        <dsp:cNvSpPr/>
      </dsp:nvSpPr>
      <dsp:spPr>
        <a:xfrm>
          <a:off x="32265" y="262"/>
          <a:ext cx="7355200" cy="1092993"/>
        </a:xfrm>
        <a:prstGeom prst="roundRect">
          <a:avLst>
            <a:gd name="adj" fmla="val 10000"/>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en-MY" sz="2000" kern="1200" dirty="0" smtClean="0"/>
            <a:t>Financial frictions and market imperfections</a:t>
          </a:r>
        </a:p>
        <a:p>
          <a:pPr lvl="0" algn="l" defTabSz="889000">
            <a:lnSpc>
              <a:spcPct val="90000"/>
            </a:lnSpc>
            <a:spcBef>
              <a:spcPct val="0"/>
            </a:spcBef>
            <a:spcAft>
              <a:spcPct val="35000"/>
            </a:spcAft>
          </a:pPr>
          <a:r>
            <a:rPr lang="en-MY" sz="2000" kern="1200" dirty="0" smtClean="0"/>
            <a:t>- Imperfect substitutability of financial assets</a:t>
          </a:r>
        </a:p>
        <a:p>
          <a:pPr lvl="0" algn="l" defTabSz="889000">
            <a:lnSpc>
              <a:spcPct val="90000"/>
            </a:lnSpc>
            <a:spcBef>
              <a:spcPct val="0"/>
            </a:spcBef>
            <a:spcAft>
              <a:spcPct val="35000"/>
            </a:spcAft>
          </a:pPr>
          <a:r>
            <a:rPr lang="en-MY" sz="2000" kern="1200" dirty="0" smtClean="0"/>
            <a:t>- External finance premium</a:t>
          </a:r>
          <a:endParaRPr lang="en-MY" sz="2000" kern="1200" dirty="0"/>
        </a:p>
      </dsp:txBody>
      <dsp:txXfrm>
        <a:off x="64278" y="32275"/>
        <a:ext cx="6118364" cy="1028967"/>
      </dsp:txXfrm>
    </dsp:sp>
    <dsp:sp modelId="{5852D11B-18CE-421B-B198-87B551F5CB7E}">
      <dsp:nvSpPr>
        <dsp:cNvPr id="0" name=""/>
        <dsp:cNvSpPr/>
      </dsp:nvSpPr>
      <dsp:spPr>
        <a:xfrm>
          <a:off x="707230" y="1275159"/>
          <a:ext cx="6995160" cy="1092993"/>
        </a:xfrm>
        <a:prstGeom prst="roundRect">
          <a:avLst>
            <a:gd name="adj" fmla="val 10000"/>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l" defTabSz="533400">
            <a:lnSpc>
              <a:spcPct val="90000"/>
            </a:lnSpc>
            <a:spcBef>
              <a:spcPct val="0"/>
            </a:spcBef>
            <a:spcAft>
              <a:spcPct val="35000"/>
            </a:spcAft>
          </a:pPr>
          <a:r>
            <a:rPr lang="en-MY" sz="1200" kern="1200" dirty="0" smtClean="0"/>
            <a:t>Contractionary Monetary Policy forces to cut loan supply.  The inability for banks to have access to alternative sources of funds or the costs are prohibitive.</a:t>
          </a:r>
          <a:endParaRPr lang="en-MY" sz="1200" kern="1200" dirty="0"/>
        </a:p>
      </dsp:txBody>
      <dsp:txXfrm>
        <a:off x="739243" y="1307172"/>
        <a:ext cx="5603467" cy="1028967"/>
      </dsp:txXfrm>
    </dsp:sp>
    <dsp:sp modelId="{5161A14F-59AE-4A72-B540-72C36ADB9088}">
      <dsp:nvSpPr>
        <dsp:cNvPr id="0" name=""/>
        <dsp:cNvSpPr/>
      </dsp:nvSpPr>
      <dsp:spPr>
        <a:xfrm>
          <a:off x="1324450" y="2550319"/>
          <a:ext cx="6995160" cy="1092993"/>
        </a:xfrm>
        <a:prstGeom prst="roundRect">
          <a:avLst>
            <a:gd name="adj" fmla="val 10000"/>
          </a:avLst>
        </a:prstGeom>
        <a:solidFill>
          <a:schemeClr val="lt1">
            <a:hueOff val="0"/>
            <a:satOff val="0"/>
            <a:lumOff val="0"/>
            <a:alphaOff val="0"/>
          </a:schemeClr>
        </a:solidFill>
        <a:ln w="25400"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lvl="0" algn="l" defTabSz="533400">
            <a:lnSpc>
              <a:spcPct val="90000"/>
            </a:lnSpc>
            <a:spcBef>
              <a:spcPct val="0"/>
            </a:spcBef>
            <a:spcAft>
              <a:spcPct val="35000"/>
            </a:spcAft>
          </a:pPr>
          <a:r>
            <a:rPr lang="en-MY" sz="1200" kern="1200" dirty="0" smtClean="0"/>
            <a:t>Implications:</a:t>
          </a:r>
        </a:p>
        <a:p>
          <a:pPr lvl="0" algn="l" defTabSz="533400">
            <a:lnSpc>
              <a:spcPct val="90000"/>
            </a:lnSpc>
            <a:spcBef>
              <a:spcPct val="0"/>
            </a:spcBef>
            <a:spcAft>
              <a:spcPct val="35000"/>
            </a:spcAft>
          </a:pPr>
          <a:r>
            <a:rPr lang="en-MY" sz="1200" kern="1200" dirty="0" smtClean="0"/>
            <a:t>- Complementing other channels of MTM</a:t>
          </a:r>
        </a:p>
        <a:p>
          <a:pPr lvl="0" algn="l" defTabSz="533400">
            <a:lnSpc>
              <a:spcPct val="90000"/>
            </a:lnSpc>
            <a:spcBef>
              <a:spcPct val="0"/>
            </a:spcBef>
            <a:spcAft>
              <a:spcPct val="35000"/>
            </a:spcAft>
          </a:pPr>
          <a:r>
            <a:rPr lang="en-MY" sz="1200" kern="1200" dirty="0" smtClean="0"/>
            <a:t>- Amplifying aggregate fluctuations</a:t>
          </a:r>
        </a:p>
        <a:p>
          <a:pPr lvl="0" algn="l" defTabSz="533400">
            <a:lnSpc>
              <a:spcPct val="90000"/>
            </a:lnSpc>
            <a:spcBef>
              <a:spcPct val="0"/>
            </a:spcBef>
            <a:spcAft>
              <a:spcPct val="35000"/>
            </a:spcAft>
          </a:pPr>
          <a:r>
            <a:rPr lang="en-MY" sz="1200" kern="1200" dirty="0" smtClean="0"/>
            <a:t>- Distributional Consequences</a:t>
          </a:r>
          <a:endParaRPr lang="en-MY" sz="1200" kern="1200" dirty="0"/>
        </a:p>
      </dsp:txBody>
      <dsp:txXfrm>
        <a:off x="1356463" y="2582332"/>
        <a:ext cx="5603467" cy="1028967"/>
      </dsp:txXfrm>
    </dsp:sp>
    <dsp:sp modelId="{EE18519F-82E8-44A5-94AA-CCC75188C6E9}">
      <dsp:nvSpPr>
        <dsp:cNvPr id="0" name=""/>
        <dsp:cNvSpPr/>
      </dsp:nvSpPr>
      <dsp:spPr>
        <a:xfrm>
          <a:off x="6374724" y="828853"/>
          <a:ext cx="710446" cy="710446"/>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2">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0640" tIns="40640" rIns="40640" bIns="40640" numCol="1" spcCol="1270" anchor="ctr" anchorCtr="0">
          <a:noAutofit/>
        </a:bodyPr>
        <a:lstStyle/>
        <a:p>
          <a:pPr lvl="0" algn="ctr" defTabSz="1422400">
            <a:lnSpc>
              <a:spcPct val="90000"/>
            </a:lnSpc>
            <a:spcBef>
              <a:spcPct val="0"/>
            </a:spcBef>
            <a:spcAft>
              <a:spcPct val="35000"/>
            </a:spcAft>
          </a:pPr>
          <a:endParaRPr lang="en-MY" sz="3200" kern="1200"/>
        </a:p>
      </dsp:txBody>
      <dsp:txXfrm>
        <a:off x="6534574" y="828853"/>
        <a:ext cx="390746" cy="534611"/>
      </dsp:txXfrm>
    </dsp:sp>
    <dsp:sp modelId="{35029D4D-3320-4491-9C54-391630B997FC}">
      <dsp:nvSpPr>
        <dsp:cNvPr id="0" name=""/>
        <dsp:cNvSpPr/>
      </dsp:nvSpPr>
      <dsp:spPr>
        <a:xfrm>
          <a:off x="6991944" y="2096726"/>
          <a:ext cx="710446" cy="710446"/>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2">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0640" tIns="40640" rIns="40640" bIns="40640" numCol="1" spcCol="1270" anchor="ctr" anchorCtr="0">
          <a:noAutofit/>
        </a:bodyPr>
        <a:lstStyle/>
        <a:p>
          <a:pPr lvl="0" algn="ctr" defTabSz="1422400">
            <a:lnSpc>
              <a:spcPct val="90000"/>
            </a:lnSpc>
            <a:spcBef>
              <a:spcPct val="0"/>
            </a:spcBef>
            <a:spcAft>
              <a:spcPct val="35000"/>
            </a:spcAft>
          </a:pPr>
          <a:endParaRPr lang="en-MY" sz="3200" kern="1200"/>
        </a:p>
      </dsp:txBody>
      <dsp:txXfrm>
        <a:off x="7151794" y="2096726"/>
        <a:ext cx="390746" cy="53461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EBD0BE6-E1F8-4727-A5FE-47419713E9B8}">
      <dsp:nvSpPr>
        <dsp:cNvPr id="0" name=""/>
        <dsp:cNvSpPr/>
      </dsp:nvSpPr>
      <dsp:spPr>
        <a:xfrm>
          <a:off x="280981" y="881377"/>
          <a:ext cx="2053403" cy="1693628"/>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8575" tIns="28575" rIns="28575" bIns="28575" numCol="1" spcCol="1270" anchor="t" anchorCtr="0">
          <a:noAutofit/>
        </a:bodyPr>
        <a:lstStyle/>
        <a:p>
          <a:pPr marL="114300" lvl="1" indent="-114300" algn="l" defTabSz="666750">
            <a:lnSpc>
              <a:spcPct val="90000"/>
            </a:lnSpc>
            <a:spcBef>
              <a:spcPct val="0"/>
            </a:spcBef>
            <a:spcAft>
              <a:spcPct val="15000"/>
            </a:spcAft>
            <a:buChar char="••"/>
          </a:pPr>
          <a:r>
            <a:rPr lang="en-MY" sz="1500" kern="1200" dirty="0" smtClean="0"/>
            <a:t>Identification of Loan Supply and Loan Demand</a:t>
          </a:r>
          <a:endParaRPr lang="en-MY" sz="1500" kern="1200" dirty="0"/>
        </a:p>
      </dsp:txBody>
      <dsp:txXfrm>
        <a:off x="319956" y="920352"/>
        <a:ext cx="1975453" cy="1252757"/>
      </dsp:txXfrm>
    </dsp:sp>
    <dsp:sp modelId="{1FC6ECC8-A40B-4F6F-B008-EF85A64C038D}">
      <dsp:nvSpPr>
        <dsp:cNvPr id="0" name=""/>
        <dsp:cNvSpPr/>
      </dsp:nvSpPr>
      <dsp:spPr>
        <a:xfrm>
          <a:off x="1413362" y="1207249"/>
          <a:ext cx="2379009" cy="2379009"/>
        </a:xfrm>
        <a:prstGeom prst="leftCircularArrow">
          <a:avLst>
            <a:gd name="adj1" fmla="val 3632"/>
            <a:gd name="adj2" fmla="val 452101"/>
            <a:gd name="adj3" fmla="val 2227612"/>
            <a:gd name="adj4" fmla="val 9024489"/>
            <a:gd name="adj5" fmla="val 4238"/>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1A71B2AA-081A-4500-A66C-0806F3306A19}">
      <dsp:nvSpPr>
        <dsp:cNvPr id="0" name=""/>
        <dsp:cNvSpPr/>
      </dsp:nvSpPr>
      <dsp:spPr>
        <a:xfrm>
          <a:off x="737293" y="2212085"/>
          <a:ext cx="1825247" cy="72584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005" tIns="26670" rIns="40005" bIns="26670" numCol="1" spcCol="1270" anchor="ctr" anchorCtr="0">
          <a:noAutofit/>
        </a:bodyPr>
        <a:lstStyle/>
        <a:p>
          <a:pPr lvl="0" algn="ctr" defTabSz="933450">
            <a:lnSpc>
              <a:spcPct val="90000"/>
            </a:lnSpc>
            <a:spcBef>
              <a:spcPct val="0"/>
            </a:spcBef>
            <a:spcAft>
              <a:spcPct val="35000"/>
            </a:spcAft>
          </a:pPr>
          <a:r>
            <a:rPr lang="en-MY" sz="2100" kern="1200" dirty="0" smtClean="0"/>
            <a:t>Aggregate Data</a:t>
          </a:r>
          <a:endParaRPr lang="en-MY" sz="2100" kern="1200" dirty="0"/>
        </a:p>
      </dsp:txBody>
      <dsp:txXfrm>
        <a:off x="758552" y="2233344"/>
        <a:ext cx="1782729" cy="683322"/>
      </dsp:txXfrm>
    </dsp:sp>
    <dsp:sp modelId="{BD1C8D93-4768-4039-8082-18E7B643AC6D}">
      <dsp:nvSpPr>
        <dsp:cNvPr id="0" name=""/>
        <dsp:cNvSpPr/>
      </dsp:nvSpPr>
      <dsp:spPr>
        <a:xfrm>
          <a:off x="2974020" y="881377"/>
          <a:ext cx="2053403" cy="1693628"/>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8575" tIns="28575" rIns="28575" bIns="28575" numCol="1" spcCol="1270" anchor="t" anchorCtr="0">
          <a:noAutofit/>
        </a:bodyPr>
        <a:lstStyle/>
        <a:p>
          <a:pPr marL="114300" lvl="1" indent="-114300" algn="l" defTabSz="666750">
            <a:lnSpc>
              <a:spcPct val="90000"/>
            </a:lnSpc>
            <a:spcBef>
              <a:spcPct val="0"/>
            </a:spcBef>
            <a:spcAft>
              <a:spcPct val="15000"/>
            </a:spcAft>
            <a:buChar char="••"/>
          </a:pPr>
          <a:r>
            <a:rPr lang="en-MY" sz="1500" kern="1200" dirty="0" smtClean="0"/>
            <a:t>Loan Supply Depends on Bank’s Balance Sheet Strength</a:t>
          </a:r>
          <a:endParaRPr lang="en-MY" sz="1500" kern="1200" dirty="0"/>
        </a:p>
        <a:p>
          <a:pPr marL="114300" lvl="1" indent="-114300" algn="l" defTabSz="666750">
            <a:lnSpc>
              <a:spcPct val="90000"/>
            </a:lnSpc>
            <a:spcBef>
              <a:spcPct val="0"/>
            </a:spcBef>
            <a:spcAft>
              <a:spcPct val="15000"/>
            </a:spcAft>
            <a:buChar char="••"/>
          </a:pPr>
          <a:r>
            <a:rPr lang="en-MY" sz="1500" kern="1200" dirty="0" smtClean="0"/>
            <a:t>Size, Capitalization, Liquidity</a:t>
          </a:r>
          <a:endParaRPr lang="en-MY" sz="1500" kern="1200" dirty="0"/>
        </a:p>
      </dsp:txBody>
      <dsp:txXfrm>
        <a:off x="3012995" y="1283273"/>
        <a:ext cx="1975453" cy="1252757"/>
      </dsp:txXfrm>
    </dsp:sp>
    <dsp:sp modelId="{520BD868-D120-4A75-8E59-AB55B7B10A0F}">
      <dsp:nvSpPr>
        <dsp:cNvPr id="0" name=""/>
        <dsp:cNvSpPr/>
      </dsp:nvSpPr>
      <dsp:spPr>
        <a:xfrm>
          <a:off x="4089289" y="-196281"/>
          <a:ext cx="2641389" cy="2641389"/>
        </a:xfrm>
        <a:prstGeom prst="circularArrow">
          <a:avLst>
            <a:gd name="adj1" fmla="val 3271"/>
            <a:gd name="adj2" fmla="val 403707"/>
            <a:gd name="adj3" fmla="val 19420782"/>
            <a:gd name="adj4" fmla="val 12575511"/>
            <a:gd name="adj5" fmla="val 3817"/>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5E372B10-73C4-4A22-87FB-CE702128345F}">
      <dsp:nvSpPr>
        <dsp:cNvPr id="0" name=""/>
        <dsp:cNvSpPr/>
      </dsp:nvSpPr>
      <dsp:spPr>
        <a:xfrm>
          <a:off x="3430332" y="518457"/>
          <a:ext cx="1825247" cy="72584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005" tIns="26670" rIns="40005" bIns="26670" numCol="1" spcCol="1270" anchor="ctr" anchorCtr="0">
          <a:noAutofit/>
        </a:bodyPr>
        <a:lstStyle/>
        <a:p>
          <a:pPr lvl="0" algn="ctr" defTabSz="933450">
            <a:lnSpc>
              <a:spcPct val="90000"/>
            </a:lnSpc>
            <a:spcBef>
              <a:spcPct val="0"/>
            </a:spcBef>
            <a:spcAft>
              <a:spcPct val="35000"/>
            </a:spcAft>
          </a:pPr>
          <a:r>
            <a:rPr lang="en-MY" sz="2100" kern="1200" dirty="0" smtClean="0"/>
            <a:t>Bank-level Data</a:t>
          </a:r>
          <a:endParaRPr lang="en-MY" sz="2100" kern="1200" dirty="0"/>
        </a:p>
      </dsp:txBody>
      <dsp:txXfrm>
        <a:off x="3451591" y="539716"/>
        <a:ext cx="1782729" cy="683322"/>
      </dsp:txXfrm>
    </dsp:sp>
    <dsp:sp modelId="{C0A06354-5443-49C8-BA3E-6A34178124E2}">
      <dsp:nvSpPr>
        <dsp:cNvPr id="0" name=""/>
        <dsp:cNvSpPr/>
      </dsp:nvSpPr>
      <dsp:spPr>
        <a:xfrm>
          <a:off x="5667059" y="881377"/>
          <a:ext cx="2053403" cy="1693628"/>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8575" tIns="28575" rIns="28575" bIns="28575" numCol="1" spcCol="1270" anchor="t" anchorCtr="0">
          <a:noAutofit/>
        </a:bodyPr>
        <a:lstStyle/>
        <a:p>
          <a:pPr marL="114300" lvl="1" indent="-114300" algn="l" defTabSz="666750">
            <a:lnSpc>
              <a:spcPct val="90000"/>
            </a:lnSpc>
            <a:spcBef>
              <a:spcPct val="0"/>
            </a:spcBef>
            <a:spcAft>
              <a:spcPct val="15000"/>
            </a:spcAft>
            <a:buChar char="••"/>
          </a:pPr>
          <a:r>
            <a:rPr lang="en-MY" sz="1500" kern="1200" dirty="0" smtClean="0"/>
            <a:t> Ownership</a:t>
          </a:r>
          <a:endParaRPr lang="en-MY" sz="1500" kern="1200" dirty="0"/>
        </a:p>
        <a:p>
          <a:pPr marL="114300" lvl="1" indent="-114300" algn="l" defTabSz="666750">
            <a:lnSpc>
              <a:spcPct val="90000"/>
            </a:lnSpc>
            <a:spcBef>
              <a:spcPct val="0"/>
            </a:spcBef>
            <a:spcAft>
              <a:spcPct val="15000"/>
            </a:spcAft>
            <a:buChar char="••"/>
          </a:pPr>
          <a:r>
            <a:rPr lang="en-MY" sz="1500" kern="1200" dirty="0" smtClean="0"/>
            <a:t> Competition</a:t>
          </a:r>
          <a:endParaRPr lang="en-MY" sz="1500" kern="1200" dirty="0"/>
        </a:p>
        <a:p>
          <a:pPr marL="114300" lvl="1" indent="-114300" algn="l" defTabSz="666750">
            <a:lnSpc>
              <a:spcPct val="90000"/>
            </a:lnSpc>
            <a:spcBef>
              <a:spcPct val="0"/>
            </a:spcBef>
            <a:spcAft>
              <a:spcPct val="15000"/>
            </a:spcAft>
            <a:buChar char="••"/>
          </a:pPr>
          <a:r>
            <a:rPr lang="en-MY" sz="1500" kern="1200" dirty="0" smtClean="0"/>
            <a:t> Securitization</a:t>
          </a:r>
          <a:endParaRPr lang="en-MY" sz="1500" kern="1200" dirty="0"/>
        </a:p>
        <a:p>
          <a:pPr marL="114300" lvl="1" indent="-114300" algn="l" defTabSz="666750">
            <a:lnSpc>
              <a:spcPct val="90000"/>
            </a:lnSpc>
            <a:spcBef>
              <a:spcPct val="0"/>
            </a:spcBef>
            <a:spcAft>
              <a:spcPct val="15000"/>
            </a:spcAft>
            <a:buChar char="••"/>
          </a:pPr>
          <a:r>
            <a:rPr lang="en-MY" sz="1500" kern="1200" dirty="0" smtClean="0"/>
            <a:t> Risk</a:t>
          </a:r>
          <a:endParaRPr lang="en-MY" sz="1500" kern="1200" dirty="0"/>
        </a:p>
        <a:p>
          <a:pPr marL="114300" lvl="1" indent="-114300" algn="l" defTabSz="666750">
            <a:lnSpc>
              <a:spcPct val="90000"/>
            </a:lnSpc>
            <a:spcBef>
              <a:spcPct val="0"/>
            </a:spcBef>
            <a:spcAft>
              <a:spcPct val="15000"/>
            </a:spcAft>
            <a:buChar char="••"/>
          </a:pPr>
          <a:r>
            <a:rPr lang="en-MY" sz="1500" kern="1200" dirty="0" smtClean="0"/>
            <a:t> Others</a:t>
          </a:r>
          <a:endParaRPr lang="en-MY" sz="1500" kern="1200" dirty="0"/>
        </a:p>
      </dsp:txBody>
      <dsp:txXfrm>
        <a:off x="5706034" y="920352"/>
        <a:ext cx="1975453" cy="1252757"/>
      </dsp:txXfrm>
    </dsp:sp>
    <dsp:sp modelId="{232E41D3-1515-4D3B-9873-27522E01E0AD}">
      <dsp:nvSpPr>
        <dsp:cNvPr id="0" name=""/>
        <dsp:cNvSpPr/>
      </dsp:nvSpPr>
      <dsp:spPr>
        <a:xfrm>
          <a:off x="6123371" y="2212085"/>
          <a:ext cx="1825247" cy="72584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005" tIns="26670" rIns="40005" bIns="26670" numCol="1" spcCol="1270" anchor="ctr" anchorCtr="0">
          <a:noAutofit/>
        </a:bodyPr>
        <a:lstStyle/>
        <a:p>
          <a:pPr lvl="0" algn="ctr" defTabSz="933450">
            <a:lnSpc>
              <a:spcPct val="90000"/>
            </a:lnSpc>
            <a:spcBef>
              <a:spcPct val="0"/>
            </a:spcBef>
            <a:spcAft>
              <a:spcPct val="35000"/>
            </a:spcAft>
          </a:pPr>
          <a:r>
            <a:rPr lang="en-MY" sz="2100" kern="1200" dirty="0" smtClean="0"/>
            <a:t>Other Bank-Specific Factors</a:t>
          </a:r>
          <a:endParaRPr lang="en-MY" sz="2100" kern="1200" dirty="0"/>
        </a:p>
      </dsp:txBody>
      <dsp:txXfrm>
        <a:off x="6144630" y="2233344"/>
        <a:ext cx="1782729" cy="68332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501BCFC-CA73-4FE2-AAD8-8C3AEC50C785}">
      <dsp:nvSpPr>
        <dsp:cNvPr id="0" name=""/>
        <dsp:cNvSpPr/>
      </dsp:nvSpPr>
      <dsp:spPr>
        <a:xfrm>
          <a:off x="0" y="1881454"/>
          <a:ext cx="8229599" cy="0"/>
        </a:xfrm>
        <a:prstGeom prst="line">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261B90B-8695-4F40-BCAA-C7CE8DD5F085}">
      <dsp:nvSpPr>
        <dsp:cNvPr id="0" name=""/>
        <dsp:cNvSpPr/>
      </dsp:nvSpPr>
      <dsp:spPr>
        <a:xfrm>
          <a:off x="0" y="810065"/>
          <a:ext cx="8229599" cy="0"/>
        </a:xfrm>
        <a:prstGeom prst="line">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474D1F2-E165-4C44-B4B3-7C2A7A1D0940}">
      <dsp:nvSpPr>
        <dsp:cNvPr id="0" name=""/>
        <dsp:cNvSpPr/>
      </dsp:nvSpPr>
      <dsp:spPr>
        <a:xfrm>
          <a:off x="2139695" y="1811"/>
          <a:ext cx="6089904" cy="80825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0480" tIns="30480" rIns="30480" bIns="30480" numCol="1" spcCol="1270" anchor="b" anchorCtr="0">
          <a:noAutofit/>
        </a:bodyPr>
        <a:lstStyle/>
        <a:p>
          <a:pPr lvl="0" algn="l" defTabSz="711200">
            <a:lnSpc>
              <a:spcPct val="90000"/>
            </a:lnSpc>
            <a:spcBef>
              <a:spcPct val="0"/>
            </a:spcBef>
            <a:spcAft>
              <a:spcPct val="35000"/>
            </a:spcAft>
          </a:pPr>
          <a:r>
            <a:rPr lang="en-MY" sz="1600" kern="1200" dirty="0" err="1" smtClean="0"/>
            <a:t>Kassim</a:t>
          </a:r>
          <a:r>
            <a:rPr lang="en-MY" sz="1600" kern="1200" dirty="0" smtClean="0"/>
            <a:t> et al. (2009), </a:t>
          </a:r>
          <a:r>
            <a:rPr lang="en-MY" sz="1600" kern="1200" dirty="0" err="1" smtClean="0"/>
            <a:t>Sukmana</a:t>
          </a:r>
          <a:r>
            <a:rPr lang="en-MY" sz="1600" kern="1200" dirty="0" smtClean="0"/>
            <a:t> and </a:t>
          </a:r>
          <a:r>
            <a:rPr lang="en-MY" sz="1600" kern="1200" dirty="0" err="1" smtClean="0"/>
            <a:t>Kassim</a:t>
          </a:r>
          <a:r>
            <a:rPr lang="en-MY" sz="1600" kern="1200" dirty="0" smtClean="0"/>
            <a:t> (2010), Ibrahim and </a:t>
          </a:r>
          <a:r>
            <a:rPr lang="en-MY" sz="1600" kern="1200" dirty="0" err="1" smtClean="0"/>
            <a:t>Sukmana</a:t>
          </a:r>
          <a:r>
            <a:rPr lang="en-MY" sz="1600" kern="1200" dirty="0" smtClean="0"/>
            <a:t> (2011), </a:t>
          </a:r>
          <a:r>
            <a:rPr lang="en-MY" sz="1600" kern="1200" dirty="0" err="1" smtClean="0"/>
            <a:t>Ergec</a:t>
          </a:r>
          <a:r>
            <a:rPr lang="en-MY" sz="1600" kern="1200" dirty="0" smtClean="0"/>
            <a:t> and </a:t>
          </a:r>
          <a:r>
            <a:rPr lang="en-MY" sz="1600" kern="1200" dirty="0" err="1" smtClean="0"/>
            <a:t>Arslan</a:t>
          </a:r>
          <a:r>
            <a:rPr lang="en-MY" sz="1600" kern="1200" dirty="0" smtClean="0"/>
            <a:t> (2013)</a:t>
          </a:r>
          <a:endParaRPr lang="en-MY" sz="1600" kern="1200" dirty="0"/>
        </a:p>
      </dsp:txBody>
      <dsp:txXfrm>
        <a:off x="2139695" y="1811"/>
        <a:ext cx="6089904" cy="808253"/>
      </dsp:txXfrm>
    </dsp:sp>
    <dsp:sp modelId="{ABBA9864-0D7E-4C97-A889-FF37502CDFEF}">
      <dsp:nvSpPr>
        <dsp:cNvPr id="0" name=""/>
        <dsp:cNvSpPr/>
      </dsp:nvSpPr>
      <dsp:spPr>
        <a:xfrm>
          <a:off x="0" y="1811"/>
          <a:ext cx="2139695" cy="808253"/>
        </a:xfrm>
        <a:prstGeom prst="round2SameRect">
          <a:avLst>
            <a:gd name="adj1" fmla="val 16670"/>
            <a:gd name="adj2" fmla="val 0"/>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711200">
            <a:lnSpc>
              <a:spcPct val="90000"/>
            </a:lnSpc>
            <a:spcBef>
              <a:spcPct val="0"/>
            </a:spcBef>
            <a:spcAft>
              <a:spcPct val="35000"/>
            </a:spcAft>
          </a:pPr>
          <a:r>
            <a:rPr lang="en-MY" sz="1600" kern="1200" dirty="0" smtClean="0"/>
            <a:t>Aggregate Data</a:t>
          </a:r>
          <a:endParaRPr lang="en-MY" sz="1600" kern="1200" dirty="0"/>
        </a:p>
      </dsp:txBody>
      <dsp:txXfrm>
        <a:off x="39463" y="41274"/>
        <a:ext cx="2060769" cy="768790"/>
      </dsp:txXfrm>
    </dsp:sp>
    <dsp:sp modelId="{4DABC57C-63FD-4CB7-B71D-F8668E05CA94}">
      <dsp:nvSpPr>
        <dsp:cNvPr id="0" name=""/>
        <dsp:cNvSpPr/>
      </dsp:nvSpPr>
      <dsp:spPr>
        <a:xfrm>
          <a:off x="0" y="810065"/>
          <a:ext cx="8229599" cy="62044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marL="228600" lvl="1" indent="-228600" algn="l" defTabSz="1066800">
            <a:lnSpc>
              <a:spcPct val="90000"/>
            </a:lnSpc>
            <a:spcBef>
              <a:spcPct val="0"/>
            </a:spcBef>
            <a:spcAft>
              <a:spcPct val="15000"/>
            </a:spcAft>
            <a:buChar char="••"/>
          </a:pPr>
          <a:r>
            <a:rPr lang="en-MY" sz="2400" kern="1200" dirty="0" smtClean="0"/>
            <a:t>Islamic </a:t>
          </a:r>
          <a:r>
            <a:rPr lang="en-MY" sz="2400" kern="1200" smtClean="0"/>
            <a:t>bank </a:t>
          </a:r>
          <a:r>
            <a:rPr lang="en-MY" sz="2400" kern="1200" smtClean="0"/>
            <a:t>financing </a:t>
          </a:r>
          <a:r>
            <a:rPr lang="en-MY" sz="2400" kern="1200" dirty="0" smtClean="0"/>
            <a:t>exhibits excess sensitivity to interest rate changes.</a:t>
          </a:r>
          <a:endParaRPr lang="en-MY" sz="2400" kern="1200" dirty="0"/>
        </a:p>
      </dsp:txBody>
      <dsp:txXfrm>
        <a:off x="0" y="810065"/>
        <a:ext cx="8229599" cy="620444"/>
      </dsp:txXfrm>
    </dsp:sp>
    <dsp:sp modelId="{8B9239C3-ACA2-493B-A7FF-DE7021BE07D0}">
      <dsp:nvSpPr>
        <dsp:cNvPr id="0" name=""/>
        <dsp:cNvSpPr/>
      </dsp:nvSpPr>
      <dsp:spPr>
        <a:xfrm>
          <a:off x="2139695" y="1470922"/>
          <a:ext cx="6089904" cy="51490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0480" tIns="30480" rIns="30480" bIns="30480" numCol="1" spcCol="1270" anchor="b" anchorCtr="0">
          <a:noAutofit/>
        </a:bodyPr>
        <a:lstStyle/>
        <a:p>
          <a:pPr lvl="0" algn="l" defTabSz="711200">
            <a:lnSpc>
              <a:spcPct val="90000"/>
            </a:lnSpc>
            <a:spcBef>
              <a:spcPct val="0"/>
            </a:spcBef>
            <a:spcAft>
              <a:spcPct val="35000"/>
            </a:spcAft>
          </a:pPr>
          <a:r>
            <a:rPr lang="en-MY" sz="1600" kern="1200" dirty="0" smtClean="0"/>
            <a:t>Few studies</a:t>
          </a:r>
          <a:endParaRPr lang="en-MY" sz="1600" kern="1200" dirty="0"/>
        </a:p>
      </dsp:txBody>
      <dsp:txXfrm>
        <a:off x="2139695" y="1470922"/>
        <a:ext cx="6089904" cy="514906"/>
      </dsp:txXfrm>
    </dsp:sp>
    <dsp:sp modelId="{7FF6794A-E155-40EA-BA48-B0BE4C6A6C77}">
      <dsp:nvSpPr>
        <dsp:cNvPr id="0" name=""/>
        <dsp:cNvSpPr/>
      </dsp:nvSpPr>
      <dsp:spPr>
        <a:xfrm>
          <a:off x="0" y="1527051"/>
          <a:ext cx="2139695" cy="402647"/>
        </a:xfrm>
        <a:prstGeom prst="round2SameRect">
          <a:avLst>
            <a:gd name="adj1" fmla="val 16670"/>
            <a:gd name="adj2" fmla="val 0"/>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711200">
            <a:lnSpc>
              <a:spcPct val="90000"/>
            </a:lnSpc>
            <a:spcBef>
              <a:spcPct val="0"/>
            </a:spcBef>
            <a:spcAft>
              <a:spcPct val="35000"/>
            </a:spcAft>
          </a:pPr>
          <a:r>
            <a:rPr lang="en-MY" sz="1600" kern="1200" dirty="0" smtClean="0"/>
            <a:t>Bank-level Data</a:t>
          </a:r>
          <a:endParaRPr lang="en-MY" sz="1600" kern="1200" dirty="0"/>
        </a:p>
      </dsp:txBody>
      <dsp:txXfrm>
        <a:off x="19659" y="1546710"/>
        <a:ext cx="2100377" cy="382988"/>
      </dsp:txXfrm>
    </dsp:sp>
    <dsp:sp modelId="{B52C1B60-9823-4787-85D5-4BB2A8739F41}">
      <dsp:nvSpPr>
        <dsp:cNvPr id="0" name=""/>
        <dsp:cNvSpPr/>
      </dsp:nvSpPr>
      <dsp:spPr>
        <a:xfrm>
          <a:off x="0" y="2132502"/>
          <a:ext cx="8229599" cy="16167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0480" tIns="30480" rIns="30480" bIns="30480" numCol="1" spcCol="1270" anchor="t" anchorCtr="0">
          <a:noAutofit/>
        </a:bodyPr>
        <a:lstStyle/>
        <a:p>
          <a:pPr marL="171450" lvl="1" indent="-171450" algn="l" defTabSz="711200">
            <a:lnSpc>
              <a:spcPct val="90000"/>
            </a:lnSpc>
            <a:spcBef>
              <a:spcPct val="0"/>
            </a:spcBef>
            <a:spcAft>
              <a:spcPct val="15000"/>
            </a:spcAft>
            <a:buChar char="••"/>
          </a:pPr>
          <a:r>
            <a:rPr lang="en-MY" sz="1600" kern="1200" dirty="0" smtClean="0"/>
            <a:t> </a:t>
          </a:r>
          <a:r>
            <a:rPr lang="en-MY" sz="1600" kern="1200" dirty="0" err="1" smtClean="0"/>
            <a:t>Macit</a:t>
          </a:r>
          <a:r>
            <a:rPr lang="en-MY" sz="1600" kern="1200" dirty="0" smtClean="0"/>
            <a:t> (2012): stronger reaction of financing by participation banks to monetary policy shocks for Turkey</a:t>
          </a:r>
          <a:endParaRPr lang="en-MY" sz="1600" kern="1200" dirty="0"/>
        </a:p>
        <a:p>
          <a:pPr marL="171450" lvl="1" indent="-171450" algn="l" defTabSz="711200">
            <a:lnSpc>
              <a:spcPct val="90000"/>
            </a:lnSpc>
            <a:spcBef>
              <a:spcPct val="0"/>
            </a:spcBef>
            <a:spcAft>
              <a:spcPct val="15000"/>
            </a:spcAft>
            <a:buChar char="••"/>
          </a:pPr>
          <a:r>
            <a:rPr lang="en-MY" sz="1600" kern="1200" dirty="0" err="1" smtClean="0"/>
            <a:t>Asbeig</a:t>
          </a:r>
          <a:r>
            <a:rPr lang="en-MY" sz="1600" kern="1200" dirty="0" smtClean="0"/>
            <a:t> and </a:t>
          </a:r>
          <a:r>
            <a:rPr lang="en-MY" sz="1600" kern="1200" dirty="0" err="1" smtClean="0"/>
            <a:t>Kassim</a:t>
          </a:r>
          <a:r>
            <a:rPr lang="en-MY" sz="1600" kern="1200" dirty="0" smtClean="0"/>
            <a:t> (2015): absence of the bank lending channel for both Islamic and conventional banks for Malaysia</a:t>
          </a:r>
          <a:endParaRPr lang="en-MY" sz="1600" kern="1200" dirty="0"/>
        </a:p>
        <a:p>
          <a:pPr marL="171450" lvl="1" indent="-171450" algn="l" defTabSz="711200">
            <a:lnSpc>
              <a:spcPct val="90000"/>
            </a:lnSpc>
            <a:spcBef>
              <a:spcPct val="0"/>
            </a:spcBef>
            <a:spcAft>
              <a:spcPct val="15000"/>
            </a:spcAft>
            <a:buChar char="••"/>
          </a:pPr>
          <a:r>
            <a:rPr lang="en-MY" sz="1600" kern="1200" dirty="0" err="1" smtClean="0"/>
            <a:t>Zulkhibri</a:t>
          </a:r>
          <a:r>
            <a:rPr lang="en-MY" sz="1600" kern="1200" dirty="0" smtClean="0"/>
            <a:t> (2013): bank lending channel is operative for Malaysia but no distinction is made between Islamic and Conventional Banks</a:t>
          </a:r>
          <a:endParaRPr lang="en-MY" sz="1600" kern="1200" dirty="0"/>
        </a:p>
        <a:p>
          <a:pPr marL="171450" lvl="1" indent="-171450" algn="l" defTabSz="711200">
            <a:lnSpc>
              <a:spcPct val="90000"/>
            </a:lnSpc>
            <a:spcBef>
              <a:spcPct val="0"/>
            </a:spcBef>
            <a:spcAft>
              <a:spcPct val="15000"/>
            </a:spcAft>
            <a:buChar char="••"/>
          </a:pPr>
          <a:endParaRPr lang="en-MY" sz="1600" kern="1200" dirty="0"/>
        </a:p>
      </dsp:txBody>
      <dsp:txXfrm>
        <a:off x="0" y="2132502"/>
        <a:ext cx="8229599" cy="1616750"/>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2.xml><?xml version="1.0" encoding="utf-8"?>
<dgm:layoutDef xmlns:dgm="http://schemas.openxmlformats.org/drawingml/2006/diagram" xmlns:a="http://schemas.openxmlformats.org/drawingml/2006/main" uniqueId="urn:microsoft.com/office/officeart/2005/8/layout/hProcess4">
  <dgm:title val=""/>
  <dgm:desc val=""/>
  <dgm:catLst>
    <dgm:cat type="process"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composite"/>
    <dgm:shape xmlns:r="http://schemas.openxmlformats.org/officeDocument/2006/relationships" r:blip="">
      <dgm:adjLst/>
    </dgm:shape>
    <dgm:presOf/>
    <dgm:constrLst>
      <dgm:constr type="w" for="ch" forName="tSp" refType="w"/>
      <dgm:constr type="h" for="ch" forName="tSp" refType="h" fact="0.15"/>
      <dgm:constr type="l" for="ch" forName="tSp"/>
      <dgm:constr type="t" for="ch" forName="tSp"/>
      <dgm:constr type="w" for="ch" forName="bSp" refType="w"/>
      <dgm:constr type="h" for="ch" forName="bSp" refType="h" fact="0.15"/>
      <dgm:constr type="l" for="ch" forName="bSp"/>
      <dgm:constr type="t" for="ch" forName="bSp" refType="h" fact="0.85"/>
      <dgm:constr type="w" for="ch" forName="process" refType="w"/>
      <dgm:constr type="h" for="ch" forName="process" refType="h" fact="0.7"/>
      <dgm:constr type="l" for="ch" forName="process"/>
      <dgm:constr type="t" for="ch" forName="process" refType="h" fact="0.15"/>
    </dgm:constrLst>
    <dgm:ruleLst/>
    <dgm:layoutNode name="tSp">
      <dgm:alg type="sp"/>
      <dgm:shape xmlns:r="http://schemas.openxmlformats.org/officeDocument/2006/relationships" r:blip="">
        <dgm:adjLst/>
      </dgm:shape>
      <dgm:presOf/>
      <dgm:constrLst/>
      <dgm:ruleLst/>
    </dgm:layoutNode>
    <dgm:layoutNode name="bSp">
      <dgm:alg type="sp"/>
      <dgm:shape xmlns:r="http://schemas.openxmlformats.org/officeDocument/2006/relationships" r:blip="">
        <dgm:adjLst/>
      </dgm:shape>
      <dgm:presOf/>
      <dgm:constrLst/>
      <dgm:ruleLst/>
    </dgm:layoutNode>
    <dgm:layoutNode name="process">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composite1" refType="w"/>
        <dgm:constr type="w" for="ch" forName="composite2" refType="w" refFor="ch" refForName="composite1" op="equ"/>
        <dgm:constr type="h" for="ch" forName="composite1" refType="h"/>
        <dgm:constr type="h" for="ch" forName="composite2" refType="h" refFor="ch" refForName="composite1" op="equ"/>
        <dgm:constr type="primFontSz" for="des" forName="parentNode1" val="65"/>
        <dgm:constr type="primFontSz" for="des" forName="parentNode2" refType="primFontSz" refFor="des" refForName="parentNode1" op="equ"/>
        <dgm:constr type="secFontSz" for="des" forName="childNode1tx" val="65"/>
        <dgm:constr type="secFontSz" for="des" forName="childNode2tx" refType="secFontSz" refFor="des" refForName="childNode1tx" op="equ"/>
        <dgm:constr type="w" for="des" ptType="sibTrans" refType="w" refFor="ch" refForName="composite1" op="equ" fact="0.05"/>
      </dgm:constrLst>
      <dgm:ruleLst/>
      <dgm:forEach name="Name4" axis="ch" ptType="node" step="2">
        <dgm:layoutNode name="composite1">
          <dgm:alg type="composite">
            <dgm:param type="ar" val="0.943"/>
          </dgm:alg>
          <dgm:shape xmlns:r="http://schemas.openxmlformats.org/officeDocument/2006/relationships" r:blip="">
            <dgm:adjLst/>
          </dgm:shape>
          <dgm:presOf/>
          <dgm:choose name="Name5">
            <dgm:if name="Name6" func="var" arg="dir" op="equ" val="norm">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dgm:constr type="w" for="ch" forName="childNode1tx" refType="w" fact="0.9"/>
                <dgm:constr type="h" for="ch" forName="childNode1tx" refType="h" fact="0.55"/>
                <dgm:constr type="t" for="ch" forName="childNode1tx" refType="h" fact="0.15"/>
                <dgm:constr type="l" for="ch" forName="childNode1tx"/>
                <dgm:constr type="w" for="ch" forName="parentNode1" refType="w" fact="0.8"/>
                <dgm:constr type="h" for="ch" forName="parentNode1" refType="h" fact="0.3"/>
                <dgm:constr type="t" for="ch" forName="parentNode1" refType="h" fact="0.7"/>
                <dgm:constr type="l" for="ch" forName="parentNode1" refType="w" fact="0.2"/>
                <dgm:constr type="w" for="ch" forName="connSite1" refType="w" fact="0.01"/>
                <dgm:constr type="h" for="ch" forName="connSite1" refType="h" fact="0.01"/>
                <dgm:constr type="t" for="ch" forName="connSite1"/>
                <dgm:constr type="l" for="ch" forName="connSite1" refType="w" fact="0.35"/>
              </dgm:constrLst>
            </dgm:if>
            <dgm:else name="Name7">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refType="w" fact="0.1"/>
                <dgm:constr type="w" for="ch" forName="childNode1tx" refType="w" fact="0.9"/>
                <dgm:constr type="h" for="ch" forName="childNode1tx" refType="h" fact="0.55"/>
                <dgm:constr type="t" for="ch" forName="childNode1tx" refType="h" fact="0.15"/>
                <dgm:constr type="l" for="ch" forName="childNode1tx" refType="w" fact="0.1"/>
                <dgm:constr type="w" for="ch" forName="parentNode1" refType="w" fact="0.8"/>
                <dgm:constr type="h" for="ch" forName="parentNode1" refType="h" fact="0.3"/>
                <dgm:constr type="t" for="ch" forName="parentNode1" refType="h" fact="0.7"/>
                <dgm:constr type="l" for="ch" forName="parentNode1"/>
                <dgm:constr type="w" for="ch" forName="connSite1" refType="w" fact="0.01"/>
                <dgm:constr type="h" for="ch" forName="connSite1" refType="h" fact="0.01"/>
                <dgm:constr type="t" for="ch" forName="connSite1"/>
                <dgm:constr type="l" for="ch" forName="connSite1" refType="w" fact="0.65"/>
              </dgm:constrLst>
            </dgm:else>
          </dgm:choose>
          <dgm:ruleLst/>
          <dgm:layoutNode name="dummyNode1">
            <dgm:alg type="sp"/>
            <dgm:shape xmlns:r="http://schemas.openxmlformats.org/officeDocument/2006/relationships" type="rect" r:blip="" hideGeom="1">
              <dgm:adjLst/>
            </dgm:shape>
            <dgm:presOf/>
            <dgm:constrLst/>
            <dgm:ruleLst/>
          </dgm:layoutNode>
          <dgm:layoutNode name="childNode1"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1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1" styleLbl="node1">
            <dgm:varLst>
              <dgm:chMax val="1"/>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1" moveWith="childNode1">
            <dgm:alg type="sp"/>
            <dgm:shape xmlns:r="http://schemas.openxmlformats.org/officeDocument/2006/relationships" r:blip="">
              <dgm:adjLst/>
            </dgm:shape>
            <dgm:presOf/>
            <dgm:constrLst/>
            <dgm:ruleLst/>
          </dgm:layoutNode>
        </dgm:layoutNode>
        <dgm:forEach name="Name8" axis="followSib" ptType="sibTrans" cnt="1">
          <dgm:layoutNode name="Name9">
            <dgm:alg type="conn">
              <dgm:param type="connRout" val="curve"/>
              <dgm:param type="srcNode" val="parentNode1"/>
              <dgm:param type="dstNode" val="connSite2"/>
              <dgm:param type="begPts" val="bCtr"/>
              <dgm:param type="endPts" val="bCtr"/>
            </dgm:alg>
            <dgm:shape xmlns:r="http://schemas.openxmlformats.org/officeDocument/2006/relationships" type="conn" r:blip="" zOrderOff="-2">
              <dgm:adjLst/>
            </dgm:shape>
            <dgm:presOf axis="self"/>
            <dgm:choose name="Name10">
              <dgm:if name="Name11" func="var" arg="dir" op="equ" val="norm">
                <dgm:constrLst>
                  <dgm:constr type="h" refType="w" fact="0.35"/>
                  <dgm:constr type="wArH" refType="h"/>
                  <dgm:constr type="hArH" refType="h"/>
                  <dgm:constr type="connDist"/>
                  <dgm:constr type="diam" refType="connDist" fact="-1.15"/>
                  <dgm:constr type="begPad"/>
                  <dgm:constr type="endPad"/>
                </dgm:constrLst>
              </dgm:if>
              <dgm:else name="Name12">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name="Name13" axis="followSib" ptType="node" cnt="1">
          <dgm:layoutNode name="composite2">
            <dgm:alg type="composite">
              <dgm:param type="ar" val="0.943"/>
            </dgm:alg>
            <dgm:shape xmlns:r="http://schemas.openxmlformats.org/officeDocument/2006/relationships" r:blip="">
              <dgm:adjLst/>
            </dgm:shape>
            <dgm:presOf/>
            <dgm:choose name="Name14">
              <dgm:if name="Name15" func="var" arg="dir" op="equ" val="norm">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dgm:constr type="w" for="ch" forName="childNode2tx" refType="w" fact="0.9"/>
                  <dgm:constr type="h" for="ch" forName="childNode2tx" refType="h" fact="0.55"/>
                  <dgm:constr type="t" for="ch" forName="childNode2tx" refType="h" fact="0.3"/>
                  <dgm:constr type="l" for="ch" forName="childNode2tx"/>
                  <dgm:constr type="w" for="ch" forName="parentNode2" refType="w" fact="0.8"/>
                  <dgm:constr type="h" for="ch" forName="parentNode2" refType="h" fact="0.3"/>
                  <dgm:constr type="t" for="ch" forName="parentNode2"/>
                  <dgm:constr type="l" for="ch" forName="parentNode2" refType="w" fact="0.2"/>
                  <dgm:constr type="w" for="ch" forName="connSite2" refType="w" fact="0.01"/>
                  <dgm:constr type="h" for="ch" forName="connSite2" refType="h" fact="0.01"/>
                  <dgm:constr type="t" for="ch" forName="connSite2" refType="h" fact="0.99"/>
                  <dgm:constr type="l" for="ch" forName="connSite2" refType="w" fact="0.25"/>
                </dgm:constrLst>
              </dgm:if>
              <dgm:else name="Name16">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refType="w" fact="0.1"/>
                  <dgm:constr type="w" for="ch" forName="childNode2tx" refType="w" fact="0.9"/>
                  <dgm:constr type="h" for="ch" forName="childNode2tx" refType="h" fact="0.55"/>
                  <dgm:constr type="t" for="ch" forName="childNode2tx" refType="h" fact="0.3"/>
                  <dgm:constr type="l" for="ch" forName="childNode2tx" refType="w" fact="0.1"/>
                  <dgm:constr type="w" for="ch" forName="parentNode2" refType="w" fact="0.8"/>
                  <dgm:constr type="h" for="ch" forName="parentNode2" refType="h" fact="0.3"/>
                  <dgm:constr type="t" for="ch" forName="parentNode2"/>
                  <dgm:constr type="l" for="ch" forName="parentNode2"/>
                  <dgm:constr type="w" for="ch" forName="connSite2" refType="w" fact="0.01"/>
                  <dgm:constr type="h" for="ch" forName="connSite2" refType="h" fact="0.01"/>
                  <dgm:constr type="t" for="ch" forName="connSite2" refType="h" fact="0.99"/>
                  <dgm:constr type="l" for="ch" forName="connSite2" refType="w" fact="0.85"/>
                </dgm:constrLst>
              </dgm:else>
            </dgm:choose>
            <dgm:ruleLst/>
            <dgm:layoutNode name="dummyNode2">
              <dgm:alg type="sp"/>
              <dgm:shape xmlns:r="http://schemas.openxmlformats.org/officeDocument/2006/relationships" type="rect" r:blip="" hideGeom="1">
                <dgm:adjLst/>
              </dgm:shape>
              <dgm:presOf/>
              <dgm:constrLst/>
              <dgm:ruleLst/>
            </dgm:layoutNode>
            <dgm:layoutNode name="childNode2"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2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2" styleLbl="node1">
              <dgm:varLst>
                <dgm:chMax val="0"/>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2" moveWith="childNode2">
              <dgm:alg type="sp"/>
              <dgm:shape xmlns:r="http://schemas.openxmlformats.org/officeDocument/2006/relationships" r:blip="">
                <dgm:adjLst/>
              </dgm:shape>
              <dgm:presOf/>
              <dgm:constrLst/>
              <dgm:ruleLst/>
            </dgm:layoutNode>
          </dgm:layoutNode>
          <dgm:forEach name="Name17" axis="followSib" ptType="sibTrans" cnt="1">
            <dgm:layoutNode name="Name18">
              <dgm:alg type="conn">
                <dgm:param type="connRout" val="curve"/>
                <dgm:param type="srcNode" val="parentNode2"/>
                <dgm:param type="dstNode" val="connSite1"/>
                <dgm:param type="begPts" val="tCtr"/>
                <dgm:param type="endPts" val="tCtr"/>
              </dgm:alg>
              <dgm:shape xmlns:r="http://schemas.openxmlformats.org/officeDocument/2006/relationships" type="conn" r:blip="" zOrderOff="-2">
                <dgm:adjLst/>
              </dgm:shape>
              <dgm:presOf axis="self"/>
              <dgm:choose name="Name19">
                <dgm:if name="Name20" func="var" arg="dir" op="equ" val="norm">
                  <dgm:constrLst>
                    <dgm:constr type="h" refType="w" fact="0.35"/>
                    <dgm:constr type="wArH" refType="h"/>
                    <dgm:constr type="hArH" refType="h"/>
                    <dgm:constr type="connDist"/>
                    <dgm:constr type="diam" refType="connDist" fact="1.15"/>
                    <dgm:constr type="begPad"/>
                    <dgm:constr type="endPad"/>
                  </dgm:constrLst>
                </dgm:if>
                <dgm:else name="Name21">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dgm:forEach>
    </dgm:layoutNode>
  </dgm:layoutNode>
</dgm:layoutDef>
</file>

<file path=ppt/diagrams/layout3.xml><?xml version="1.0" encoding="utf-8"?>
<dgm:layoutDef xmlns:dgm="http://schemas.openxmlformats.org/drawingml/2006/diagram" xmlns:a="http://schemas.openxmlformats.org/drawingml/2006/main" uniqueId="urn:microsoft.com/office/officeart/2011/layout/TabList">
  <dgm:title val="Tab List"/>
  <dgm:desc val="Use to show non-sequential or grouped blocks of information. Works well for lists with a small amount of Level 1 text. The first Level 2 displays next to the Level 1 text  and the remaining Level 2 text appears beneath the Level 1 text."/>
  <dgm:catLst>
    <dgm:cat type="list" pri="4500"/>
    <dgm:cat type="officeonline" pri="11000"/>
  </dgm:catLst>
  <dgm:sampData>
    <dgm:dataModel>
      <dgm:ptLst>
        <dgm:pt modelId="0" type="doc"/>
        <dgm:pt modelId="10">
          <dgm:prSet phldr="1"/>
        </dgm:pt>
        <dgm:pt modelId="11">
          <dgm:prSet phldr="1"/>
        </dgm:pt>
        <dgm:pt modelId="12">
          <dgm:prSet phldr="1"/>
        </dgm:pt>
        <dgm:pt modelId="20">
          <dgm:prSet phldr="1"/>
        </dgm:pt>
        <dgm:pt modelId="21">
          <dgm:prSet phldr="1"/>
        </dgm:pt>
        <dgm:pt modelId="22">
          <dgm:prSet phldr="1"/>
        </dgm:pt>
        <dgm:pt modelId="30">
          <dgm:prSet phldr="1"/>
        </dgm:pt>
        <dgm:pt modelId="31">
          <dgm:prSet phldr="1"/>
        </dgm:pt>
        <dgm:pt modelId="32">
          <dgm:prSet phldr="1"/>
        </dgm:pt>
      </dgm:ptLst>
      <dgm:cxnLst>
        <dgm:cxn modelId="40" srcId="0" destId="10" srcOrd="0" destOrd="0"/>
        <dgm:cxn modelId="41" srcId="10" destId="11" srcOrd="0" destOrd="0"/>
        <dgm:cxn modelId="42" srcId="10" destId="12" srcOrd="0" destOrd="0"/>
        <dgm:cxn modelId="50" srcId="0" destId="20" srcOrd="1" destOrd="0"/>
        <dgm:cxn modelId="51" srcId="20" destId="21" srcOrd="1" destOrd="0"/>
        <dgm:cxn modelId="52" srcId="20" destId="22" srcOrd="1" destOrd="0"/>
        <dgm:cxn modelId="60" srcId="0" destId="30" srcOrd="2" destOrd="0"/>
        <dgm:cxn modelId="61" srcId="30" destId="31" srcOrd="2" destOrd="0"/>
        <dgm:cxn modelId="62" srcId="30" destId="32"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dgm:chPref val="3"/>
      <dgm:dir/>
      <dgm:animOne val="branch"/>
      <dgm:animLvl val="lvl"/>
    </dgm:varLst>
    <dgm:alg type="lin">
      <dgm:param type="linDir" val="fromT"/>
    </dgm:alg>
    <dgm:shape xmlns:r="http://schemas.openxmlformats.org/officeDocument/2006/relationships" r:blip="">
      <dgm:adjLst/>
    </dgm:shape>
    <dgm:constrLst>
      <dgm:constr type="w" for="ch" forName="Child" refType="w"/>
      <dgm:constr type="h" for="ch" forName="Child" refType="h" fact="0.6667"/>
      <dgm:constr type="primFontSz" for="des" forName="Parent" op="equ" val="65"/>
      <dgm:constr type="primFontSz" for="des" forName="Child" op="equ" val="65"/>
      <dgm:constr type="primFontSz" for="des" forName="FirstChild" op="equ" val="65"/>
      <dgm:constr type="primFontSz" for="des" forName="Child" refType="primFontSz" refFor="des" refForName="Parent" op="lte"/>
      <dgm:constr type="primFontSz" for="des" forName="FirstChild" refType="primFontSz" refFor="des" refForName="Parent" op="lte"/>
      <dgm:constr type="primFontSz" for="des" forName="Child" refType="primFontSz" refFor="des" refForName="FirstChild" op="lte"/>
      <dgm:constr type="w" for="ch" forName="composite" refType="w"/>
      <dgm:constr type="h" for="ch" forName="composite" refType="h" fact="0.3333"/>
      <dgm:constr type="sp" refType="h" refFor="ch" refForName="composite" op="equ" fact="0.05"/>
      <dgm:constr type="h" for="ch" forName="sibTrans" refType="h" refFor="ch" refForName="composite" op="equ" fact="0.05"/>
      <dgm:constr type="w" for="ch" forName="sibTrans" refType="h" refFor="ch" refForName="sibTrans" op="equ"/>
    </dgm:constrLst>
    <dgm:forEach name="nodesForEach" axis="ch" ptType="node">
      <dgm:layoutNode name="composite">
        <dgm:alg type="composite"/>
        <dgm:shape xmlns:r="http://schemas.openxmlformats.org/officeDocument/2006/relationships" r:blip="">
          <dgm:adjLst/>
        </dgm:shape>
        <dgm:choose name="Name1">
          <dgm:if name="Name2" func="var" arg="dir" op="equ" val="norm">
            <dgm:constrLst>
              <dgm:constr type="l" for="ch" forName="Accent" refType="w" fact="0"/>
              <dgm:constr type="b" for="ch" forName="Accent" refType="h"/>
              <dgm:constr type="w" for="ch" forName="Accent" refType="w"/>
              <dgm:constr type="h" for="ch" forName="Accent" refType="h" fact="0"/>
              <dgm:constr type="l" for="ch" forName="FirstChild" refType="w" fact="0.26"/>
              <dgm:constr type="t" for="ch" forName="FirstChild" refType="h" fact="0"/>
              <dgm:constr type="w" for="ch" forName="FirstChild" refType="w" fact="0.74"/>
              <dgm:constr type="h" for="ch" forName="FirstChild" refType="h"/>
              <dgm:constr type="l" for="ch" forName="Parent" refType="w" fact="0"/>
              <dgm:constr type="t" for="ch" forName="Parent" refType="h" fact="0"/>
              <dgm:constr type="w" for="ch" forName="Parent" refType="w" fact="0.26"/>
              <dgm:constr type="h" for="ch" forName="Parent" refType="h"/>
            </dgm:constrLst>
          </dgm:if>
          <dgm:else name="Name3">
            <dgm:constrLst>
              <dgm:constr type="l" for="ch" forName="Accent" refType="w" fact="0"/>
              <dgm:constr type="b" for="ch" forName="Accent" refType="h"/>
              <dgm:constr type="w" for="ch" forName="Accent" refType="w"/>
              <dgm:constr type="h" for="ch" forName="Accent" refType="h" fact="0"/>
              <dgm:constr type="r" for="ch" forName="FirstChild" refType="w" fact="0.74"/>
              <dgm:constr type="t" for="ch" forName="FirstChild" refType="h" fact="0"/>
              <dgm:constr type="w" for="ch" forName="FirstChild" refType="w" fact="0.74"/>
              <dgm:constr type="h" for="ch" forName="FirstChild" refType="h"/>
              <dgm:constr type="r" for="ch" forName="Parent" refType="w"/>
              <dgm:constr type="t" for="ch" forName="Parent" refType="h" fact="0"/>
              <dgm:constr type="w" for="ch" forName="Parent" refType="w" fact="0.26"/>
              <dgm:constr type="h" for="ch" forName="Parent" refType="h"/>
            </dgm:constrLst>
          </dgm:else>
        </dgm:choose>
        <dgm:layoutNode name="FirstChild" styleLbl="revTx">
          <dgm:varLst>
            <dgm:chMax val="0"/>
            <dgm:chPref val="0"/>
            <dgm:bulletEnabled val="1"/>
          </dgm:varLst>
          <dgm:choose name="Name4">
            <dgm:if name="Name5" func="var" arg="dir" op="equ" val="norm">
              <dgm:alg type="tx">
                <dgm:param type="parTxLTRAlign" val="l"/>
                <dgm:param type="txAnchorVert" val="b"/>
                <dgm:param type="txAnchorVertCh" val="b"/>
                <dgm:param type="parTxRTLAlign" val="l"/>
              </dgm:alg>
            </dgm:if>
            <dgm:else name="Name6">
              <dgm:alg type="tx">
                <dgm:param type="parTxLTRAlign" val="r"/>
                <dgm:param type="shpTxLTRAlignCh" val="r"/>
                <dgm:param type="txAnchorVert" val="b"/>
                <dgm:param type="txAnchorVertCh" val="b"/>
                <dgm:param type="parTxRTLAlign" val="r"/>
              </dgm:alg>
            </dgm:else>
          </dgm:choose>
          <dgm:shape xmlns:r="http://schemas.openxmlformats.org/officeDocument/2006/relationships" type="rect" r:blip="">
            <dgm:adjLst/>
          </dgm:shape>
          <dgm:choose name="Name7">
            <dgm:if name="Name8" axis="ch" ptType="node" func="cnt" op="gte" val="1">
              <dgm:presOf axis="ch desOrSelf" ptType="node node" st="1 1" cnt="1 0"/>
            </dgm:if>
            <dgm:else name="Name9">
              <dgm:presOf/>
            </dgm:else>
          </dgm:choose>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layoutNode name="Parent" styleLbl="alignNode1">
          <dgm:varLst>
            <dgm:chMax val="3"/>
            <dgm:chPref val="3"/>
            <dgm:bulletEnabled val="1"/>
          </dgm:varLst>
          <dgm:alg type="tx">
            <dgm:param type="shpTxLTRAlignCh" val="ctr"/>
            <dgm:param type="txAnchorVertCh" val="mid"/>
          </dgm:alg>
          <dgm:shape xmlns:r="http://schemas.openxmlformats.org/officeDocument/2006/relationships" type="round2SameRect" r:blip="">
            <dgm:adjLst>
              <dgm:adj idx="1" val="0.1667"/>
              <dgm:adj idx="2" val="0"/>
            </dgm:adjLst>
          </dgm:shape>
          <dgm:presOf axis="self" ptType="node"/>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layoutNode name="Accent" styleLbl="parChTrans1D1">
          <dgm:alg type="sp"/>
          <dgm:shape xmlns:r="http://schemas.openxmlformats.org/officeDocument/2006/relationships" type="line" r:blip="" zOrderOff="-99999">
            <dgm:adjLst/>
          </dgm:shape>
          <dgm:presOf/>
        </dgm:layoutNode>
      </dgm:layoutNode>
      <dgm:choose name="Name10">
        <dgm:if name="Name11" axis="ch" ptType="node" st="2" cnt="1" func="cnt" op="gte" val="1">
          <dgm:layoutNode name="Child" styleLbl="revTx">
            <dgm:varLst>
              <dgm:chMax val="0"/>
              <dgm:chPref val="0"/>
              <dgm:bulletEnabled val="1"/>
            </dgm:varLst>
            <dgm:choose name="Name12">
              <dgm:if name="Name13" func="var" arg="dir" op="equ" val="norm">
                <dgm:alg type="tx">
                  <dgm:param type="stBulletLvl" val="1"/>
                  <dgm:param type="parTxLTRAlign" val="l"/>
                  <dgm:param type="parTxRTLAlign" val="l"/>
                  <dgm:param type="txAnchorVert" val="t"/>
                </dgm:alg>
              </dgm:if>
              <dgm:else name="Name14">
                <dgm:alg type="tx">
                  <dgm:param type="stBulletLvl" val="1"/>
                  <dgm:param type="parTxLTRAlign" val="r"/>
                  <dgm:param type="shpTxLTRAlignCh" val="r"/>
                  <dgm:param type="txAnchorVert" val="t"/>
                  <dgm:param type="parTxRTLAlign" val="r"/>
                </dgm:alg>
              </dgm:else>
            </dgm:choose>
            <dgm:shape xmlns:r="http://schemas.openxmlformats.org/officeDocument/2006/relationships" type="rect" r:blip="">
              <dgm:adjLst/>
            </dgm:shape>
            <dgm:presOf axis="ch desOrSelf" ptType="node node" st="2 1" cnt="0 0"/>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if>
        <dgm:else name="Name15"/>
      </dgm:choos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GB"/>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DED1880F-882C-43EF-BEAE-1117B90E7C39}" type="datetimeFigureOut">
              <a:rPr lang="en-GB" smtClean="0"/>
              <a:pPr/>
              <a:t>25/04/2016</a:t>
            </a:fld>
            <a:endParaRPr lang="en-GB"/>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77" tIns="46589" rIns="93177" bIns="46589" rtlCol="0" anchor="ctr"/>
          <a:lstStyle/>
          <a:p>
            <a:endParaRPr lang="en-GB"/>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GB"/>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9169124E-5642-4143-B162-11711FC6A48F}" type="slidenum">
              <a:rPr lang="en-GB" smtClean="0"/>
              <a:pPr/>
              <a:t>‹#›</a:t>
            </a:fld>
            <a:endParaRPr lang="en-GB"/>
          </a:p>
        </p:txBody>
      </p:sp>
    </p:spTree>
    <p:extLst>
      <p:ext uri="{BB962C8B-B14F-4D97-AF65-F5344CB8AC3E}">
        <p14:creationId xmlns:p14="http://schemas.microsoft.com/office/powerpoint/2010/main" val="37331964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Opening slide">
    <p:spTree>
      <p:nvGrpSpPr>
        <p:cNvPr id="1" name=""/>
        <p:cNvGrpSpPr/>
        <p:nvPr/>
      </p:nvGrpSpPr>
      <p:grpSpPr>
        <a:xfrm>
          <a:off x="0" y="0"/>
          <a:ext cx="0" cy="0"/>
          <a:chOff x="0" y="0"/>
          <a:chExt cx="0" cy="0"/>
        </a:xfrm>
      </p:grpSpPr>
      <p:cxnSp>
        <p:nvCxnSpPr>
          <p:cNvPr id="11" name="Straight Connector 10"/>
          <p:cNvCxnSpPr/>
          <p:nvPr userDrawn="1"/>
        </p:nvCxnSpPr>
        <p:spPr>
          <a:xfrm>
            <a:off x="-2592" y="1713056"/>
            <a:ext cx="9150250" cy="0"/>
          </a:xfrm>
          <a:prstGeom prst="line">
            <a:avLst/>
          </a:prstGeom>
          <a:ln w="28575">
            <a:solidFill>
              <a:srgbClr val="00A5DA"/>
            </a:solidFill>
          </a:ln>
        </p:spPr>
        <p:style>
          <a:lnRef idx="1">
            <a:schemeClr val="accent1"/>
          </a:lnRef>
          <a:fillRef idx="0">
            <a:schemeClr val="accent1"/>
          </a:fillRef>
          <a:effectRef idx="0">
            <a:schemeClr val="accent1"/>
          </a:effectRef>
          <a:fontRef idx="minor">
            <a:schemeClr val="tx1"/>
          </a:fontRef>
        </p:style>
      </p:cxnSp>
      <p:sp>
        <p:nvSpPr>
          <p:cNvPr id="8" name="Footer Placeholder 7"/>
          <p:cNvSpPr>
            <a:spLocks noGrp="1"/>
          </p:cNvSpPr>
          <p:nvPr>
            <p:ph type="ftr" sz="quarter" idx="11"/>
          </p:nvPr>
        </p:nvSpPr>
        <p:spPr/>
        <p:txBody>
          <a:bodyPr/>
          <a:lstStyle/>
          <a:p>
            <a:r>
              <a:rPr lang="en-GB" smtClean="0"/>
              <a:t>Brand Manual</a:t>
            </a:r>
            <a:endParaRPr lang="en-GB" dirty="0"/>
          </a:p>
        </p:txBody>
      </p:sp>
      <p:sp>
        <p:nvSpPr>
          <p:cNvPr id="2" name="Title 1"/>
          <p:cNvSpPr>
            <a:spLocks noGrp="1"/>
          </p:cNvSpPr>
          <p:nvPr>
            <p:ph type="title" hasCustomPrompt="1"/>
          </p:nvPr>
        </p:nvSpPr>
        <p:spPr>
          <a:xfrm>
            <a:off x="457733" y="2205463"/>
            <a:ext cx="8229600" cy="702078"/>
          </a:xfrm>
        </p:spPr>
        <p:txBody>
          <a:bodyPr/>
          <a:lstStyle>
            <a:lvl1pPr algn="ctr">
              <a:defRPr sz="2400" baseline="0"/>
            </a:lvl1pPr>
          </a:lstStyle>
          <a:p>
            <a:r>
              <a:rPr lang="en-US" dirty="0" smtClean="0"/>
              <a:t>Type title here (Myriad Pro 24pt)</a:t>
            </a:r>
            <a:br>
              <a:rPr lang="en-US" dirty="0" smtClean="0"/>
            </a:br>
            <a:r>
              <a:rPr lang="en-US" dirty="0" smtClean="0"/>
              <a:t>If presentation has title &amp; sub-title, </a:t>
            </a:r>
            <a:br>
              <a:rPr lang="en-US" dirty="0" smtClean="0"/>
            </a:br>
            <a:r>
              <a:rPr lang="en-US" dirty="0" smtClean="0"/>
              <a:t>go to ‘New Slide’ and click on ‘Opening slide with sub-title’</a:t>
            </a:r>
            <a:endParaRPr lang="en-GB" dirty="0"/>
          </a:p>
        </p:txBody>
      </p:sp>
      <p:sp>
        <p:nvSpPr>
          <p:cNvPr id="9" name="Slide Number Placeholder 8"/>
          <p:cNvSpPr>
            <a:spLocks noGrp="1"/>
          </p:cNvSpPr>
          <p:nvPr>
            <p:ph type="sldNum" sz="quarter" idx="12"/>
          </p:nvPr>
        </p:nvSpPr>
        <p:spPr/>
        <p:txBody>
          <a:bodyPr/>
          <a:lstStyle/>
          <a:p>
            <a:fld id="{8F4D090D-EA94-40C4-A53C-A9B462A19CDB}" type="slidenum">
              <a:rPr lang="en-GB" smtClean="0"/>
              <a:pPr/>
              <a:t>‹#›</a:t>
            </a:fld>
            <a:endParaRPr lang="en-GB"/>
          </a:p>
        </p:txBody>
      </p:sp>
      <p:pic>
        <p:nvPicPr>
          <p:cNvPr id="14" name="Picture 2"/>
          <p:cNvPicPr>
            <a:picLocks noChangeAspect="1" noChangeArrowheads="1"/>
          </p:cNvPicPr>
          <p:nvPr userDrawn="1"/>
        </p:nvPicPr>
        <p:blipFill>
          <a:blip r:embed="rId2" cstate="print"/>
          <a:srcRect l="8493" t="30805" r="4342" b="19977"/>
          <a:stretch>
            <a:fillRect/>
          </a:stretch>
        </p:blipFill>
        <p:spPr bwMode="auto">
          <a:xfrm>
            <a:off x="3493423" y="637757"/>
            <a:ext cx="2114683" cy="464766"/>
          </a:xfrm>
          <a:prstGeom prst="rect">
            <a:avLst/>
          </a:prstGeom>
          <a:noFill/>
          <a:ln w="9525">
            <a:noFill/>
            <a:miter lim="800000"/>
            <a:headEnd/>
            <a:tailEnd/>
          </a:ln>
        </p:spPr>
      </p:pic>
      <p:sp>
        <p:nvSpPr>
          <p:cNvPr id="16" name="Rectangle 15"/>
          <p:cNvSpPr/>
          <p:nvPr userDrawn="1"/>
        </p:nvSpPr>
        <p:spPr>
          <a:xfrm>
            <a:off x="0" y="3435846"/>
            <a:ext cx="9144000" cy="170765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2" name="Straight Connector 11"/>
          <p:cNvCxnSpPr/>
          <p:nvPr userDrawn="1"/>
        </p:nvCxnSpPr>
        <p:spPr>
          <a:xfrm>
            <a:off x="-2592" y="3428625"/>
            <a:ext cx="9150250" cy="0"/>
          </a:xfrm>
          <a:prstGeom prst="line">
            <a:avLst/>
          </a:prstGeom>
          <a:ln w="28575">
            <a:solidFill>
              <a:srgbClr val="00A5DA"/>
            </a:solidFill>
          </a:ln>
        </p:spPr>
        <p:style>
          <a:lnRef idx="1">
            <a:schemeClr val="accent1"/>
          </a:lnRef>
          <a:fillRef idx="0">
            <a:schemeClr val="accent1"/>
          </a:fillRef>
          <a:effectRef idx="0">
            <a:schemeClr val="accent1"/>
          </a:effectRef>
          <a:fontRef idx="minor">
            <a:schemeClr val="tx1"/>
          </a:fontRef>
        </p:style>
      </p:cxnSp>
      <p:sp>
        <p:nvSpPr>
          <p:cNvPr id="3" name="Text Placeholder 2"/>
          <p:cNvSpPr>
            <a:spLocks noGrp="1"/>
          </p:cNvSpPr>
          <p:nvPr>
            <p:ph type="body" idx="1" hasCustomPrompt="1"/>
          </p:nvPr>
        </p:nvSpPr>
        <p:spPr>
          <a:xfrm>
            <a:off x="1512533" y="3823845"/>
            <a:ext cx="6120000" cy="692121"/>
          </a:xfrm>
        </p:spPr>
        <p:txBody>
          <a:bodyPr anchor="t">
            <a:normAutofit/>
          </a:bodyPr>
          <a:lstStyle>
            <a:lvl1pPr marL="0" indent="0" algn="ctr">
              <a:buNone/>
              <a:defRPr sz="1200" b="0">
                <a:latin typeface="Myriad Pro Light"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Type venue and date here (Myriad Pro 14pt Light)</a:t>
            </a:r>
          </a:p>
        </p:txBody>
      </p:sp>
      <p:sp>
        <p:nvSpPr>
          <p:cNvPr id="6" name="Content Placeholder 5"/>
          <p:cNvSpPr>
            <a:spLocks noGrp="1"/>
          </p:cNvSpPr>
          <p:nvPr>
            <p:ph sz="quarter" idx="4" hasCustomPrompt="1"/>
          </p:nvPr>
        </p:nvSpPr>
        <p:spPr>
          <a:xfrm>
            <a:off x="1512533" y="3606204"/>
            <a:ext cx="6120000" cy="207684"/>
          </a:xfrm>
        </p:spPr>
        <p:txBody>
          <a:bodyPr>
            <a:normAutofit/>
          </a:bodyPr>
          <a:lstStyle>
            <a:lvl1pPr algn="ctr">
              <a:buNone/>
              <a:defRPr sz="1400" baseline="0"/>
            </a:lvl1pPr>
            <a:lvl2pPr>
              <a:defRPr sz="14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Type name and designation here (Myriad Pro 12pt)</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Empty slide + footer and page number">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GB" smtClean="0"/>
              <a:t>Brand Manual</a:t>
            </a:r>
            <a:endParaRPr lang="en-GB" dirty="0"/>
          </a:p>
        </p:txBody>
      </p:sp>
      <p:sp>
        <p:nvSpPr>
          <p:cNvPr id="4" name="Slide Number Placeholder 3"/>
          <p:cNvSpPr>
            <a:spLocks noGrp="1"/>
          </p:cNvSpPr>
          <p:nvPr>
            <p:ph type="sldNum" sz="quarter" idx="12"/>
          </p:nvPr>
        </p:nvSpPr>
        <p:spPr/>
        <p:txBody>
          <a:bodyPr/>
          <a:lstStyle/>
          <a:p>
            <a:fld id="{8F4D090D-EA94-40C4-A53C-A9B462A19CDB}"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sp>
        <p:nvSpPr>
          <p:cNvPr id="10" name="Rectangle 9"/>
          <p:cNvSpPr/>
          <p:nvPr userDrawn="1"/>
        </p:nvSpPr>
        <p:spPr>
          <a:xfrm>
            <a:off x="3593" y="0"/>
            <a:ext cx="9144000" cy="5143500"/>
          </a:xfrm>
          <a:prstGeom prst="rect">
            <a:avLst/>
          </a:prstGeom>
          <a:solidFill>
            <a:srgbClr val="00A6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3" name="Text Placeholder 2"/>
          <p:cNvSpPr>
            <a:spLocks noGrp="1"/>
          </p:cNvSpPr>
          <p:nvPr>
            <p:ph type="body" idx="1" hasCustomPrompt="1"/>
          </p:nvPr>
        </p:nvSpPr>
        <p:spPr>
          <a:xfrm>
            <a:off x="394362" y="3381840"/>
            <a:ext cx="4040188" cy="388601"/>
          </a:xfrm>
        </p:spPr>
        <p:txBody>
          <a:bodyPr anchor="b">
            <a:normAutofit/>
          </a:bodyPr>
          <a:lstStyle>
            <a:lvl1pPr marL="0" indent="0">
              <a:buNone/>
              <a:defRPr sz="14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Type name here</a:t>
            </a:r>
          </a:p>
        </p:txBody>
      </p:sp>
      <p:sp>
        <p:nvSpPr>
          <p:cNvPr id="12" name="TextBox 11"/>
          <p:cNvSpPr txBox="1"/>
          <p:nvPr userDrawn="1"/>
        </p:nvSpPr>
        <p:spPr>
          <a:xfrm>
            <a:off x="395536" y="4278987"/>
            <a:ext cx="1944216" cy="738664"/>
          </a:xfrm>
          <a:prstGeom prst="rect">
            <a:avLst/>
          </a:prstGeom>
          <a:noFill/>
        </p:spPr>
        <p:txBody>
          <a:bodyPr wrap="square" rtlCol="0">
            <a:spAutoFit/>
          </a:bodyPr>
          <a:lstStyle/>
          <a:p>
            <a:r>
              <a:rPr lang="en-GB" sz="1400" dirty="0" smtClean="0">
                <a:solidFill>
                  <a:schemeClr val="bg1"/>
                </a:solidFill>
                <a:latin typeface="Myriad Pro" pitchFamily="34" charset="0"/>
              </a:rPr>
              <a:t>Tel:</a:t>
            </a:r>
          </a:p>
          <a:p>
            <a:r>
              <a:rPr lang="en-GB" sz="1400" dirty="0" smtClean="0">
                <a:solidFill>
                  <a:schemeClr val="bg1"/>
                </a:solidFill>
                <a:latin typeface="Myriad Pro" pitchFamily="34" charset="0"/>
              </a:rPr>
              <a:t>Email:</a:t>
            </a:r>
          </a:p>
          <a:p>
            <a:r>
              <a:rPr lang="en-GB" sz="1400" dirty="0" smtClean="0">
                <a:solidFill>
                  <a:schemeClr val="bg1"/>
                </a:solidFill>
                <a:latin typeface="Myriad Pro" pitchFamily="34" charset="0"/>
              </a:rPr>
              <a:t>Website:</a:t>
            </a:r>
            <a:endParaRPr lang="en-GB" sz="1400" dirty="0">
              <a:solidFill>
                <a:schemeClr val="bg1"/>
              </a:solidFill>
              <a:latin typeface="Myriad Pro" pitchFamily="34" charset="0"/>
            </a:endParaRPr>
          </a:p>
        </p:txBody>
      </p:sp>
      <p:sp>
        <p:nvSpPr>
          <p:cNvPr id="14" name="TextBox 13"/>
          <p:cNvSpPr txBox="1"/>
          <p:nvPr userDrawn="1"/>
        </p:nvSpPr>
        <p:spPr>
          <a:xfrm>
            <a:off x="1188419" y="4286004"/>
            <a:ext cx="1944216" cy="738664"/>
          </a:xfrm>
          <a:prstGeom prst="rect">
            <a:avLst/>
          </a:prstGeom>
          <a:noFill/>
        </p:spPr>
        <p:txBody>
          <a:bodyPr wrap="square" rtlCol="0">
            <a:spAutoFit/>
          </a:bodyPr>
          <a:lstStyle/>
          <a:p>
            <a:r>
              <a:rPr lang="en-GB" sz="1400" dirty="0" smtClean="0">
                <a:solidFill>
                  <a:schemeClr val="bg1"/>
                </a:solidFill>
                <a:latin typeface="Myriad Pro" pitchFamily="34" charset="0"/>
              </a:rPr>
              <a:t>+603 2781 4000</a:t>
            </a:r>
          </a:p>
          <a:p>
            <a:endParaRPr lang="en-GB" sz="1400" dirty="0" smtClean="0">
              <a:solidFill>
                <a:schemeClr val="bg1"/>
              </a:solidFill>
              <a:latin typeface="Myriad Pro" pitchFamily="34" charset="0"/>
            </a:endParaRPr>
          </a:p>
          <a:p>
            <a:r>
              <a:rPr lang="en-GB" sz="1400" dirty="0" smtClean="0">
                <a:solidFill>
                  <a:schemeClr val="bg1"/>
                </a:solidFill>
                <a:latin typeface="Myriad Pro" pitchFamily="34" charset="0"/>
              </a:rPr>
              <a:t>www.inceif.org</a:t>
            </a:r>
            <a:endParaRPr lang="en-GB" sz="1400" dirty="0">
              <a:solidFill>
                <a:schemeClr val="bg1"/>
              </a:solidFill>
              <a:latin typeface="Myriad Pro" pitchFamily="34" charset="0"/>
            </a:endParaRPr>
          </a:p>
        </p:txBody>
      </p:sp>
      <p:sp>
        <p:nvSpPr>
          <p:cNvPr id="6" name="Content Placeholder 5"/>
          <p:cNvSpPr>
            <a:spLocks noGrp="1"/>
          </p:cNvSpPr>
          <p:nvPr>
            <p:ph sz="quarter" idx="4" hasCustomPrompt="1"/>
          </p:nvPr>
        </p:nvSpPr>
        <p:spPr>
          <a:xfrm>
            <a:off x="1178298" y="4438114"/>
            <a:ext cx="3321695" cy="239870"/>
          </a:xfrm>
        </p:spPr>
        <p:txBody>
          <a:bodyPr>
            <a:normAutofit/>
          </a:bodyPr>
          <a:lstStyle>
            <a:lvl1pPr>
              <a:buNone/>
              <a:defRPr sz="1400">
                <a:solidFill>
                  <a:schemeClr val="bg1"/>
                </a:solidFill>
              </a:defRPr>
            </a:lvl1pPr>
            <a:lvl2pPr>
              <a:defRPr sz="14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Type email here</a:t>
            </a:r>
          </a:p>
        </p:txBody>
      </p:sp>
      <p:sp>
        <p:nvSpPr>
          <p:cNvPr id="18" name="Text Placeholder 2"/>
          <p:cNvSpPr>
            <a:spLocks noGrp="1"/>
          </p:cNvSpPr>
          <p:nvPr>
            <p:ph type="body" idx="14" hasCustomPrompt="1"/>
          </p:nvPr>
        </p:nvSpPr>
        <p:spPr>
          <a:xfrm>
            <a:off x="396966" y="3774524"/>
            <a:ext cx="4040188" cy="270030"/>
          </a:xfrm>
        </p:spPr>
        <p:txBody>
          <a:bodyPr anchor="t">
            <a:normAutofit/>
          </a:bodyPr>
          <a:lstStyle>
            <a:lvl1pPr marL="0" indent="0">
              <a:buNone/>
              <a:defRPr sz="1400" b="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Type designation here</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Opening slide with sub-title">
    <p:spTree>
      <p:nvGrpSpPr>
        <p:cNvPr id="1" name=""/>
        <p:cNvGrpSpPr/>
        <p:nvPr/>
      </p:nvGrpSpPr>
      <p:grpSpPr>
        <a:xfrm>
          <a:off x="0" y="0"/>
          <a:ext cx="0" cy="0"/>
          <a:chOff x="0" y="0"/>
          <a:chExt cx="0" cy="0"/>
        </a:xfrm>
      </p:grpSpPr>
      <p:cxnSp>
        <p:nvCxnSpPr>
          <p:cNvPr id="11" name="Straight Connector 10"/>
          <p:cNvCxnSpPr/>
          <p:nvPr userDrawn="1"/>
        </p:nvCxnSpPr>
        <p:spPr>
          <a:xfrm>
            <a:off x="-2592" y="1713056"/>
            <a:ext cx="9150250" cy="0"/>
          </a:xfrm>
          <a:prstGeom prst="line">
            <a:avLst/>
          </a:prstGeom>
          <a:ln w="28575">
            <a:solidFill>
              <a:srgbClr val="00A5DA"/>
            </a:solidFill>
          </a:ln>
        </p:spPr>
        <p:style>
          <a:lnRef idx="1">
            <a:schemeClr val="accent1"/>
          </a:lnRef>
          <a:fillRef idx="0">
            <a:schemeClr val="accent1"/>
          </a:fillRef>
          <a:effectRef idx="0">
            <a:schemeClr val="accent1"/>
          </a:effectRef>
          <a:fontRef idx="minor">
            <a:schemeClr val="tx1"/>
          </a:fontRef>
        </p:style>
      </p:cxnSp>
      <p:sp>
        <p:nvSpPr>
          <p:cNvPr id="8" name="Footer Placeholder 7"/>
          <p:cNvSpPr>
            <a:spLocks noGrp="1"/>
          </p:cNvSpPr>
          <p:nvPr>
            <p:ph type="ftr" sz="quarter" idx="11"/>
          </p:nvPr>
        </p:nvSpPr>
        <p:spPr/>
        <p:txBody>
          <a:bodyPr/>
          <a:lstStyle/>
          <a:p>
            <a:r>
              <a:rPr lang="en-GB" smtClean="0"/>
              <a:t>Brand Manual</a:t>
            </a:r>
            <a:endParaRPr lang="en-GB" dirty="0"/>
          </a:p>
        </p:txBody>
      </p:sp>
      <p:sp>
        <p:nvSpPr>
          <p:cNvPr id="2" name="Title 1"/>
          <p:cNvSpPr>
            <a:spLocks noGrp="1"/>
          </p:cNvSpPr>
          <p:nvPr>
            <p:ph type="title" hasCustomPrompt="1"/>
          </p:nvPr>
        </p:nvSpPr>
        <p:spPr>
          <a:xfrm>
            <a:off x="457733" y="2237293"/>
            <a:ext cx="8229600" cy="324000"/>
          </a:xfrm>
        </p:spPr>
        <p:txBody>
          <a:bodyPr/>
          <a:lstStyle>
            <a:lvl1pPr algn="ctr">
              <a:defRPr/>
            </a:lvl1pPr>
          </a:lstStyle>
          <a:p>
            <a:r>
              <a:rPr lang="en-US" dirty="0" smtClean="0"/>
              <a:t>Type title here (Myriad Pro 24pt)</a:t>
            </a:r>
            <a:endParaRPr lang="en-GB" dirty="0"/>
          </a:p>
        </p:txBody>
      </p:sp>
      <p:sp>
        <p:nvSpPr>
          <p:cNvPr id="5" name="Text Placeholder 4"/>
          <p:cNvSpPr>
            <a:spLocks noGrp="1"/>
          </p:cNvSpPr>
          <p:nvPr>
            <p:ph type="body" sz="quarter" idx="3" hasCustomPrompt="1"/>
          </p:nvPr>
        </p:nvSpPr>
        <p:spPr>
          <a:xfrm>
            <a:off x="457733" y="2568016"/>
            <a:ext cx="8229600" cy="324000"/>
          </a:xfrm>
        </p:spPr>
        <p:txBody>
          <a:bodyPr anchor="ctr">
            <a:noAutofit/>
          </a:bodyPr>
          <a:lstStyle>
            <a:lvl1pPr marL="0" indent="0" algn="ctr">
              <a:buNone/>
              <a:defRPr sz="2400" b="0">
                <a:solidFill>
                  <a:schemeClr val="tx1"/>
                </a:solidFill>
                <a:latin typeface="Myriad Pro Light"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Type sub-title here (Myriad Pro 14pt Light)</a:t>
            </a:r>
          </a:p>
        </p:txBody>
      </p:sp>
      <p:sp>
        <p:nvSpPr>
          <p:cNvPr id="9" name="Slide Number Placeholder 8"/>
          <p:cNvSpPr>
            <a:spLocks noGrp="1"/>
          </p:cNvSpPr>
          <p:nvPr>
            <p:ph type="sldNum" sz="quarter" idx="12"/>
          </p:nvPr>
        </p:nvSpPr>
        <p:spPr/>
        <p:txBody>
          <a:bodyPr/>
          <a:lstStyle/>
          <a:p>
            <a:fld id="{8F4D090D-EA94-40C4-A53C-A9B462A19CDB}" type="slidenum">
              <a:rPr lang="en-GB" smtClean="0"/>
              <a:pPr/>
              <a:t>‹#›</a:t>
            </a:fld>
            <a:endParaRPr lang="en-GB"/>
          </a:p>
        </p:txBody>
      </p:sp>
      <p:pic>
        <p:nvPicPr>
          <p:cNvPr id="14" name="Picture 2"/>
          <p:cNvPicPr>
            <a:picLocks noChangeAspect="1" noChangeArrowheads="1"/>
          </p:cNvPicPr>
          <p:nvPr userDrawn="1"/>
        </p:nvPicPr>
        <p:blipFill>
          <a:blip r:embed="rId2" cstate="print"/>
          <a:srcRect l="8493" t="30805" r="4342" b="19977"/>
          <a:stretch>
            <a:fillRect/>
          </a:stretch>
        </p:blipFill>
        <p:spPr bwMode="auto">
          <a:xfrm>
            <a:off x="3493423" y="637757"/>
            <a:ext cx="2114683" cy="464766"/>
          </a:xfrm>
          <a:prstGeom prst="rect">
            <a:avLst/>
          </a:prstGeom>
          <a:noFill/>
          <a:ln w="9525">
            <a:noFill/>
            <a:miter lim="800000"/>
            <a:headEnd/>
            <a:tailEnd/>
          </a:ln>
        </p:spPr>
      </p:pic>
      <p:sp>
        <p:nvSpPr>
          <p:cNvPr id="16" name="Rectangle 15"/>
          <p:cNvSpPr/>
          <p:nvPr userDrawn="1"/>
        </p:nvSpPr>
        <p:spPr>
          <a:xfrm>
            <a:off x="0" y="3435846"/>
            <a:ext cx="9144000" cy="170765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12" name="Straight Connector 11"/>
          <p:cNvCxnSpPr/>
          <p:nvPr userDrawn="1"/>
        </p:nvCxnSpPr>
        <p:spPr>
          <a:xfrm>
            <a:off x="-2592" y="3428625"/>
            <a:ext cx="9150250" cy="0"/>
          </a:xfrm>
          <a:prstGeom prst="line">
            <a:avLst/>
          </a:prstGeom>
          <a:ln w="28575">
            <a:solidFill>
              <a:srgbClr val="00A5DA"/>
            </a:solidFill>
          </a:ln>
        </p:spPr>
        <p:style>
          <a:lnRef idx="1">
            <a:schemeClr val="accent1"/>
          </a:lnRef>
          <a:fillRef idx="0">
            <a:schemeClr val="accent1"/>
          </a:fillRef>
          <a:effectRef idx="0">
            <a:schemeClr val="accent1"/>
          </a:effectRef>
          <a:fontRef idx="minor">
            <a:schemeClr val="tx1"/>
          </a:fontRef>
        </p:style>
      </p:cxnSp>
      <p:sp>
        <p:nvSpPr>
          <p:cNvPr id="3" name="Text Placeholder 2"/>
          <p:cNvSpPr>
            <a:spLocks noGrp="1"/>
          </p:cNvSpPr>
          <p:nvPr>
            <p:ph type="body" idx="1" hasCustomPrompt="1"/>
          </p:nvPr>
        </p:nvSpPr>
        <p:spPr>
          <a:xfrm>
            <a:off x="1512533" y="3823845"/>
            <a:ext cx="6120000" cy="692121"/>
          </a:xfrm>
        </p:spPr>
        <p:txBody>
          <a:bodyPr anchor="t">
            <a:normAutofit/>
          </a:bodyPr>
          <a:lstStyle>
            <a:lvl1pPr marL="0" indent="0" algn="ctr">
              <a:buNone/>
              <a:defRPr sz="1200" b="0">
                <a:latin typeface="Myriad Pro Light"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Type venue and date here (Myriad Pro 14pt Light)</a:t>
            </a:r>
          </a:p>
        </p:txBody>
      </p:sp>
      <p:sp>
        <p:nvSpPr>
          <p:cNvPr id="6" name="Content Placeholder 5"/>
          <p:cNvSpPr>
            <a:spLocks noGrp="1"/>
          </p:cNvSpPr>
          <p:nvPr>
            <p:ph sz="quarter" idx="4" hasCustomPrompt="1"/>
          </p:nvPr>
        </p:nvSpPr>
        <p:spPr>
          <a:xfrm>
            <a:off x="1512533" y="3606204"/>
            <a:ext cx="6120000" cy="207684"/>
          </a:xfrm>
        </p:spPr>
        <p:txBody>
          <a:bodyPr>
            <a:normAutofit/>
          </a:bodyPr>
          <a:lstStyle>
            <a:lvl1pPr algn="ctr">
              <a:buNone/>
              <a:defRPr sz="1400" baseline="0"/>
            </a:lvl1pPr>
            <a:lvl2pPr>
              <a:defRPr sz="14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Type name and designation here (Myriad Pro 12pt)</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ntents slide">
    <p:spTree>
      <p:nvGrpSpPr>
        <p:cNvPr id="1" name=""/>
        <p:cNvGrpSpPr/>
        <p:nvPr/>
      </p:nvGrpSpPr>
      <p:grpSpPr>
        <a:xfrm>
          <a:off x="0" y="0"/>
          <a:ext cx="0" cy="0"/>
          <a:chOff x="0" y="0"/>
          <a:chExt cx="0" cy="0"/>
        </a:xfrm>
      </p:grpSpPr>
      <p:sp>
        <p:nvSpPr>
          <p:cNvPr id="4" name="Content Placeholder 3"/>
          <p:cNvSpPr>
            <a:spLocks noGrp="1"/>
          </p:cNvSpPr>
          <p:nvPr>
            <p:ph sz="half" idx="2" hasCustomPrompt="1"/>
          </p:nvPr>
        </p:nvSpPr>
        <p:spPr>
          <a:xfrm>
            <a:off x="4860032" y="1626764"/>
            <a:ext cx="3826768" cy="3048986"/>
          </a:xfrm>
        </p:spPr>
        <p:txBody>
          <a:bodyPr>
            <a:normAutofit/>
          </a:bodyPr>
          <a:lstStyle>
            <a:lvl1pPr>
              <a:defRPr sz="1400" baseline="0">
                <a:latin typeface="Myriad Pro" pitchFamily="34" charset="0"/>
              </a:defRPr>
            </a:lvl1pPr>
            <a:lvl2pPr>
              <a:defRPr sz="1400">
                <a:latin typeface="Myriad Pro" pitchFamily="34" charset="0"/>
              </a:defRPr>
            </a:lvl2pPr>
            <a:lvl3pPr>
              <a:defRPr sz="1400">
                <a:latin typeface="Myriad Pro" pitchFamily="34" charset="0"/>
              </a:defRPr>
            </a:lvl3pPr>
            <a:lvl4pPr>
              <a:defRPr sz="1400">
                <a:latin typeface="Myriad Pro" pitchFamily="34" charset="0"/>
              </a:defRPr>
            </a:lvl4pPr>
            <a:lvl5pPr>
              <a:defRPr sz="1400">
                <a:latin typeface="Myriad Pro" pitchFamily="34" charset="0"/>
              </a:defRPr>
            </a:lvl5pPr>
            <a:lvl6pPr>
              <a:defRPr sz="1800"/>
            </a:lvl6pPr>
            <a:lvl7pPr>
              <a:defRPr sz="1800"/>
            </a:lvl7pPr>
            <a:lvl8pPr>
              <a:defRPr sz="1800"/>
            </a:lvl8pPr>
            <a:lvl9pPr>
              <a:defRPr sz="1800"/>
            </a:lvl9pPr>
          </a:lstStyle>
          <a:p>
            <a:pPr lvl="0"/>
            <a:r>
              <a:rPr lang="en-US" dirty="0" smtClean="0"/>
              <a:t>Type here (Myriad Pro 14pt) </a:t>
            </a:r>
          </a:p>
          <a:p>
            <a:pPr lvl="1"/>
            <a:r>
              <a:rPr lang="en-US" dirty="0" smtClean="0"/>
              <a:t>Type here (Myriad Pro 14pt)</a:t>
            </a:r>
          </a:p>
        </p:txBody>
      </p:sp>
      <p:sp>
        <p:nvSpPr>
          <p:cNvPr id="7" name="Slide Number Placeholder 6"/>
          <p:cNvSpPr>
            <a:spLocks noGrp="1"/>
          </p:cNvSpPr>
          <p:nvPr>
            <p:ph type="sldNum" sz="quarter" idx="12"/>
          </p:nvPr>
        </p:nvSpPr>
        <p:spPr/>
        <p:txBody>
          <a:bodyPr/>
          <a:lstStyle/>
          <a:p>
            <a:fld id="{8F4D090D-EA94-40C4-A53C-A9B462A19CDB}" type="slidenum">
              <a:rPr lang="en-GB" smtClean="0"/>
              <a:pPr/>
              <a:t>‹#›</a:t>
            </a:fld>
            <a:endParaRPr lang="en-GB"/>
          </a:p>
        </p:txBody>
      </p:sp>
      <p:sp>
        <p:nvSpPr>
          <p:cNvPr id="9" name="Rectangle 8"/>
          <p:cNvSpPr/>
          <p:nvPr userDrawn="1"/>
        </p:nvSpPr>
        <p:spPr>
          <a:xfrm>
            <a:off x="0" y="4569972"/>
            <a:ext cx="9144000" cy="57352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Rectangle 7"/>
          <p:cNvSpPr/>
          <p:nvPr userDrawn="1"/>
        </p:nvSpPr>
        <p:spPr>
          <a:xfrm>
            <a:off x="0" y="0"/>
            <a:ext cx="4572000" cy="5143500"/>
          </a:xfrm>
          <a:prstGeom prst="rect">
            <a:avLst/>
          </a:prstGeom>
          <a:solidFill>
            <a:srgbClr val="00A6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title" hasCustomPrompt="1"/>
          </p:nvPr>
        </p:nvSpPr>
        <p:spPr>
          <a:xfrm>
            <a:off x="457200" y="1282452"/>
            <a:ext cx="3898776" cy="857250"/>
          </a:xfrm>
        </p:spPr>
        <p:txBody>
          <a:bodyPr/>
          <a:lstStyle>
            <a:lvl1pPr>
              <a:defRPr>
                <a:solidFill>
                  <a:schemeClr val="bg1"/>
                </a:solidFill>
              </a:defRPr>
            </a:lvl1pPr>
          </a:lstStyle>
          <a:p>
            <a:r>
              <a:rPr lang="en-US" dirty="0" smtClean="0"/>
              <a:t>Type ‘Contents ‘or ‘Agenda’</a:t>
            </a:r>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ew Section Slide">
    <p:spTree>
      <p:nvGrpSpPr>
        <p:cNvPr id="1" name=""/>
        <p:cNvGrpSpPr/>
        <p:nvPr/>
      </p:nvGrpSpPr>
      <p:grpSpPr>
        <a:xfrm>
          <a:off x="0" y="0"/>
          <a:ext cx="0" cy="0"/>
          <a:chOff x="0" y="0"/>
          <a:chExt cx="0" cy="0"/>
        </a:xfrm>
      </p:grpSpPr>
      <p:sp>
        <p:nvSpPr>
          <p:cNvPr id="9" name="Rectangle 8"/>
          <p:cNvSpPr/>
          <p:nvPr userDrawn="1"/>
        </p:nvSpPr>
        <p:spPr>
          <a:xfrm>
            <a:off x="0" y="0"/>
            <a:ext cx="9144000" cy="5143500"/>
          </a:xfrm>
          <a:prstGeom prst="rect">
            <a:avLst/>
          </a:prstGeom>
          <a:solidFill>
            <a:srgbClr val="00A6D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title" hasCustomPrompt="1"/>
          </p:nvPr>
        </p:nvSpPr>
        <p:spPr>
          <a:xfrm>
            <a:off x="457200" y="2139702"/>
            <a:ext cx="8219256" cy="857250"/>
          </a:xfrm>
        </p:spPr>
        <p:txBody>
          <a:bodyPr anchor="ctr"/>
          <a:lstStyle>
            <a:lvl1pPr>
              <a:defRPr baseline="0">
                <a:solidFill>
                  <a:schemeClr val="bg1"/>
                </a:solidFill>
              </a:defRPr>
            </a:lvl1pPr>
          </a:lstStyle>
          <a:p>
            <a:r>
              <a:rPr lang="en-US" dirty="0" smtClean="0"/>
              <a:t>Divider Slide.  (Myriad Pro 24pt)</a:t>
            </a:r>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GB" smtClean="0"/>
              <a:t>Brand Manual</a:t>
            </a:r>
            <a:endParaRPr lang="en-GB" dirty="0"/>
          </a:p>
        </p:txBody>
      </p:sp>
      <p:sp>
        <p:nvSpPr>
          <p:cNvPr id="2" name="Title 1"/>
          <p:cNvSpPr>
            <a:spLocks noGrp="1"/>
          </p:cNvSpPr>
          <p:nvPr>
            <p:ph type="title" hasCustomPrompt="1"/>
          </p:nvPr>
        </p:nvSpPr>
        <p:spPr/>
        <p:txBody>
          <a:bodyPr/>
          <a:lstStyle>
            <a:lvl1pPr>
              <a:defRPr/>
            </a:lvl1pPr>
          </a:lstStyle>
          <a:p>
            <a:r>
              <a:rPr lang="en-US" dirty="0" smtClean="0"/>
              <a:t>Type here. (Myriad Pro 24pt)</a:t>
            </a:r>
            <a:endParaRPr lang="en-GB" dirty="0"/>
          </a:p>
        </p:txBody>
      </p:sp>
      <p:sp>
        <p:nvSpPr>
          <p:cNvPr id="3" name="Content Placeholder 2"/>
          <p:cNvSpPr>
            <a:spLocks noGrp="1"/>
          </p:cNvSpPr>
          <p:nvPr>
            <p:ph idx="1" hasCustomPrompt="1"/>
          </p:nvPr>
        </p:nvSpPr>
        <p:spPr/>
        <p:txBody>
          <a:bodyPr/>
          <a:lstStyle>
            <a:lvl1pPr>
              <a:defRPr/>
            </a:lvl1pPr>
          </a:lstStyle>
          <a:p>
            <a:pPr lvl="0"/>
            <a:r>
              <a:rPr lang="en-US" dirty="0" smtClean="0"/>
              <a:t>Type here (Myriad Pro 14pt) </a:t>
            </a:r>
          </a:p>
          <a:p>
            <a:pPr lvl="1"/>
            <a:r>
              <a:rPr lang="en-US" dirty="0" smtClean="0"/>
              <a:t>Type here (Myriad Pro 14pt)</a:t>
            </a:r>
          </a:p>
        </p:txBody>
      </p:sp>
      <p:sp>
        <p:nvSpPr>
          <p:cNvPr id="6" name="Slide Number Placeholder 5"/>
          <p:cNvSpPr>
            <a:spLocks noGrp="1"/>
          </p:cNvSpPr>
          <p:nvPr>
            <p:ph type="sldNum" sz="quarter" idx="12"/>
          </p:nvPr>
        </p:nvSpPr>
        <p:spPr/>
        <p:txBody>
          <a:bodyPr/>
          <a:lstStyle/>
          <a:p>
            <a:fld id="{8F4D090D-EA94-40C4-A53C-A9B462A19CDB}"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itle and 2 Columns ">
    <p:spTree>
      <p:nvGrpSpPr>
        <p:cNvPr id="1" name=""/>
        <p:cNvGrpSpPr/>
        <p:nvPr/>
      </p:nvGrpSpPr>
      <p:grpSpPr>
        <a:xfrm>
          <a:off x="0" y="0"/>
          <a:ext cx="0" cy="0"/>
          <a:chOff x="0" y="0"/>
          <a:chExt cx="0" cy="0"/>
        </a:xfrm>
      </p:grpSpPr>
      <p:sp>
        <p:nvSpPr>
          <p:cNvPr id="6" name="Footer Placeholder 5"/>
          <p:cNvSpPr>
            <a:spLocks noGrp="1"/>
          </p:cNvSpPr>
          <p:nvPr>
            <p:ph type="ftr" sz="quarter" idx="11"/>
          </p:nvPr>
        </p:nvSpPr>
        <p:spPr/>
        <p:txBody>
          <a:bodyPr/>
          <a:lstStyle/>
          <a:p>
            <a:r>
              <a:rPr lang="en-GB" smtClean="0"/>
              <a:t>Brand Manual</a:t>
            </a:r>
            <a:endParaRPr lang="en-GB" dirty="0"/>
          </a:p>
        </p:txBody>
      </p:sp>
      <p:sp>
        <p:nvSpPr>
          <p:cNvPr id="2" name="Title 1"/>
          <p:cNvSpPr>
            <a:spLocks noGrp="1"/>
          </p:cNvSpPr>
          <p:nvPr>
            <p:ph type="title" hasCustomPrompt="1"/>
          </p:nvPr>
        </p:nvSpPr>
        <p:spPr/>
        <p:txBody>
          <a:bodyPr/>
          <a:lstStyle/>
          <a:p>
            <a:r>
              <a:rPr lang="en-US" dirty="0" smtClean="0"/>
              <a:t>Type here. (Myriad Pro 24pt)</a:t>
            </a:r>
            <a:endParaRPr lang="en-GB" dirty="0"/>
          </a:p>
        </p:txBody>
      </p:sp>
      <p:sp>
        <p:nvSpPr>
          <p:cNvPr id="3" name="Content Placeholder 2"/>
          <p:cNvSpPr>
            <a:spLocks noGrp="1"/>
          </p:cNvSpPr>
          <p:nvPr>
            <p:ph sz="half" idx="1" hasCustomPrompt="1"/>
          </p:nvPr>
        </p:nvSpPr>
        <p:spPr>
          <a:xfrm>
            <a:off x="457200" y="1200151"/>
            <a:ext cx="4038600" cy="3394472"/>
          </a:xfrm>
        </p:spPr>
        <p:txBody>
          <a:bodyPr>
            <a:normAutofit/>
          </a:bodyPr>
          <a:lstStyle>
            <a:lvl1pPr>
              <a:defRPr sz="1400">
                <a:latin typeface="Myriad Pro" pitchFamily="34" charset="0"/>
              </a:defRPr>
            </a:lvl1pPr>
            <a:lvl2pPr>
              <a:defRPr sz="1400">
                <a:latin typeface="Myriad Pro" pitchFamily="34" charset="0"/>
              </a:defRPr>
            </a:lvl2pPr>
            <a:lvl3pPr>
              <a:defRPr sz="1400">
                <a:latin typeface="Myriad Pro" pitchFamily="34" charset="0"/>
              </a:defRPr>
            </a:lvl3pPr>
            <a:lvl4pPr>
              <a:defRPr sz="1400">
                <a:latin typeface="Myriad Pro" pitchFamily="34" charset="0"/>
              </a:defRPr>
            </a:lvl4pPr>
            <a:lvl5pPr>
              <a:defRPr sz="1400">
                <a:latin typeface="Myriad Pro" pitchFamily="34" charset="0"/>
              </a:defRPr>
            </a:lvl5pPr>
            <a:lvl6pPr>
              <a:defRPr sz="1800"/>
            </a:lvl6pPr>
            <a:lvl7pPr>
              <a:defRPr sz="1800"/>
            </a:lvl7pPr>
            <a:lvl8pPr>
              <a:defRPr sz="1800"/>
            </a:lvl8pPr>
            <a:lvl9pPr>
              <a:defRPr sz="1800"/>
            </a:lvl9pPr>
          </a:lstStyle>
          <a:p>
            <a:pPr lvl="0"/>
            <a:r>
              <a:rPr lang="en-US" dirty="0" smtClean="0"/>
              <a:t>Type here (Myriad Pro 14pt) </a:t>
            </a:r>
          </a:p>
          <a:p>
            <a:pPr lvl="1"/>
            <a:r>
              <a:rPr lang="en-US" dirty="0" smtClean="0"/>
              <a:t>Type here (Myriad Pro 14pt)</a:t>
            </a:r>
          </a:p>
        </p:txBody>
      </p:sp>
      <p:sp>
        <p:nvSpPr>
          <p:cNvPr id="4" name="Content Placeholder 3"/>
          <p:cNvSpPr>
            <a:spLocks noGrp="1"/>
          </p:cNvSpPr>
          <p:nvPr>
            <p:ph sz="half" idx="2" hasCustomPrompt="1"/>
          </p:nvPr>
        </p:nvSpPr>
        <p:spPr>
          <a:xfrm>
            <a:off x="4648200" y="1200151"/>
            <a:ext cx="4038600" cy="3394472"/>
          </a:xfrm>
        </p:spPr>
        <p:txBody>
          <a:bodyPr>
            <a:normAutofit/>
          </a:bodyPr>
          <a:lstStyle>
            <a:lvl1pPr>
              <a:defRPr sz="1400">
                <a:latin typeface="Myriad Pro" pitchFamily="34" charset="0"/>
              </a:defRPr>
            </a:lvl1pPr>
            <a:lvl2pPr>
              <a:defRPr sz="1400">
                <a:latin typeface="Myriad Pro" pitchFamily="34" charset="0"/>
              </a:defRPr>
            </a:lvl2pPr>
            <a:lvl3pPr>
              <a:defRPr sz="1400">
                <a:latin typeface="Myriad Pro" pitchFamily="34" charset="0"/>
              </a:defRPr>
            </a:lvl3pPr>
            <a:lvl4pPr>
              <a:defRPr sz="1400">
                <a:latin typeface="Myriad Pro" pitchFamily="34" charset="0"/>
              </a:defRPr>
            </a:lvl4pPr>
            <a:lvl5pPr>
              <a:defRPr sz="1400">
                <a:latin typeface="Myriad Pro" pitchFamily="34" charset="0"/>
              </a:defRPr>
            </a:lvl5pPr>
            <a:lvl6pPr>
              <a:defRPr sz="1800"/>
            </a:lvl6pPr>
            <a:lvl7pPr>
              <a:defRPr sz="1800"/>
            </a:lvl7pPr>
            <a:lvl8pPr>
              <a:defRPr sz="1800"/>
            </a:lvl8pPr>
            <a:lvl9pPr>
              <a:defRPr sz="1800"/>
            </a:lvl9pPr>
          </a:lstStyle>
          <a:p>
            <a:pPr lvl="0"/>
            <a:r>
              <a:rPr lang="en-US" dirty="0" smtClean="0"/>
              <a:t>Type here (Myriad Pro 14pt) </a:t>
            </a:r>
          </a:p>
          <a:p>
            <a:pPr lvl="1"/>
            <a:r>
              <a:rPr lang="en-US" dirty="0" smtClean="0"/>
              <a:t>Type here (Myriad Pro 14pt)</a:t>
            </a:r>
          </a:p>
        </p:txBody>
      </p:sp>
      <p:sp>
        <p:nvSpPr>
          <p:cNvPr id="7" name="Slide Number Placeholder 6"/>
          <p:cNvSpPr>
            <a:spLocks noGrp="1"/>
          </p:cNvSpPr>
          <p:nvPr>
            <p:ph type="sldNum" sz="quarter" idx="12"/>
          </p:nvPr>
        </p:nvSpPr>
        <p:spPr/>
        <p:txBody>
          <a:bodyPr/>
          <a:lstStyle/>
          <a:p>
            <a:fld id="{8F4D090D-EA94-40C4-A53C-A9B462A19CDB}"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Title and 2 Columns with sub-title">
    <p:spTree>
      <p:nvGrpSpPr>
        <p:cNvPr id="1" name=""/>
        <p:cNvGrpSpPr/>
        <p:nvPr/>
      </p:nvGrpSpPr>
      <p:grpSpPr>
        <a:xfrm>
          <a:off x="0" y="0"/>
          <a:ext cx="0" cy="0"/>
          <a:chOff x="0" y="0"/>
          <a:chExt cx="0" cy="0"/>
        </a:xfrm>
      </p:grpSpPr>
      <p:sp>
        <p:nvSpPr>
          <p:cNvPr id="8" name="Footer Placeholder 7"/>
          <p:cNvSpPr>
            <a:spLocks noGrp="1"/>
          </p:cNvSpPr>
          <p:nvPr>
            <p:ph type="ftr" sz="quarter" idx="11"/>
          </p:nvPr>
        </p:nvSpPr>
        <p:spPr/>
        <p:txBody>
          <a:bodyPr/>
          <a:lstStyle/>
          <a:p>
            <a:r>
              <a:rPr lang="en-GB" smtClean="0"/>
              <a:t>Brand Manual</a:t>
            </a:r>
            <a:endParaRPr lang="en-GB" dirty="0"/>
          </a:p>
        </p:txBody>
      </p:sp>
      <p:sp>
        <p:nvSpPr>
          <p:cNvPr id="2" name="Title 1"/>
          <p:cNvSpPr>
            <a:spLocks noGrp="1"/>
          </p:cNvSpPr>
          <p:nvPr>
            <p:ph type="title" hasCustomPrompt="1"/>
          </p:nvPr>
        </p:nvSpPr>
        <p:spPr/>
        <p:txBody>
          <a:bodyPr/>
          <a:lstStyle>
            <a:lvl1pPr>
              <a:defRPr/>
            </a:lvl1pPr>
          </a:lstStyle>
          <a:p>
            <a:r>
              <a:rPr lang="en-US" dirty="0" smtClean="0"/>
              <a:t>Type here. (Myriad Pro 24pt)</a:t>
            </a:r>
            <a:endParaRPr lang="en-GB" dirty="0"/>
          </a:p>
        </p:txBody>
      </p:sp>
      <p:sp>
        <p:nvSpPr>
          <p:cNvPr id="3" name="Text Placeholder 2"/>
          <p:cNvSpPr>
            <a:spLocks noGrp="1"/>
          </p:cNvSpPr>
          <p:nvPr>
            <p:ph type="body" idx="1" hasCustomPrompt="1"/>
          </p:nvPr>
        </p:nvSpPr>
        <p:spPr>
          <a:xfrm>
            <a:off x="457200" y="1151335"/>
            <a:ext cx="4040188" cy="479822"/>
          </a:xfrm>
        </p:spPr>
        <p:txBody>
          <a:bodyPr anchor="b">
            <a:normAutofit/>
          </a:bodyPr>
          <a:lstStyle>
            <a:lvl1pPr marL="0" indent="0">
              <a:buNone/>
              <a:defRPr sz="1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Type Column Title  (Myriad Pro 14pt Bold)</a:t>
            </a:r>
          </a:p>
        </p:txBody>
      </p:sp>
      <p:sp>
        <p:nvSpPr>
          <p:cNvPr id="4" name="Content Placeholder 3"/>
          <p:cNvSpPr>
            <a:spLocks noGrp="1"/>
          </p:cNvSpPr>
          <p:nvPr>
            <p:ph sz="half" idx="2" hasCustomPrompt="1"/>
          </p:nvPr>
        </p:nvSpPr>
        <p:spPr>
          <a:xfrm>
            <a:off x="457200" y="1631156"/>
            <a:ext cx="4040188" cy="2963466"/>
          </a:xfrm>
        </p:spPr>
        <p:txBody>
          <a:bodyPr>
            <a:normAutofit/>
          </a:bodyPr>
          <a:lstStyle>
            <a:lvl1pPr>
              <a:defRPr sz="1400"/>
            </a:lvl1pPr>
            <a:lvl2pPr>
              <a:defRPr sz="14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Type here (Myriad Pro 14pt) </a:t>
            </a:r>
          </a:p>
          <a:p>
            <a:pPr lvl="1"/>
            <a:r>
              <a:rPr lang="en-US" dirty="0" smtClean="0"/>
              <a:t>Type here (Myriad Pro 14pt)</a:t>
            </a:r>
          </a:p>
        </p:txBody>
      </p:sp>
      <p:sp>
        <p:nvSpPr>
          <p:cNvPr id="5" name="Text Placeholder 4"/>
          <p:cNvSpPr>
            <a:spLocks noGrp="1"/>
          </p:cNvSpPr>
          <p:nvPr>
            <p:ph type="body" sz="quarter" idx="3" hasCustomPrompt="1"/>
          </p:nvPr>
        </p:nvSpPr>
        <p:spPr>
          <a:xfrm>
            <a:off x="4645026" y="1151335"/>
            <a:ext cx="4041775" cy="479822"/>
          </a:xfrm>
        </p:spPr>
        <p:txBody>
          <a:bodyPr anchor="b">
            <a:normAutofit/>
          </a:bodyPr>
          <a:lstStyle>
            <a:lvl1pPr marL="0" indent="0">
              <a:buNone/>
              <a:defRPr sz="1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Type Column Title (Myriad Pro 14pt Bold)</a:t>
            </a:r>
          </a:p>
        </p:txBody>
      </p:sp>
      <p:sp>
        <p:nvSpPr>
          <p:cNvPr id="6" name="Content Placeholder 5"/>
          <p:cNvSpPr>
            <a:spLocks noGrp="1"/>
          </p:cNvSpPr>
          <p:nvPr>
            <p:ph sz="quarter" idx="4" hasCustomPrompt="1"/>
          </p:nvPr>
        </p:nvSpPr>
        <p:spPr>
          <a:xfrm>
            <a:off x="4645026" y="1631156"/>
            <a:ext cx="4041775" cy="2963466"/>
          </a:xfrm>
        </p:spPr>
        <p:txBody>
          <a:bodyPr>
            <a:normAutofit/>
          </a:bodyPr>
          <a:lstStyle>
            <a:lvl1pPr>
              <a:defRPr sz="1400"/>
            </a:lvl1pPr>
            <a:lvl2pPr>
              <a:defRPr sz="14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Type here (Myriad Pro 14pt) </a:t>
            </a:r>
          </a:p>
          <a:p>
            <a:pPr lvl="1"/>
            <a:r>
              <a:rPr lang="en-US" dirty="0" smtClean="0"/>
              <a:t>Type here (Myriad Pro 14pt)</a:t>
            </a:r>
          </a:p>
        </p:txBody>
      </p:sp>
      <p:sp>
        <p:nvSpPr>
          <p:cNvPr id="9" name="Slide Number Placeholder 8"/>
          <p:cNvSpPr>
            <a:spLocks noGrp="1"/>
          </p:cNvSpPr>
          <p:nvPr>
            <p:ph type="sldNum" sz="quarter" idx="12"/>
          </p:nvPr>
        </p:nvSpPr>
        <p:spPr/>
        <p:txBody>
          <a:bodyPr/>
          <a:lstStyle/>
          <a:p>
            <a:fld id="{8F4D090D-EA94-40C4-A53C-A9B462A19CDB}"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r>
              <a:rPr lang="en-GB" smtClean="0"/>
              <a:t>Brand Manual</a:t>
            </a:r>
            <a:endParaRPr lang="en-GB" dirty="0"/>
          </a:p>
        </p:txBody>
      </p:sp>
      <p:sp>
        <p:nvSpPr>
          <p:cNvPr id="2" name="Title 1"/>
          <p:cNvSpPr>
            <a:spLocks noGrp="1"/>
          </p:cNvSpPr>
          <p:nvPr>
            <p:ph type="title" hasCustomPrompt="1"/>
          </p:nvPr>
        </p:nvSpPr>
        <p:spPr/>
        <p:txBody>
          <a:bodyPr/>
          <a:lstStyle/>
          <a:p>
            <a:r>
              <a:rPr lang="en-US" dirty="0" smtClean="0"/>
              <a:t>Type here. (Myriad Pro 24pt)</a:t>
            </a:r>
            <a:endParaRPr lang="en-GB" dirty="0"/>
          </a:p>
        </p:txBody>
      </p:sp>
      <p:sp>
        <p:nvSpPr>
          <p:cNvPr id="5" name="Slide Number Placeholder 4"/>
          <p:cNvSpPr>
            <a:spLocks noGrp="1"/>
          </p:cNvSpPr>
          <p:nvPr>
            <p:ph type="sldNum" sz="quarter" idx="12"/>
          </p:nvPr>
        </p:nvSpPr>
        <p:spPr/>
        <p:txBody>
          <a:bodyPr/>
          <a:lstStyle/>
          <a:p>
            <a:fld id="{8F4D090D-EA94-40C4-A53C-A9B462A19CDB}"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Empty slide">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r>
              <a:rPr lang="en-GB" smtClean="0"/>
              <a:t>Brand Manual</a:t>
            </a:r>
            <a:endParaRPr lang="en-GB" dirty="0"/>
          </a:p>
        </p:txBody>
      </p:sp>
      <p:sp>
        <p:nvSpPr>
          <p:cNvPr id="6" name="Slide Number Placeholder 5"/>
          <p:cNvSpPr>
            <a:spLocks noGrp="1"/>
          </p:cNvSpPr>
          <p:nvPr>
            <p:ph type="sldNum" sz="quarter" idx="12"/>
          </p:nvPr>
        </p:nvSpPr>
        <p:spPr/>
        <p:txBody>
          <a:bodyPr/>
          <a:lstStyle/>
          <a:p>
            <a:fld id="{8F4D090D-EA94-40C4-A53C-A9B462A19CDB}" type="slidenum">
              <a:rPr lang="en-GB" smtClean="0"/>
              <a:pPr/>
              <a:t>‹#›</a:t>
            </a:fld>
            <a:endParaRPr lang="en-GB"/>
          </a:p>
        </p:txBody>
      </p:sp>
      <p:sp>
        <p:nvSpPr>
          <p:cNvPr id="10" name="Rectangle 9"/>
          <p:cNvSpPr/>
          <p:nvPr userDrawn="1"/>
        </p:nvSpPr>
        <p:spPr>
          <a:xfrm>
            <a:off x="0" y="4569972"/>
            <a:ext cx="9144000" cy="57352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1252908" y="4767263"/>
            <a:ext cx="4544144" cy="273844"/>
          </a:xfrm>
          <a:prstGeom prst="rect">
            <a:avLst/>
          </a:prstGeom>
        </p:spPr>
        <p:txBody>
          <a:bodyPr vert="horz" lIns="91440" tIns="45720" rIns="91440" bIns="45720" rtlCol="0" anchor="ctr"/>
          <a:lstStyle>
            <a:lvl1pPr algn="l">
              <a:defRPr sz="1000">
                <a:solidFill>
                  <a:schemeClr val="tx1">
                    <a:tint val="75000"/>
                  </a:schemeClr>
                </a:solidFill>
                <a:latin typeface="Myriad Pro Light" pitchFamily="34" charset="0"/>
              </a:defRPr>
            </a:lvl1pPr>
          </a:lstStyle>
          <a:p>
            <a:pPr>
              <a:defRPr/>
            </a:pPr>
            <a:r>
              <a:rPr lang="en-GB" smtClean="0">
                <a:solidFill>
                  <a:schemeClr val="bg1">
                    <a:lumMod val="50000"/>
                  </a:schemeClr>
                </a:solidFill>
                <a:latin typeface="Myriad Pro" pitchFamily="34" charset="0"/>
                <a:cs typeface="Courier New"/>
              </a:rPr>
              <a:t>Brand Manual</a:t>
            </a:r>
            <a:endParaRPr lang="en-GB" dirty="0" smtClean="0">
              <a:solidFill>
                <a:schemeClr val="bg1">
                  <a:lumMod val="50000"/>
                </a:schemeClr>
              </a:solidFill>
              <a:latin typeface="Myriad Pro" pitchFamily="34" charset="0"/>
            </a:endParaRPr>
          </a:p>
        </p:txBody>
      </p:sp>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GB" dirty="0"/>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000">
                <a:solidFill>
                  <a:schemeClr val="tx1">
                    <a:tint val="75000"/>
                  </a:schemeClr>
                </a:solidFill>
                <a:latin typeface="Myriad Pro Light" pitchFamily="34" charset="0"/>
              </a:defRPr>
            </a:lvl1pPr>
          </a:lstStyle>
          <a:p>
            <a:fld id="{8F4D090D-EA94-40C4-A53C-A9B462A19CDB}" type="slidenum">
              <a:rPr lang="en-GB" smtClean="0"/>
              <a:pPr/>
              <a:t>‹#›</a:t>
            </a:fld>
            <a:endParaRPr lang="en-GB" dirty="0"/>
          </a:p>
        </p:txBody>
      </p:sp>
      <p:cxnSp>
        <p:nvCxnSpPr>
          <p:cNvPr id="7" name="Straight Connector 6"/>
          <p:cNvCxnSpPr/>
          <p:nvPr/>
        </p:nvCxnSpPr>
        <p:spPr>
          <a:xfrm>
            <a:off x="-6250" y="4669073"/>
            <a:ext cx="9150250" cy="0"/>
          </a:xfrm>
          <a:prstGeom prst="line">
            <a:avLst/>
          </a:prstGeom>
          <a:ln w="12700">
            <a:solidFill>
              <a:srgbClr val="00A5DA"/>
            </a:solidFill>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467544" y="4814993"/>
            <a:ext cx="1008112" cy="400110"/>
          </a:xfrm>
          <a:prstGeom prst="rect">
            <a:avLst/>
          </a:prstGeom>
          <a:noFill/>
        </p:spPr>
        <p:txBody>
          <a:bodyPr wrap="squar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000" dirty="0" smtClean="0">
                <a:solidFill>
                  <a:schemeClr val="bg1">
                    <a:lumMod val="50000"/>
                  </a:schemeClr>
                </a:solidFill>
                <a:latin typeface="Myriad Pro" pitchFamily="34" charset="0"/>
                <a:cs typeface="Courier New"/>
              </a:rPr>
              <a:t>© </a:t>
            </a:r>
            <a:r>
              <a:rPr lang="en-GB" sz="1000" dirty="0" smtClean="0">
                <a:solidFill>
                  <a:schemeClr val="bg1">
                    <a:lumMod val="50000"/>
                  </a:schemeClr>
                </a:solidFill>
                <a:latin typeface="Myriad Pro Light" pitchFamily="34" charset="0"/>
                <a:cs typeface="Courier New"/>
              </a:rPr>
              <a:t>INCEIF 2012.</a:t>
            </a:r>
            <a:endParaRPr lang="en-GB" sz="1000" dirty="0">
              <a:solidFill>
                <a:schemeClr val="bg1">
                  <a:lumMod val="50000"/>
                </a:schemeClr>
              </a:solidFill>
              <a:latin typeface="Myriad Pro Light" pitchFamily="34" charset="0"/>
            </a:endParaRPr>
          </a:p>
        </p:txBody>
      </p:sp>
    </p:spTree>
  </p:cSld>
  <p:clrMap bg1="lt1" tx1="dk1" bg2="lt2" tx2="dk2" accent1="accent1" accent2="accent2" accent3="accent3" accent4="accent4" accent5="accent5" accent6="accent6" hlink="hlink" folHlink="folHlink"/>
  <p:sldLayoutIdLst>
    <p:sldLayoutId id="2147483665" r:id="rId1"/>
    <p:sldLayoutId id="2147483666" r:id="rId2"/>
    <p:sldLayoutId id="2147483662" r:id="rId3"/>
    <p:sldLayoutId id="2147483660" r:id="rId4"/>
    <p:sldLayoutId id="2147483650" r:id="rId5"/>
    <p:sldLayoutId id="2147483652" r:id="rId6"/>
    <p:sldLayoutId id="2147483653" r:id="rId7"/>
    <p:sldLayoutId id="2147483654" r:id="rId8"/>
    <p:sldLayoutId id="2147483649" r:id="rId9"/>
    <p:sldLayoutId id="2147483655" r:id="rId10"/>
    <p:sldLayoutId id="2147483663" r:id="rId11"/>
  </p:sldLayoutIdLst>
  <p:hf hdr="0" dt="0"/>
  <p:txStyles>
    <p:titleStyle>
      <a:lvl1pPr algn="l" defTabSz="914400" rtl="0" eaLnBrk="1" latinLnBrk="0" hangingPunct="1">
        <a:spcBef>
          <a:spcPct val="0"/>
        </a:spcBef>
        <a:buNone/>
        <a:defRPr sz="2400" kern="1200">
          <a:solidFill>
            <a:schemeClr val="tx1"/>
          </a:solidFill>
          <a:latin typeface="Myriad Pro" pitchFamily="34" charset="0"/>
          <a:ea typeface="+mj-ea"/>
          <a:cs typeface="+mj-cs"/>
        </a:defRPr>
      </a:lvl1pPr>
    </p:titleStyle>
    <p:bodyStyle>
      <a:lvl1pPr marL="268288" indent="-268288" algn="l" defTabSz="914400" rtl="0" eaLnBrk="1" latinLnBrk="0" hangingPunct="1">
        <a:spcBef>
          <a:spcPct val="20000"/>
        </a:spcBef>
        <a:buFont typeface="Arial" pitchFamily="34" charset="0"/>
        <a:buChar char="•"/>
        <a:defRPr sz="1400" kern="1200">
          <a:solidFill>
            <a:schemeClr val="tx1"/>
          </a:solidFill>
          <a:latin typeface="Myriad Pro" pitchFamily="34" charset="0"/>
          <a:ea typeface="+mn-ea"/>
          <a:cs typeface="+mn-cs"/>
        </a:defRPr>
      </a:lvl1pPr>
      <a:lvl2pPr marL="742950" indent="-285750" algn="l" defTabSz="914400" rtl="0" eaLnBrk="1" latinLnBrk="0" hangingPunct="1">
        <a:spcBef>
          <a:spcPct val="20000"/>
        </a:spcBef>
        <a:buFont typeface="Arial" pitchFamily="34" charset="0"/>
        <a:buChar char="–"/>
        <a:defRPr sz="1400" kern="1200">
          <a:solidFill>
            <a:schemeClr val="tx1"/>
          </a:solidFill>
          <a:latin typeface="Myriad Pro" pitchFamily="34" charset="0"/>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5.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5.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5.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fontScale="90000"/>
          </a:bodyPr>
          <a:lstStyle/>
          <a:p>
            <a:r>
              <a:rPr lang="en-MY" dirty="0" smtClean="0"/>
              <a:t>MONETARY POLICY AND BANK LENDING IN</a:t>
            </a:r>
            <a:br>
              <a:rPr lang="en-MY" dirty="0" smtClean="0"/>
            </a:br>
            <a:r>
              <a:rPr lang="en-MY" dirty="0" smtClean="0"/>
              <a:t>A DUAL BANKING SYSTEM</a:t>
            </a:r>
            <a:endParaRPr lang="en-MY" dirty="0"/>
          </a:p>
        </p:txBody>
      </p:sp>
      <p:sp>
        <p:nvSpPr>
          <p:cNvPr id="6" name="Content Placeholder 5"/>
          <p:cNvSpPr>
            <a:spLocks noGrp="1"/>
          </p:cNvSpPr>
          <p:nvPr>
            <p:ph sz="quarter" idx="4"/>
          </p:nvPr>
        </p:nvSpPr>
        <p:spPr>
          <a:xfrm>
            <a:off x="1512533" y="3606204"/>
            <a:ext cx="6120000" cy="693738"/>
          </a:xfrm>
        </p:spPr>
        <p:txBody>
          <a:bodyPr>
            <a:normAutofit/>
          </a:bodyPr>
          <a:lstStyle/>
          <a:p>
            <a:endParaRPr lang="en-GB" dirty="0"/>
          </a:p>
          <a:p>
            <a:r>
              <a:rPr lang="en-GB" dirty="0" smtClean="0"/>
              <a:t>Mansor H Ibrahim (INCEIF)</a:t>
            </a:r>
            <a:endParaRPr lang="en-GB"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GB" smtClean="0"/>
              <a:t>Brand Manual</a:t>
            </a:r>
            <a:endParaRPr lang="en-GB" dirty="0"/>
          </a:p>
        </p:txBody>
      </p:sp>
      <p:sp>
        <p:nvSpPr>
          <p:cNvPr id="3" name="Title 2"/>
          <p:cNvSpPr>
            <a:spLocks noGrp="1"/>
          </p:cNvSpPr>
          <p:nvPr>
            <p:ph type="title"/>
          </p:nvPr>
        </p:nvSpPr>
        <p:spPr/>
        <p:txBody>
          <a:bodyPr/>
          <a:lstStyle/>
          <a:p>
            <a:r>
              <a:rPr lang="en-MY" dirty="0" smtClean="0"/>
              <a:t>DESCRIPTIVE STATISTICS</a:t>
            </a:r>
            <a:endParaRPr lang="en-MY" dirty="0"/>
          </a:p>
        </p:txBody>
      </p:sp>
      <p:sp>
        <p:nvSpPr>
          <p:cNvPr id="5" name="Slide Number Placeholder 4"/>
          <p:cNvSpPr>
            <a:spLocks noGrp="1"/>
          </p:cNvSpPr>
          <p:nvPr>
            <p:ph type="sldNum" sz="quarter" idx="12"/>
          </p:nvPr>
        </p:nvSpPr>
        <p:spPr/>
        <p:txBody>
          <a:bodyPr/>
          <a:lstStyle/>
          <a:p>
            <a:fld id="{8F4D090D-EA94-40C4-A53C-A9B462A19CDB}" type="slidenum">
              <a:rPr lang="en-GB" smtClean="0"/>
              <a:pPr/>
              <a:t>10</a:t>
            </a:fld>
            <a:endParaRPr lang="en-GB"/>
          </a:p>
        </p:txBody>
      </p:sp>
      <p:graphicFrame>
        <p:nvGraphicFramePr>
          <p:cNvPr id="6" name="Table 5"/>
          <p:cNvGraphicFramePr>
            <a:graphicFrameLocks noGrp="1"/>
          </p:cNvGraphicFramePr>
          <p:nvPr>
            <p:extLst>
              <p:ext uri="{D42A27DB-BD31-4B8C-83A1-F6EECF244321}">
                <p14:modId xmlns:p14="http://schemas.microsoft.com/office/powerpoint/2010/main" val="2658640635"/>
              </p:ext>
            </p:extLst>
          </p:nvPr>
        </p:nvGraphicFramePr>
        <p:xfrm>
          <a:off x="611559" y="1063230"/>
          <a:ext cx="7776864" cy="2804669"/>
        </p:xfrm>
        <a:graphic>
          <a:graphicData uri="http://schemas.openxmlformats.org/drawingml/2006/table">
            <a:tbl>
              <a:tblPr firstRow="1" firstCol="1" bandRow="1">
                <a:tableStyleId>{5C22544A-7EE6-4342-B048-85BDC9FD1C3A}</a:tableStyleId>
              </a:tblPr>
              <a:tblGrid>
                <a:gridCol w="1819326"/>
                <a:gridCol w="992361"/>
                <a:gridCol w="993204"/>
                <a:gridCol w="993204"/>
                <a:gridCol w="992361"/>
                <a:gridCol w="993204"/>
                <a:gridCol w="993204"/>
              </a:tblGrid>
              <a:tr h="400667">
                <a:tc rowSpan="2">
                  <a:txBody>
                    <a:bodyPr/>
                    <a:lstStyle/>
                    <a:p>
                      <a:pPr algn="just">
                        <a:spcAft>
                          <a:spcPts val="0"/>
                        </a:spcAft>
                      </a:pPr>
                      <a:r>
                        <a:rPr lang="en-MY" sz="900">
                          <a:effectLst/>
                        </a:rPr>
                        <a:t> </a:t>
                      </a:r>
                      <a:endParaRPr lang="en-MY" sz="800">
                        <a:effectLst/>
                      </a:endParaRPr>
                    </a:p>
                    <a:p>
                      <a:pPr algn="just">
                        <a:spcAft>
                          <a:spcPts val="0"/>
                        </a:spcAft>
                      </a:pPr>
                      <a:r>
                        <a:rPr lang="en-MY" sz="900">
                          <a:effectLst/>
                        </a:rPr>
                        <a:t>Variables</a:t>
                      </a:r>
                      <a:endParaRPr lang="en-MY" sz="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gridSpan="2">
                  <a:txBody>
                    <a:bodyPr/>
                    <a:lstStyle/>
                    <a:p>
                      <a:pPr algn="just">
                        <a:spcAft>
                          <a:spcPts val="0"/>
                        </a:spcAft>
                      </a:pPr>
                      <a:r>
                        <a:rPr lang="en-MY" sz="900">
                          <a:effectLst/>
                        </a:rPr>
                        <a:t>All Banks</a:t>
                      </a:r>
                      <a:endParaRPr lang="en-MY" sz="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MY"/>
                    </a:p>
                  </a:txBody>
                  <a:tcPr/>
                </a:tc>
                <a:tc gridSpan="2">
                  <a:txBody>
                    <a:bodyPr/>
                    <a:lstStyle/>
                    <a:p>
                      <a:pPr algn="just">
                        <a:spcAft>
                          <a:spcPts val="0"/>
                        </a:spcAft>
                      </a:pPr>
                      <a:r>
                        <a:rPr lang="en-MY" sz="900">
                          <a:effectLst/>
                        </a:rPr>
                        <a:t>Conventional Banks</a:t>
                      </a:r>
                      <a:endParaRPr lang="en-MY" sz="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MY"/>
                    </a:p>
                  </a:txBody>
                  <a:tcPr/>
                </a:tc>
                <a:tc gridSpan="2">
                  <a:txBody>
                    <a:bodyPr/>
                    <a:lstStyle/>
                    <a:p>
                      <a:pPr algn="just">
                        <a:spcAft>
                          <a:spcPts val="0"/>
                        </a:spcAft>
                      </a:pPr>
                      <a:r>
                        <a:rPr lang="en-MY" sz="900">
                          <a:effectLst/>
                        </a:rPr>
                        <a:t>Islamic Banks</a:t>
                      </a:r>
                      <a:endParaRPr lang="en-MY" sz="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MY"/>
                    </a:p>
                  </a:txBody>
                  <a:tcPr/>
                </a:tc>
              </a:tr>
              <a:tr h="400667">
                <a:tc vMerge="1">
                  <a:txBody>
                    <a:bodyPr/>
                    <a:lstStyle/>
                    <a:p>
                      <a:endParaRPr lang="en-MY"/>
                    </a:p>
                  </a:txBody>
                  <a:tcPr/>
                </a:tc>
                <a:tc>
                  <a:txBody>
                    <a:bodyPr/>
                    <a:lstStyle/>
                    <a:p>
                      <a:pPr algn="just">
                        <a:spcAft>
                          <a:spcPts val="0"/>
                        </a:spcAft>
                      </a:pPr>
                      <a:r>
                        <a:rPr lang="en-MY" sz="900">
                          <a:effectLst/>
                        </a:rPr>
                        <a:t>Mean</a:t>
                      </a:r>
                      <a:endParaRPr lang="en-MY" sz="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spcAft>
                          <a:spcPts val="0"/>
                        </a:spcAft>
                      </a:pPr>
                      <a:r>
                        <a:rPr lang="en-MY" sz="900">
                          <a:effectLst/>
                        </a:rPr>
                        <a:t>SD</a:t>
                      </a:r>
                      <a:endParaRPr lang="en-MY" sz="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spcAft>
                          <a:spcPts val="0"/>
                        </a:spcAft>
                      </a:pPr>
                      <a:r>
                        <a:rPr lang="en-MY" sz="900">
                          <a:effectLst/>
                        </a:rPr>
                        <a:t>Mean</a:t>
                      </a:r>
                      <a:endParaRPr lang="en-MY" sz="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spcAft>
                          <a:spcPts val="0"/>
                        </a:spcAft>
                      </a:pPr>
                      <a:r>
                        <a:rPr lang="en-MY" sz="900">
                          <a:effectLst/>
                        </a:rPr>
                        <a:t>SD</a:t>
                      </a:r>
                      <a:endParaRPr lang="en-MY" sz="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spcAft>
                          <a:spcPts val="0"/>
                        </a:spcAft>
                      </a:pPr>
                      <a:r>
                        <a:rPr lang="en-MY" sz="900">
                          <a:effectLst/>
                        </a:rPr>
                        <a:t>Mean</a:t>
                      </a:r>
                      <a:endParaRPr lang="en-MY" sz="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spcAft>
                          <a:spcPts val="0"/>
                        </a:spcAft>
                      </a:pPr>
                      <a:r>
                        <a:rPr lang="en-MY" sz="900">
                          <a:effectLst/>
                        </a:rPr>
                        <a:t>SD</a:t>
                      </a:r>
                      <a:endParaRPr lang="en-MY" sz="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400667">
                <a:tc>
                  <a:txBody>
                    <a:bodyPr/>
                    <a:lstStyle/>
                    <a:p>
                      <a:pPr algn="just">
                        <a:spcAft>
                          <a:spcPts val="0"/>
                        </a:spcAft>
                      </a:pPr>
                      <a:r>
                        <a:rPr lang="en-MY" sz="900">
                          <a:effectLst/>
                        </a:rPr>
                        <a:t>Loan Growth</a:t>
                      </a:r>
                      <a:endParaRPr lang="en-MY" sz="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spcAft>
                          <a:spcPts val="0"/>
                        </a:spcAft>
                      </a:pPr>
                      <a:r>
                        <a:rPr lang="en-MY" sz="900">
                          <a:effectLst/>
                        </a:rPr>
                        <a:t> 0.1298</a:t>
                      </a:r>
                      <a:endParaRPr lang="en-MY" sz="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spcAft>
                          <a:spcPts val="0"/>
                        </a:spcAft>
                      </a:pPr>
                      <a:r>
                        <a:rPr lang="en-MY" sz="900">
                          <a:effectLst/>
                        </a:rPr>
                        <a:t> 0.2402</a:t>
                      </a:r>
                      <a:endParaRPr lang="en-MY" sz="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spcAft>
                          <a:spcPts val="0"/>
                        </a:spcAft>
                      </a:pPr>
                      <a:r>
                        <a:rPr lang="en-MY" sz="900">
                          <a:effectLst/>
                        </a:rPr>
                        <a:t> 0.0939</a:t>
                      </a:r>
                      <a:endParaRPr lang="en-MY" sz="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spcAft>
                          <a:spcPts val="0"/>
                        </a:spcAft>
                      </a:pPr>
                      <a:r>
                        <a:rPr lang="en-MY" sz="900">
                          <a:effectLst/>
                        </a:rPr>
                        <a:t> 0.2455</a:t>
                      </a:r>
                      <a:endParaRPr lang="en-MY" sz="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spcAft>
                          <a:spcPts val="0"/>
                        </a:spcAft>
                      </a:pPr>
                      <a:r>
                        <a:rPr lang="en-MY" sz="900">
                          <a:effectLst/>
                        </a:rPr>
                        <a:t> 0.2075</a:t>
                      </a:r>
                      <a:endParaRPr lang="en-MY" sz="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spcAft>
                          <a:spcPts val="0"/>
                        </a:spcAft>
                      </a:pPr>
                      <a:r>
                        <a:rPr lang="en-MY" sz="900">
                          <a:effectLst/>
                        </a:rPr>
                        <a:t> 0.2089</a:t>
                      </a:r>
                      <a:endParaRPr lang="en-MY" sz="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400667">
                <a:tc>
                  <a:txBody>
                    <a:bodyPr/>
                    <a:lstStyle/>
                    <a:p>
                      <a:pPr algn="just">
                        <a:spcAft>
                          <a:spcPts val="0"/>
                        </a:spcAft>
                      </a:pPr>
                      <a:r>
                        <a:rPr lang="en-MY" sz="900">
                          <a:effectLst/>
                        </a:rPr>
                        <a:t>Total Assets (ln)</a:t>
                      </a:r>
                      <a:endParaRPr lang="en-MY" sz="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spcAft>
                          <a:spcPts val="0"/>
                        </a:spcAft>
                      </a:pPr>
                      <a:r>
                        <a:rPr lang="en-MY" sz="900">
                          <a:effectLst/>
                        </a:rPr>
                        <a:t>15.4141</a:t>
                      </a:r>
                      <a:endParaRPr lang="en-MY" sz="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spcAft>
                          <a:spcPts val="0"/>
                        </a:spcAft>
                      </a:pPr>
                      <a:r>
                        <a:rPr lang="en-MY" sz="900">
                          <a:effectLst/>
                        </a:rPr>
                        <a:t> 1.4420</a:t>
                      </a:r>
                      <a:endParaRPr lang="en-MY" sz="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spcAft>
                          <a:spcPts val="0"/>
                        </a:spcAft>
                      </a:pPr>
                      <a:r>
                        <a:rPr lang="en-MY" sz="900">
                          <a:effectLst/>
                        </a:rPr>
                        <a:t>15.5337</a:t>
                      </a:r>
                      <a:endParaRPr lang="en-MY" sz="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spcAft>
                          <a:spcPts val="0"/>
                        </a:spcAft>
                      </a:pPr>
                      <a:r>
                        <a:rPr lang="en-MY" sz="900">
                          <a:effectLst/>
                        </a:rPr>
                        <a:t> 1.6290</a:t>
                      </a:r>
                      <a:endParaRPr lang="en-MY" sz="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spcAft>
                          <a:spcPts val="0"/>
                        </a:spcAft>
                      </a:pPr>
                      <a:r>
                        <a:rPr lang="en-MY" sz="900">
                          <a:effectLst/>
                        </a:rPr>
                        <a:t>15.1807</a:t>
                      </a:r>
                      <a:endParaRPr lang="en-MY" sz="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spcAft>
                          <a:spcPts val="0"/>
                        </a:spcAft>
                      </a:pPr>
                      <a:r>
                        <a:rPr lang="en-MY" sz="900">
                          <a:effectLst/>
                        </a:rPr>
                        <a:t> 0.9412</a:t>
                      </a:r>
                      <a:endParaRPr lang="en-MY" sz="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400667">
                <a:tc>
                  <a:txBody>
                    <a:bodyPr/>
                    <a:lstStyle/>
                    <a:p>
                      <a:pPr algn="just">
                        <a:spcAft>
                          <a:spcPts val="0"/>
                        </a:spcAft>
                      </a:pPr>
                      <a:r>
                        <a:rPr lang="en-MY" sz="900">
                          <a:effectLst/>
                        </a:rPr>
                        <a:t>Equity:Assets </a:t>
                      </a:r>
                      <a:endParaRPr lang="en-MY" sz="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spcAft>
                          <a:spcPts val="0"/>
                        </a:spcAft>
                      </a:pPr>
                      <a:r>
                        <a:rPr lang="en-MY" sz="900">
                          <a:effectLst/>
                        </a:rPr>
                        <a:t>10.8354</a:t>
                      </a:r>
                      <a:endParaRPr lang="en-MY" sz="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spcAft>
                          <a:spcPts val="0"/>
                        </a:spcAft>
                      </a:pPr>
                      <a:r>
                        <a:rPr lang="en-MY" sz="900">
                          <a:effectLst/>
                        </a:rPr>
                        <a:t> 6.9248</a:t>
                      </a:r>
                      <a:endParaRPr lang="en-MY" sz="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spcAft>
                          <a:spcPts val="0"/>
                        </a:spcAft>
                      </a:pPr>
                      <a:r>
                        <a:rPr lang="en-MY" sz="900">
                          <a:effectLst/>
                        </a:rPr>
                        <a:t>11.7883</a:t>
                      </a:r>
                      <a:endParaRPr lang="en-MY" sz="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spcAft>
                          <a:spcPts val="0"/>
                        </a:spcAft>
                      </a:pPr>
                      <a:r>
                        <a:rPr lang="en-MY" sz="900">
                          <a:effectLst/>
                        </a:rPr>
                        <a:t> 7.6499</a:t>
                      </a:r>
                      <a:endParaRPr lang="en-MY" sz="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spcAft>
                          <a:spcPts val="0"/>
                        </a:spcAft>
                      </a:pPr>
                      <a:r>
                        <a:rPr lang="en-MY" sz="900">
                          <a:effectLst/>
                        </a:rPr>
                        <a:t> 8.9748</a:t>
                      </a:r>
                      <a:endParaRPr lang="en-MY" sz="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spcAft>
                          <a:spcPts val="0"/>
                        </a:spcAft>
                      </a:pPr>
                      <a:r>
                        <a:rPr lang="en-MY" sz="900">
                          <a:effectLst/>
                        </a:rPr>
                        <a:t> 4.7233</a:t>
                      </a:r>
                      <a:endParaRPr lang="en-MY" sz="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400667">
                <a:tc>
                  <a:txBody>
                    <a:bodyPr/>
                    <a:lstStyle/>
                    <a:p>
                      <a:pPr algn="just">
                        <a:spcAft>
                          <a:spcPts val="0"/>
                        </a:spcAft>
                      </a:pPr>
                      <a:r>
                        <a:rPr lang="en-MY" sz="900">
                          <a:effectLst/>
                        </a:rPr>
                        <a:t>Liquid Assets</a:t>
                      </a:r>
                      <a:endParaRPr lang="en-MY" sz="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spcAft>
                          <a:spcPts val="0"/>
                        </a:spcAft>
                      </a:pPr>
                      <a:r>
                        <a:rPr lang="en-MY" sz="900">
                          <a:effectLst/>
                        </a:rPr>
                        <a:t>30.7133</a:t>
                      </a:r>
                      <a:endParaRPr lang="en-MY" sz="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spcAft>
                          <a:spcPts val="0"/>
                        </a:spcAft>
                      </a:pPr>
                      <a:r>
                        <a:rPr lang="en-MY" sz="900">
                          <a:effectLst/>
                        </a:rPr>
                        <a:t>19.6186</a:t>
                      </a:r>
                      <a:endParaRPr lang="en-MY" sz="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spcAft>
                          <a:spcPts val="0"/>
                        </a:spcAft>
                      </a:pPr>
                      <a:r>
                        <a:rPr lang="en-MY" sz="900">
                          <a:effectLst/>
                        </a:rPr>
                        <a:t>32.7031</a:t>
                      </a:r>
                      <a:endParaRPr lang="en-MY" sz="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spcAft>
                          <a:spcPts val="0"/>
                        </a:spcAft>
                      </a:pPr>
                      <a:r>
                        <a:rPr lang="en-MY" sz="900">
                          <a:effectLst/>
                        </a:rPr>
                        <a:t>20.8811</a:t>
                      </a:r>
                      <a:endParaRPr lang="en-MY" sz="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spcAft>
                          <a:spcPts val="0"/>
                        </a:spcAft>
                      </a:pPr>
                      <a:r>
                        <a:rPr lang="en-MY" sz="900">
                          <a:effectLst/>
                        </a:rPr>
                        <a:t>26.8284</a:t>
                      </a:r>
                      <a:endParaRPr lang="en-MY" sz="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spcAft>
                          <a:spcPts val="0"/>
                        </a:spcAft>
                      </a:pPr>
                      <a:r>
                        <a:rPr lang="en-MY" sz="900">
                          <a:effectLst/>
                        </a:rPr>
                        <a:t>16.2601</a:t>
                      </a:r>
                      <a:endParaRPr lang="en-MY" sz="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400667">
                <a:tc>
                  <a:txBody>
                    <a:bodyPr/>
                    <a:lstStyle/>
                    <a:p>
                      <a:pPr algn="just">
                        <a:spcAft>
                          <a:spcPts val="0"/>
                        </a:spcAft>
                      </a:pPr>
                      <a:r>
                        <a:rPr lang="en-MY" sz="900">
                          <a:effectLst/>
                        </a:rPr>
                        <a:t>Funding Ratio</a:t>
                      </a:r>
                      <a:endParaRPr lang="en-MY" sz="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spcAft>
                          <a:spcPts val="0"/>
                        </a:spcAft>
                      </a:pPr>
                      <a:r>
                        <a:rPr lang="en-MY" sz="900">
                          <a:effectLst/>
                        </a:rPr>
                        <a:t>72.5221</a:t>
                      </a:r>
                      <a:endParaRPr lang="en-MY" sz="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spcAft>
                          <a:spcPts val="0"/>
                        </a:spcAft>
                      </a:pPr>
                      <a:r>
                        <a:rPr lang="en-MY" sz="900">
                          <a:effectLst/>
                        </a:rPr>
                        <a:t>18.4766</a:t>
                      </a:r>
                      <a:endParaRPr lang="en-MY" sz="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spcAft>
                          <a:spcPts val="0"/>
                        </a:spcAft>
                      </a:pPr>
                      <a:r>
                        <a:rPr lang="en-MY" sz="900">
                          <a:effectLst/>
                        </a:rPr>
                        <a:t>68.8297</a:t>
                      </a:r>
                      <a:endParaRPr lang="en-MY" sz="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spcAft>
                          <a:spcPts val="0"/>
                        </a:spcAft>
                      </a:pPr>
                      <a:r>
                        <a:rPr lang="en-MY" sz="900">
                          <a:effectLst/>
                        </a:rPr>
                        <a:t>19.0942</a:t>
                      </a:r>
                      <a:endParaRPr lang="en-MY" sz="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spcAft>
                          <a:spcPts val="0"/>
                        </a:spcAft>
                      </a:pPr>
                      <a:r>
                        <a:rPr lang="en-MY" sz="900">
                          <a:effectLst/>
                        </a:rPr>
                        <a:t>79.7311</a:t>
                      </a:r>
                      <a:endParaRPr lang="en-MY" sz="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just">
                        <a:spcAft>
                          <a:spcPts val="0"/>
                        </a:spcAft>
                      </a:pPr>
                      <a:r>
                        <a:rPr lang="en-MY" sz="900" dirty="0">
                          <a:effectLst/>
                        </a:rPr>
                        <a:t>14.8037</a:t>
                      </a:r>
                      <a:endParaRPr lang="en-MY" sz="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bl>
          </a:graphicData>
        </a:graphic>
      </p:graphicFrame>
    </p:spTree>
    <p:extLst>
      <p:ext uri="{BB962C8B-B14F-4D97-AF65-F5344CB8AC3E}">
        <p14:creationId xmlns:p14="http://schemas.microsoft.com/office/powerpoint/2010/main" val="354901342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GB" smtClean="0"/>
              <a:t>Brand Manual</a:t>
            </a:r>
            <a:endParaRPr lang="en-GB" dirty="0"/>
          </a:p>
        </p:txBody>
      </p:sp>
      <p:sp>
        <p:nvSpPr>
          <p:cNvPr id="3" name="Title 2"/>
          <p:cNvSpPr>
            <a:spLocks noGrp="1"/>
          </p:cNvSpPr>
          <p:nvPr>
            <p:ph type="title"/>
          </p:nvPr>
        </p:nvSpPr>
        <p:spPr/>
        <p:txBody>
          <a:bodyPr/>
          <a:lstStyle/>
          <a:p>
            <a:r>
              <a:rPr lang="en-MY" dirty="0" smtClean="0"/>
              <a:t>BASIC ESTIMATION RESULTS</a:t>
            </a:r>
            <a:endParaRPr lang="en-MY" dirty="0"/>
          </a:p>
        </p:txBody>
      </p:sp>
      <p:sp>
        <p:nvSpPr>
          <p:cNvPr id="4" name="Slide Number Placeholder 3"/>
          <p:cNvSpPr>
            <a:spLocks noGrp="1"/>
          </p:cNvSpPr>
          <p:nvPr>
            <p:ph type="sldNum" sz="quarter" idx="12"/>
          </p:nvPr>
        </p:nvSpPr>
        <p:spPr/>
        <p:txBody>
          <a:bodyPr/>
          <a:lstStyle/>
          <a:p>
            <a:fld id="{8F4D090D-EA94-40C4-A53C-A9B462A19CDB}" type="slidenum">
              <a:rPr lang="en-GB" smtClean="0"/>
              <a:pPr/>
              <a:t>11</a:t>
            </a:fld>
            <a:endParaRPr lang="en-GB"/>
          </a:p>
        </p:txBody>
      </p:sp>
      <p:graphicFrame>
        <p:nvGraphicFramePr>
          <p:cNvPr id="5" name="Table 4"/>
          <p:cNvGraphicFramePr>
            <a:graphicFrameLocks noGrp="1"/>
          </p:cNvGraphicFramePr>
          <p:nvPr>
            <p:extLst>
              <p:ext uri="{D42A27DB-BD31-4B8C-83A1-F6EECF244321}">
                <p14:modId xmlns:p14="http://schemas.microsoft.com/office/powerpoint/2010/main" val="3638112070"/>
              </p:ext>
            </p:extLst>
          </p:nvPr>
        </p:nvGraphicFramePr>
        <p:xfrm>
          <a:off x="611560" y="897567"/>
          <a:ext cx="7776864" cy="3302844"/>
        </p:xfrm>
        <a:graphic>
          <a:graphicData uri="http://schemas.openxmlformats.org/drawingml/2006/table">
            <a:tbl>
              <a:tblPr firstRow="1" firstCol="1" bandRow="1">
                <a:tableStyleId>{5C22544A-7EE6-4342-B048-85BDC9FD1C3A}</a:tableStyleId>
              </a:tblPr>
              <a:tblGrid>
                <a:gridCol w="1555028"/>
                <a:gridCol w="1555028"/>
                <a:gridCol w="1555028"/>
                <a:gridCol w="1555890"/>
                <a:gridCol w="1555890"/>
              </a:tblGrid>
              <a:tr h="173834">
                <a:tc rowSpan="2">
                  <a:txBody>
                    <a:bodyPr/>
                    <a:lstStyle/>
                    <a:p>
                      <a:pPr algn="just">
                        <a:spcAft>
                          <a:spcPts val="0"/>
                        </a:spcAft>
                      </a:pPr>
                      <a:r>
                        <a:rPr lang="en-MY" sz="900" dirty="0">
                          <a:effectLst/>
                        </a:rPr>
                        <a:t>Independent</a:t>
                      </a:r>
                      <a:endParaRPr lang="en-MY" sz="800" dirty="0">
                        <a:effectLst/>
                      </a:endParaRPr>
                    </a:p>
                    <a:p>
                      <a:pPr algn="just">
                        <a:spcAft>
                          <a:spcPts val="0"/>
                        </a:spcAft>
                      </a:pPr>
                      <a:r>
                        <a:rPr lang="en-MY" sz="900" dirty="0">
                          <a:effectLst/>
                        </a:rPr>
                        <a:t>Variables</a:t>
                      </a:r>
                      <a:endParaRPr lang="en-MY" sz="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gridSpan="2">
                  <a:txBody>
                    <a:bodyPr/>
                    <a:lstStyle/>
                    <a:p>
                      <a:pPr algn="just">
                        <a:spcAft>
                          <a:spcPts val="0"/>
                        </a:spcAft>
                      </a:pPr>
                      <a:r>
                        <a:rPr lang="en-MY" sz="900">
                          <a:effectLst/>
                        </a:rPr>
                        <a:t>First-Difference GMM</a:t>
                      </a:r>
                      <a:endParaRPr lang="en-MY" sz="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MY"/>
                    </a:p>
                  </a:txBody>
                  <a:tcPr/>
                </a:tc>
                <a:tc gridSpan="2">
                  <a:txBody>
                    <a:bodyPr/>
                    <a:lstStyle/>
                    <a:p>
                      <a:pPr algn="just">
                        <a:spcAft>
                          <a:spcPts val="0"/>
                        </a:spcAft>
                      </a:pPr>
                      <a:r>
                        <a:rPr lang="en-MY" sz="900">
                          <a:effectLst/>
                        </a:rPr>
                        <a:t>System GMM</a:t>
                      </a:r>
                      <a:endParaRPr lang="en-MY" sz="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MY"/>
                    </a:p>
                  </a:txBody>
                  <a:tcPr/>
                </a:tc>
              </a:tr>
              <a:tr h="173834">
                <a:tc vMerge="1">
                  <a:txBody>
                    <a:bodyPr/>
                    <a:lstStyle/>
                    <a:p>
                      <a:endParaRPr lang="en-MY"/>
                    </a:p>
                  </a:txBody>
                  <a:tcPr/>
                </a:tc>
                <a:tc>
                  <a:txBody>
                    <a:bodyPr/>
                    <a:lstStyle/>
                    <a:p>
                      <a:pPr>
                        <a:spcAft>
                          <a:spcPts val="0"/>
                        </a:spcAft>
                      </a:pPr>
                      <a:r>
                        <a:rPr lang="en-MY" sz="900">
                          <a:effectLst/>
                        </a:rPr>
                        <a:t>Coefficients</a:t>
                      </a:r>
                      <a:endParaRPr lang="en-MY" sz="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en-MY" sz="900">
                          <a:effectLst/>
                        </a:rPr>
                        <a:t>S.E.</a:t>
                      </a:r>
                      <a:endParaRPr lang="en-MY" sz="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en-MY" sz="900">
                          <a:effectLst/>
                        </a:rPr>
                        <a:t>Coefficients</a:t>
                      </a:r>
                      <a:endParaRPr lang="en-MY" sz="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en-MY" sz="900">
                          <a:effectLst/>
                        </a:rPr>
                        <a:t>S.E.</a:t>
                      </a:r>
                      <a:endParaRPr lang="en-MY" sz="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173834">
                <a:tc>
                  <a:txBody>
                    <a:bodyPr/>
                    <a:lstStyle/>
                    <a:p>
                      <a:pPr algn="just">
                        <a:spcAft>
                          <a:spcPts val="0"/>
                        </a:spcAft>
                      </a:pPr>
                      <a:r>
                        <a:rPr lang="en-MY" sz="900">
                          <a:effectLst/>
                        </a:rPr>
                        <a:t>∆ln(L</a:t>
                      </a:r>
                      <a:r>
                        <a:rPr lang="en-MY" sz="900" baseline="-25000">
                          <a:effectLst/>
                        </a:rPr>
                        <a:t>it-1</a:t>
                      </a:r>
                      <a:r>
                        <a:rPr lang="en-MY" sz="900">
                          <a:effectLst/>
                        </a:rPr>
                        <a:t>)</a:t>
                      </a:r>
                      <a:endParaRPr lang="en-MY" sz="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en-MY" sz="900">
                          <a:effectLst/>
                        </a:rPr>
                        <a:t> 0.0482</a:t>
                      </a:r>
                      <a:endParaRPr lang="en-MY" sz="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en-MY" sz="900">
                          <a:effectLst/>
                        </a:rPr>
                        <a:t>0.0806</a:t>
                      </a:r>
                      <a:endParaRPr lang="en-MY" sz="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en-MY" sz="900">
                          <a:effectLst/>
                        </a:rPr>
                        <a:t> 0.0808</a:t>
                      </a:r>
                      <a:endParaRPr lang="en-MY" sz="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en-MY" sz="900">
                          <a:effectLst/>
                        </a:rPr>
                        <a:t>0.0927</a:t>
                      </a:r>
                      <a:endParaRPr lang="en-MY" sz="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173834">
                <a:tc>
                  <a:txBody>
                    <a:bodyPr/>
                    <a:lstStyle/>
                    <a:p>
                      <a:pPr algn="just">
                        <a:spcAft>
                          <a:spcPts val="0"/>
                        </a:spcAft>
                      </a:pPr>
                      <a:r>
                        <a:rPr lang="en-MY" sz="900" dirty="0">
                          <a:effectLst/>
                        </a:rPr>
                        <a:t>∆</a:t>
                      </a:r>
                      <a:r>
                        <a:rPr lang="en-MY" sz="900" dirty="0" err="1">
                          <a:effectLst/>
                        </a:rPr>
                        <a:t>R</a:t>
                      </a:r>
                      <a:r>
                        <a:rPr lang="en-MY" sz="900" baseline="-25000" dirty="0" err="1">
                          <a:effectLst/>
                        </a:rPr>
                        <a:t>t</a:t>
                      </a:r>
                      <a:endParaRPr lang="en-MY" sz="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en-MY" sz="900">
                          <a:effectLst/>
                        </a:rPr>
                        <a:t>-0.1123</a:t>
                      </a:r>
                      <a:endParaRPr lang="en-MY" sz="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en-MY" sz="900">
                          <a:effectLst/>
                        </a:rPr>
                        <a:t>0.0374</a:t>
                      </a:r>
                      <a:r>
                        <a:rPr lang="en-MY" sz="900" baseline="30000">
                          <a:effectLst/>
                        </a:rPr>
                        <a:t>***</a:t>
                      </a:r>
                      <a:endParaRPr lang="en-MY" sz="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en-MY" sz="900" dirty="0">
                          <a:effectLst/>
                        </a:rPr>
                        <a:t>-0.0916</a:t>
                      </a:r>
                      <a:endParaRPr lang="en-MY" sz="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en-MY" sz="900" dirty="0">
                          <a:effectLst/>
                        </a:rPr>
                        <a:t>0.0501</a:t>
                      </a:r>
                      <a:r>
                        <a:rPr lang="en-MY" sz="900" baseline="30000" dirty="0">
                          <a:effectLst/>
                        </a:rPr>
                        <a:t>*</a:t>
                      </a:r>
                      <a:endParaRPr lang="en-MY" sz="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173834">
                <a:tc>
                  <a:txBody>
                    <a:bodyPr/>
                    <a:lstStyle/>
                    <a:p>
                      <a:pPr algn="just">
                        <a:spcAft>
                          <a:spcPts val="0"/>
                        </a:spcAft>
                      </a:pPr>
                      <a:r>
                        <a:rPr lang="en-MY" sz="900">
                          <a:effectLst/>
                        </a:rPr>
                        <a:t>SIZE</a:t>
                      </a:r>
                      <a:r>
                        <a:rPr lang="en-MY" sz="900" baseline="-25000">
                          <a:effectLst/>
                        </a:rPr>
                        <a:t>t-1</a:t>
                      </a:r>
                      <a:endParaRPr lang="en-MY" sz="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en-MY" sz="900">
                          <a:effectLst/>
                        </a:rPr>
                        <a:t>-0.4549</a:t>
                      </a:r>
                      <a:endParaRPr lang="en-MY" sz="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en-MY" sz="900">
                          <a:effectLst/>
                        </a:rPr>
                        <a:t>0.0956</a:t>
                      </a:r>
                      <a:r>
                        <a:rPr lang="en-MY" sz="900" baseline="30000">
                          <a:effectLst/>
                        </a:rPr>
                        <a:t>***</a:t>
                      </a:r>
                      <a:endParaRPr lang="en-MY" sz="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en-MY" sz="900">
                          <a:effectLst/>
                        </a:rPr>
                        <a:t> 0.0192</a:t>
                      </a:r>
                      <a:endParaRPr lang="en-MY" sz="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en-MY" sz="900">
                          <a:effectLst/>
                        </a:rPr>
                        <a:t>0.0673</a:t>
                      </a:r>
                      <a:endParaRPr lang="en-MY" sz="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173834">
                <a:tc>
                  <a:txBody>
                    <a:bodyPr/>
                    <a:lstStyle/>
                    <a:p>
                      <a:pPr algn="just">
                        <a:spcAft>
                          <a:spcPts val="0"/>
                        </a:spcAft>
                      </a:pPr>
                      <a:r>
                        <a:rPr lang="en-MY" sz="900">
                          <a:effectLst/>
                        </a:rPr>
                        <a:t>EQA</a:t>
                      </a:r>
                      <a:r>
                        <a:rPr lang="en-MY" sz="900" baseline="-25000">
                          <a:effectLst/>
                        </a:rPr>
                        <a:t>t-1</a:t>
                      </a:r>
                      <a:endParaRPr lang="en-MY" sz="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en-MY" sz="900">
                          <a:effectLst/>
                        </a:rPr>
                        <a:t>-0.0018</a:t>
                      </a:r>
                      <a:endParaRPr lang="en-MY" sz="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en-MY" sz="900">
                          <a:effectLst/>
                        </a:rPr>
                        <a:t>0.0087</a:t>
                      </a:r>
                      <a:endParaRPr lang="en-MY" sz="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en-MY" sz="900">
                          <a:effectLst/>
                        </a:rPr>
                        <a:t> 0.0005</a:t>
                      </a:r>
                      <a:endParaRPr lang="en-MY" sz="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en-MY" sz="900">
                          <a:effectLst/>
                        </a:rPr>
                        <a:t>0.0067</a:t>
                      </a:r>
                      <a:endParaRPr lang="en-MY" sz="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173834">
                <a:tc>
                  <a:txBody>
                    <a:bodyPr/>
                    <a:lstStyle/>
                    <a:p>
                      <a:pPr algn="just">
                        <a:spcAft>
                          <a:spcPts val="0"/>
                        </a:spcAft>
                      </a:pPr>
                      <a:r>
                        <a:rPr lang="en-MY" sz="900">
                          <a:effectLst/>
                        </a:rPr>
                        <a:t>LIQA</a:t>
                      </a:r>
                      <a:r>
                        <a:rPr lang="en-MY" sz="900" baseline="-25000">
                          <a:effectLst/>
                        </a:rPr>
                        <a:t>t-1</a:t>
                      </a:r>
                      <a:endParaRPr lang="en-MY" sz="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en-MY" sz="900">
                          <a:effectLst/>
                        </a:rPr>
                        <a:t> 0.0117</a:t>
                      </a:r>
                      <a:endParaRPr lang="en-MY" sz="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en-MY" sz="900">
                          <a:effectLst/>
                        </a:rPr>
                        <a:t>0.0021</a:t>
                      </a:r>
                      <a:r>
                        <a:rPr lang="en-MY" sz="900" baseline="30000">
                          <a:effectLst/>
                        </a:rPr>
                        <a:t>***</a:t>
                      </a:r>
                      <a:endParaRPr lang="en-MY" sz="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en-MY" sz="900">
                          <a:effectLst/>
                        </a:rPr>
                        <a:t> 0.0097</a:t>
                      </a:r>
                      <a:endParaRPr lang="en-MY" sz="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en-MY" sz="900">
                          <a:effectLst/>
                        </a:rPr>
                        <a:t>0.0015</a:t>
                      </a:r>
                      <a:r>
                        <a:rPr lang="en-MY" sz="900" baseline="30000">
                          <a:effectLst/>
                        </a:rPr>
                        <a:t>***</a:t>
                      </a:r>
                      <a:endParaRPr lang="en-MY" sz="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173834">
                <a:tc>
                  <a:txBody>
                    <a:bodyPr/>
                    <a:lstStyle/>
                    <a:p>
                      <a:pPr algn="just">
                        <a:spcAft>
                          <a:spcPts val="0"/>
                        </a:spcAft>
                      </a:pPr>
                      <a:r>
                        <a:rPr lang="en-MY" sz="900">
                          <a:effectLst/>
                        </a:rPr>
                        <a:t>FUND</a:t>
                      </a:r>
                      <a:r>
                        <a:rPr lang="en-MY" sz="900" baseline="-25000">
                          <a:effectLst/>
                        </a:rPr>
                        <a:t>t-1</a:t>
                      </a:r>
                      <a:endParaRPr lang="en-MY" sz="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en-MY" sz="900">
                          <a:effectLst/>
                        </a:rPr>
                        <a:t> 0.0037</a:t>
                      </a:r>
                      <a:endParaRPr lang="en-MY" sz="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en-MY" sz="900">
                          <a:effectLst/>
                        </a:rPr>
                        <a:t>0.0021</a:t>
                      </a:r>
                      <a:r>
                        <a:rPr lang="en-MY" sz="900" baseline="30000">
                          <a:effectLst/>
                        </a:rPr>
                        <a:t>*</a:t>
                      </a:r>
                      <a:endParaRPr lang="en-MY" sz="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en-MY" sz="900">
                          <a:effectLst/>
                        </a:rPr>
                        <a:t> 0.0075</a:t>
                      </a:r>
                      <a:endParaRPr lang="en-MY" sz="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en-MY" sz="900">
                          <a:effectLst/>
                        </a:rPr>
                        <a:t>0.0021</a:t>
                      </a:r>
                      <a:r>
                        <a:rPr lang="en-MY" sz="900" baseline="30000">
                          <a:effectLst/>
                        </a:rPr>
                        <a:t>***</a:t>
                      </a:r>
                      <a:endParaRPr lang="en-MY" sz="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173834">
                <a:tc>
                  <a:txBody>
                    <a:bodyPr/>
                    <a:lstStyle/>
                    <a:p>
                      <a:pPr algn="just">
                        <a:spcAft>
                          <a:spcPts val="0"/>
                        </a:spcAft>
                      </a:pPr>
                      <a:r>
                        <a:rPr lang="en-MY" sz="900">
                          <a:effectLst/>
                        </a:rPr>
                        <a:t>∆ln(GDP</a:t>
                      </a:r>
                      <a:r>
                        <a:rPr lang="en-MY" sz="900" baseline="-25000">
                          <a:effectLst/>
                        </a:rPr>
                        <a:t>t</a:t>
                      </a:r>
                      <a:r>
                        <a:rPr lang="en-MY" sz="900">
                          <a:effectLst/>
                        </a:rPr>
                        <a:t>)</a:t>
                      </a:r>
                      <a:endParaRPr lang="en-MY" sz="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en-MY" sz="900">
                          <a:effectLst/>
                        </a:rPr>
                        <a:t> 0.0270</a:t>
                      </a:r>
                      <a:endParaRPr lang="en-MY" sz="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en-MY" sz="900">
                          <a:effectLst/>
                        </a:rPr>
                        <a:t>0.0074</a:t>
                      </a:r>
                      <a:r>
                        <a:rPr lang="en-MY" sz="900" baseline="30000">
                          <a:effectLst/>
                        </a:rPr>
                        <a:t>***</a:t>
                      </a:r>
                      <a:endParaRPr lang="en-MY" sz="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en-MY" sz="900">
                          <a:effectLst/>
                        </a:rPr>
                        <a:t> 0.0253</a:t>
                      </a:r>
                      <a:endParaRPr lang="en-MY" sz="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en-MY" sz="900">
                          <a:effectLst/>
                        </a:rPr>
                        <a:t>0.0101</a:t>
                      </a:r>
                      <a:r>
                        <a:rPr lang="en-MY" sz="900" baseline="30000">
                          <a:effectLst/>
                        </a:rPr>
                        <a:t>**</a:t>
                      </a:r>
                      <a:endParaRPr lang="en-MY" sz="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173834">
                <a:tc>
                  <a:txBody>
                    <a:bodyPr/>
                    <a:lstStyle/>
                    <a:p>
                      <a:pPr algn="just">
                        <a:spcAft>
                          <a:spcPts val="0"/>
                        </a:spcAft>
                      </a:pPr>
                      <a:r>
                        <a:rPr lang="en-MY" sz="900">
                          <a:effectLst/>
                        </a:rPr>
                        <a:t>INF</a:t>
                      </a:r>
                      <a:r>
                        <a:rPr lang="en-MY" sz="900" baseline="-25000">
                          <a:effectLst/>
                        </a:rPr>
                        <a:t>t</a:t>
                      </a:r>
                      <a:endParaRPr lang="en-MY" sz="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en-MY" sz="900">
                          <a:effectLst/>
                        </a:rPr>
                        <a:t> 0.0029</a:t>
                      </a:r>
                      <a:endParaRPr lang="en-MY" sz="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en-MY" sz="900">
                          <a:effectLst/>
                        </a:rPr>
                        <a:t>0.0134</a:t>
                      </a:r>
                      <a:endParaRPr lang="en-MY" sz="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en-MY" sz="900">
                          <a:effectLst/>
                        </a:rPr>
                        <a:t> 0.0060</a:t>
                      </a:r>
                      <a:endParaRPr lang="en-MY" sz="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en-MY" sz="900">
                          <a:effectLst/>
                        </a:rPr>
                        <a:t>0.0165</a:t>
                      </a:r>
                      <a:endParaRPr lang="en-MY" sz="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173834">
                <a:tc>
                  <a:txBody>
                    <a:bodyPr/>
                    <a:lstStyle/>
                    <a:p>
                      <a:pPr algn="just">
                        <a:spcAft>
                          <a:spcPts val="0"/>
                        </a:spcAft>
                      </a:pPr>
                      <a:r>
                        <a:rPr lang="en-MY" sz="900">
                          <a:effectLst/>
                        </a:rPr>
                        <a:t>Constant</a:t>
                      </a:r>
                      <a:endParaRPr lang="en-MY" sz="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en-MY" sz="900">
                          <a:effectLst/>
                        </a:rPr>
                        <a:t> 0.0380</a:t>
                      </a:r>
                      <a:endParaRPr lang="en-MY" sz="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en-MY" sz="900">
                          <a:effectLst/>
                        </a:rPr>
                        <a:t>0.1243</a:t>
                      </a:r>
                      <a:endParaRPr lang="en-MY" sz="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en-MY" sz="900">
                          <a:effectLst/>
                        </a:rPr>
                        <a:t>-0.0268</a:t>
                      </a:r>
                      <a:endParaRPr lang="en-MY" sz="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en-MY" sz="900">
                          <a:effectLst/>
                        </a:rPr>
                        <a:t>0.0606</a:t>
                      </a:r>
                      <a:endParaRPr lang="en-MY" sz="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521501">
                <a:tc>
                  <a:txBody>
                    <a:bodyPr/>
                    <a:lstStyle/>
                    <a:p>
                      <a:pPr algn="just">
                        <a:spcAft>
                          <a:spcPts val="0"/>
                        </a:spcAft>
                      </a:pPr>
                      <a:r>
                        <a:rPr lang="en-MY" sz="900">
                          <a:effectLst/>
                        </a:rPr>
                        <a:t> </a:t>
                      </a:r>
                      <a:endParaRPr lang="en-MY" sz="800">
                        <a:effectLst/>
                      </a:endParaRPr>
                    </a:p>
                    <a:p>
                      <a:pPr algn="just">
                        <a:spcAft>
                          <a:spcPts val="0"/>
                        </a:spcAft>
                      </a:pPr>
                      <a:r>
                        <a:rPr lang="en-MY" sz="900">
                          <a:effectLst/>
                        </a:rPr>
                        <a:t>No. of Banks</a:t>
                      </a:r>
                      <a:endParaRPr lang="en-MY" sz="800">
                        <a:effectLst/>
                      </a:endParaRPr>
                    </a:p>
                    <a:p>
                      <a:pPr algn="just">
                        <a:spcAft>
                          <a:spcPts val="0"/>
                        </a:spcAft>
                      </a:pPr>
                      <a:r>
                        <a:rPr lang="en-MY" sz="900">
                          <a:effectLst/>
                        </a:rPr>
                        <a:t>Observations</a:t>
                      </a:r>
                      <a:endParaRPr lang="en-MY" sz="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en-MY" sz="900">
                          <a:effectLst/>
                        </a:rPr>
                        <a:t> </a:t>
                      </a:r>
                      <a:endParaRPr lang="en-MY" sz="800">
                        <a:effectLst/>
                      </a:endParaRPr>
                    </a:p>
                    <a:p>
                      <a:pPr>
                        <a:spcAft>
                          <a:spcPts val="0"/>
                        </a:spcAft>
                      </a:pPr>
                      <a:r>
                        <a:rPr lang="en-MY" sz="900">
                          <a:effectLst/>
                        </a:rPr>
                        <a:t> 38</a:t>
                      </a:r>
                      <a:endParaRPr lang="en-MY" sz="800">
                        <a:effectLst/>
                      </a:endParaRPr>
                    </a:p>
                    <a:p>
                      <a:pPr>
                        <a:spcAft>
                          <a:spcPts val="0"/>
                        </a:spcAft>
                      </a:pPr>
                      <a:r>
                        <a:rPr lang="en-MY" sz="900">
                          <a:effectLst/>
                        </a:rPr>
                        <a:t>341</a:t>
                      </a:r>
                      <a:endParaRPr lang="en-MY" sz="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en-MY" sz="900">
                          <a:effectLst/>
                        </a:rPr>
                        <a:t> </a:t>
                      </a:r>
                      <a:endParaRPr lang="en-MY" sz="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en-MY" sz="900">
                          <a:effectLst/>
                        </a:rPr>
                        <a:t> </a:t>
                      </a:r>
                      <a:endParaRPr lang="en-MY" sz="800">
                        <a:effectLst/>
                      </a:endParaRPr>
                    </a:p>
                    <a:p>
                      <a:pPr>
                        <a:spcAft>
                          <a:spcPts val="0"/>
                        </a:spcAft>
                      </a:pPr>
                      <a:r>
                        <a:rPr lang="en-MY" sz="900">
                          <a:effectLst/>
                        </a:rPr>
                        <a:t> 38</a:t>
                      </a:r>
                      <a:endParaRPr lang="en-MY" sz="800">
                        <a:effectLst/>
                      </a:endParaRPr>
                    </a:p>
                    <a:p>
                      <a:pPr>
                        <a:spcAft>
                          <a:spcPts val="0"/>
                        </a:spcAft>
                      </a:pPr>
                      <a:r>
                        <a:rPr lang="en-MY" sz="900">
                          <a:effectLst/>
                        </a:rPr>
                        <a:t>379</a:t>
                      </a:r>
                      <a:endParaRPr lang="en-MY" sz="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en-MY" sz="900">
                          <a:effectLst/>
                        </a:rPr>
                        <a:t> </a:t>
                      </a:r>
                      <a:endParaRPr lang="en-MY" sz="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869169">
                <a:tc>
                  <a:txBody>
                    <a:bodyPr/>
                    <a:lstStyle/>
                    <a:p>
                      <a:pPr algn="just">
                        <a:spcAft>
                          <a:spcPts val="0"/>
                        </a:spcAft>
                      </a:pPr>
                      <a:r>
                        <a:rPr lang="en-MY" sz="900">
                          <a:effectLst/>
                        </a:rPr>
                        <a:t> </a:t>
                      </a:r>
                      <a:endParaRPr lang="en-MY" sz="800">
                        <a:effectLst/>
                      </a:endParaRPr>
                    </a:p>
                    <a:p>
                      <a:pPr algn="just">
                        <a:spcAft>
                          <a:spcPts val="0"/>
                        </a:spcAft>
                      </a:pPr>
                      <a:r>
                        <a:rPr lang="en-MY" sz="900">
                          <a:effectLst/>
                        </a:rPr>
                        <a:t>P-value</a:t>
                      </a:r>
                      <a:endParaRPr lang="en-MY" sz="800">
                        <a:effectLst/>
                      </a:endParaRPr>
                    </a:p>
                    <a:p>
                      <a:pPr algn="just">
                        <a:spcAft>
                          <a:spcPts val="0"/>
                        </a:spcAft>
                      </a:pPr>
                      <a:r>
                        <a:rPr lang="en-MY" sz="900">
                          <a:effectLst/>
                        </a:rPr>
                        <a:t>  AR(1)</a:t>
                      </a:r>
                      <a:endParaRPr lang="en-MY" sz="800">
                        <a:effectLst/>
                      </a:endParaRPr>
                    </a:p>
                    <a:p>
                      <a:pPr algn="just">
                        <a:spcAft>
                          <a:spcPts val="0"/>
                        </a:spcAft>
                      </a:pPr>
                      <a:r>
                        <a:rPr lang="en-MY" sz="900">
                          <a:effectLst/>
                        </a:rPr>
                        <a:t>  AR(2)</a:t>
                      </a:r>
                      <a:endParaRPr lang="en-MY" sz="800">
                        <a:effectLst/>
                      </a:endParaRPr>
                    </a:p>
                    <a:p>
                      <a:pPr algn="just">
                        <a:spcAft>
                          <a:spcPts val="0"/>
                        </a:spcAft>
                      </a:pPr>
                      <a:r>
                        <a:rPr lang="en-MY" sz="900">
                          <a:effectLst/>
                        </a:rPr>
                        <a:t>  Sargan</a:t>
                      </a:r>
                      <a:endParaRPr lang="en-MY" sz="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en-MY" sz="900">
                          <a:effectLst/>
                        </a:rPr>
                        <a:t> </a:t>
                      </a:r>
                      <a:endParaRPr lang="en-MY" sz="800">
                        <a:effectLst/>
                      </a:endParaRPr>
                    </a:p>
                    <a:p>
                      <a:pPr>
                        <a:spcAft>
                          <a:spcPts val="0"/>
                        </a:spcAft>
                      </a:pPr>
                      <a:r>
                        <a:rPr lang="en-MY" sz="900">
                          <a:effectLst/>
                        </a:rPr>
                        <a:t> </a:t>
                      </a:r>
                      <a:endParaRPr lang="en-MY" sz="800">
                        <a:effectLst/>
                      </a:endParaRPr>
                    </a:p>
                    <a:p>
                      <a:pPr>
                        <a:spcAft>
                          <a:spcPts val="0"/>
                        </a:spcAft>
                      </a:pPr>
                      <a:r>
                        <a:rPr lang="en-MY" sz="900">
                          <a:effectLst/>
                        </a:rPr>
                        <a:t> 0.0587</a:t>
                      </a:r>
                      <a:endParaRPr lang="en-MY" sz="800">
                        <a:effectLst/>
                      </a:endParaRPr>
                    </a:p>
                    <a:p>
                      <a:pPr>
                        <a:spcAft>
                          <a:spcPts val="0"/>
                        </a:spcAft>
                      </a:pPr>
                      <a:r>
                        <a:rPr lang="en-MY" sz="900">
                          <a:effectLst/>
                        </a:rPr>
                        <a:t> 0.2974</a:t>
                      </a:r>
                      <a:endParaRPr lang="en-MY" sz="800">
                        <a:effectLst/>
                      </a:endParaRPr>
                    </a:p>
                    <a:p>
                      <a:pPr>
                        <a:spcAft>
                          <a:spcPts val="0"/>
                        </a:spcAft>
                      </a:pPr>
                      <a:r>
                        <a:rPr lang="en-MY" sz="900">
                          <a:effectLst/>
                        </a:rPr>
                        <a:t> 0.4871</a:t>
                      </a:r>
                      <a:endParaRPr lang="en-MY" sz="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en-MY" sz="900">
                          <a:effectLst/>
                        </a:rPr>
                        <a:t> </a:t>
                      </a:r>
                      <a:endParaRPr lang="en-MY" sz="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en-MY" sz="900">
                          <a:effectLst/>
                        </a:rPr>
                        <a:t> </a:t>
                      </a:r>
                      <a:endParaRPr lang="en-MY" sz="800">
                        <a:effectLst/>
                      </a:endParaRPr>
                    </a:p>
                    <a:p>
                      <a:pPr>
                        <a:spcAft>
                          <a:spcPts val="0"/>
                        </a:spcAft>
                      </a:pPr>
                      <a:r>
                        <a:rPr lang="en-MY" sz="900">
                          <a:effectLst/>
                        </a:rPr>
                        <a:t> </a:t>
                      </a:r>
                      <a:endParaRPr lang="en-MY" sz="800">
                        <a:effectLst/>
                      </a:endParaRPr>
                    </a:p>
                    <a:p>
                      <a:pPr>
                        <a:spcAft>
                          <a:spcPts val="0"/>
                        </a:spcAft>
                      </a:pPr>
                      <a:r>
                        <a:rPr lang="en-MY" sz="900">
                          <a:effectLst/>
                        </a:rPr>
                        <a:t> 0.0478</a:t>
                      </a:r>
                      <a:endParaRPr lang="en-MY" sz="800">
                        <a:effectLst/>
                      </a:endParaRPr>
                    </a:p>
                    <a:p>
                      <a:pPr>
                        <a:spcAft>
                          <a:spcPts val="0"/>
                        </a:spcAft>
                      </a:pPr>
                      <a:r>
                        <a:rPr lang="en-MY" sz="900">
                          <a:effectLst/>
                        </a:rPr>
                        <a:t> 0.2212</a:t>
                      </a:r>
                      <a:endParaRPr lang="en-MY" sz="800">
                        <a:effectLst/>
                      </a:endParaRPr>
                    </a:p>
                    <a:p>
                      <a:pPr>
                        <a:spcAft>
                          <a:spcPts val="0"/>
                        </a:spcAft>
                      </a:pPr>
                      <a:r>
                        <a:rPr lang="en-MY" sz="900">
                          <a:effectLst/>
                        </a:rPr>
                        <a:t> 0.5098</a:t>
                      </a:r>
                      <a:endParaRPr lang="en-MY" sz="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spcAft>
                          <a:spcPts val="0"/>
                        </a:spcAft>
                      </a:pPr>
                      <a:r>
                        <a:rPr lang="en-MY" sz="900" dirty="0">
                          <a:effectLst/>
                        </a:rPr>
                        <a:t> </a:t>
                      </a:r>
                      <a:endParaRPr lang="en-MY" sz="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bl>
          </a:graphicData>
        </a:graphic>
      </p:graphicFrame>
      <p:sp>
        <p:nvSpPr>
          <p:cNvPr id="7" name="Rounded Rectangle 6"/>
          <p:cNvSpPr/>
          <p:nvPr/>
        </p:nvSpPr>
        <p:spPr>
          <a:xfrm>
            <a:off x="611560" y="1437624"/>
            <a:ext cx="7128792" cy="162018"/>
          </a:xfrm>
          <a:prstGeom prst="roundRect">
            <a:avLst/>
          </a:prstGeom>
          <a:noFill/>
        </p:spPr>
        <p:style>
          <a:lnRef idx="2">
            <a:schemeClr val="accent6"/>
          </a:lnRef>
          <a:fillRef idx="1">
            <a:schemeClr val="lt1"/>
          </a:fillRef>
          <a:effectRef idx="0">
            <a:schemeClr val="accent6"/>
          </a:effectRef>
          <a:fontRef idx="minor">
            <a:schemeClr val="dk1"/>
          </a:fontRef>
        </p:style>
        <p:txBody>
          <a:bodyPr rtlCol="0" anchor="ctr"/>
          <a:lstStyle/>
          <a:p>
            <a:pPr algn="ctr"/>
            <a:endParaRPr lang="en-MY"/>
          </a:p>
        </p:txBody>
      </p:sp>
    </p:spTree>
    <p:extLst>
      <p:ext uri="{BB962C8B-B14F-4D97-AF65-F5344CB8AC3E}">
        <p14:creationId xmlns:p14="http://schemas.microsoft.com/office/powerpoint/2010/main" val="268582707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GB" dirty="0" smtClean="0"/>
              <a:t>Brand Manual</a:t>
            </a:r>
            <a:endParaRPr lang="en-GB" dirty="0"/>
          </a:p>
        </p:txBody>
      </p:sp>
      <p:sp>
        <p:nvSpPr>
          <p:cNvPr id="3" name="Title 2"/>
          <p:cNvSpPr>
            <a:spLocks noGrp="1"/>
          </p:cNvSpPr>
          <p:nvPr>
            <p:ph type="title"/>
          </p:nvPr>
        </p:nvSpPr>
        <p:spPr/>
        <p:txBody>
          <a:bodyPr/>
          <a:lstStyle/>
          <a:p>
            <a:r>
              <a:rPr lang="en-MY" dirty="0" smtClean="0"/>
              <a:t>FURTHER RESULTS</a:t>
            </a:r>
            <a:endParaRPr lang="en-MY" dirty="0"/>
          </a:p>
        </p:txBody>
      </p:sp>
      <p:sp>
        <p:nvSpPr>
          <p:cNvPr id="4" name="Slide Number Placeholder 3"/>
          <p:cNvSpPr>
            <a:spLocks noGrp="1"/>
          </p:cNvSpPr>
          <p:nvPr>
            <p:ph type="sldNum" sz="quarter" idx="12"/>
          </p:nvPr>
        </p:nvSpPr>
        <p:spPr/>
        <p:txBody>
          <a:bodyPr/>
          <a:lstStyle/>
          <a:p>
            <a:fld id="{8F4D090D-EA94-40C4-A53C-A9B462A19CDB}" type="slidenum">
              <a:rPr lang="en-GB" smtClean="0"/>
              <a:pPr/>
              <a:t>12</a:t>
            </a:fld>
            <a:endParaRPr lang="en-GB"/>
          </a:p>
        </p:txBody>
      </p:sp>
      <p:graphicFrame>
        <p:nvGraphicFramePr>
          <p:cNvPr id="5" name="Table 4"/>
          <p:cNvGraphicFramePr>
            <a:graphicFrameLocks noGrp="1"/>
          </p:cNvGraphicFramePr>
          <p:nvPr>
            <p:extLst>
              <p:ext uri="{D42A27DB-BD31-4B8C-83A1-F6EECF244321}">
                <p14:modId xmlns:p14="http://schemas.microsoft.com/office/powerpoint/2010/main" val="4251217904"/>
              </p:ext>
            </p:extLst>
          </p:nvPr>
        </p:nvGraphicFramePr>
        <p:xfrm>
          <a:off x="755577" y="789555"/>
          <a:ext cx="7632846" cy="3845199"/>
        </p:xfrm>
        <a:graphic>
          <a:graphicData uri="http://schemas.openxmlformats.org/drawingml/2006/table">
            <a:tbl>
              <a:tblPr firstRow="1" firstCol="1" bandRow="1">
                <a:tableStyleId>{5C22544A-7EE6-4342-B048-85BDC9FD1C3A}</a:tableStyleId>
              </a:tblPr>
              <a:tblGrid>
                <a:gridCol w="1388892"/>
                <a:gridCol w="1040659"/>
                <a:gridCol w="1040659"/>
                <a:gridCol w="1040659"/>
                <a:gridCol w="1040659"/>
                <a:gridCol w="1040659"/>
                <a:gridCol w="1040659"/>
              </a:tblGrid>
              <a:tr h="101189">
                <a:tc rowSpan="2">
                  <a:txBody>
                    <a:bodyPr/>
                    <a:lstStyle/>
                    <a:p>
                      <a:pPr algn="just">
                        <a:spcAft>
                          <a:spcPts val="0"/>
                        </a:spcAft>
                      </a:pPr>
                      <a:r>
                        <a:rPr lang="en-MY" sz="600">
                          <a:effectLst/>
                        </a:rPr>
                        <a:t>Independent</a:t>
                      </a:r>
                      <a:endParaRPr lang="en-MY" sz="500">
                        <a:effectLst/>
                      </a:endParaRPr>
                    </a:p>
                    <a:p>
                      <a:pPr algn="just">
                        <a:spcAft>
                          <a:spcPts val="0"/>
                        </a:spcAft>
                      </a:pPr>
                      <a:r>
                        <a:rPr lang="en-MY" sz="600">
                          <a:effectLst/>
                        </a:rPr>
                        <a:t>Variables</a:t>
                      </a:r>
                      <a:endParaRPr lang="en-MY" sz="500">
                        <a:effectLst/>
                        <a:latin typeface="Calibri" panose="020F0502020204030204" pitchFamily="34" charset="0"/>
                        <a:ea typeface="Calibri" panose="020F0502020204030204" pitchFamily="34" charset="0"/>
                        <a:cs typeface="Times New Roman" panose="02020603050405020304" pitchFamily="18" charset="0"/>
                      </a:endParaRPr>
                    </a:p>
                  </a:txBody>
                  <a:tcPr marL="44664" marR="44664" marT="0" marB="0"/>
                </a:tc>
                <a:tc gridSpan="6">
                  <a:txBody>
                    <a:bodyPr/>
                    <a:lstStyle/>
                    <a:p>
                      <a:pPr algn="just">
                        <a:spcAft>
                          <a:spcPts val="0"/>
                        </a:spcAft>
                      </a:pPr>
                      <a:r>
                        <a:rPr lang="en-MY" sz="600">
                          <a:effectLst/>
                        </a:rPr>
                        <a:t>Regression</a:t>
                      </a:r>
                      <a:endParaRPr lang="en-MY" sz="500">
                        <a:effectLst/>
                        <a:latin typeface="Calibri" panose="020F0502020204030204" pitchFamily="34" charset="0"/>
                        <a:ea typeface="Calibri" panose="020F0502020204030204" pitchFamily="34" charset="0"/>
                        <a:cs typeface="Times New Roman" panose="02020603050405020304" pitchFamily="18" charset="0"/>
                      </a:endParaRPr>
                    </a:p>
                  </a:txBody>
                  <a:tcPr marL="44664" marR="44664" marT="0" marB="0"/>
                </a:tc>
                <a:tc hMerge="1">
                  <a:txBody>
                    <a:bodyPr/>
                    <a:lstStyle/>
                    <a:p>
                      <a:endParaRPr lang="en-MY"/>
                    </a:p>
                  </a:txBody>
                  <a:tcPr/>
                </a:tc>
                <a:tc hMerge="1">
                  <a:txBody>
                    <a:bodyPr/>
                    <a:lstStyle/>
                    <a:p>
                      <a:endParaRPr lang="en-MY"/>
                    </a:p>
                  </a:txBody>
                  <a:tcPr/>
                </a:tc>
                <a:tc hMerge="1">
                  <a:txBody>
                    <a:bodyPr/>
                    <a:lstStyle/>
                    <a:p>
                      <a:endParaRPr lang="en-MY"/>
                    </a:p>
                  </a:txBody>
                  <a:tcPr/>
                </a:tc>
                <a:tc hMerge="1">
                  <a:txBody>
                    <a:bodyPr/>
                    <a:lstStyle/>
                    <a:p>
                      <a:endParaRPr lang="en-MY"/>
                    </a:p>
                  </a:txBody>
                  <a:tcPr/>
                </a:tc>
                <a:tc hMerge="1">
                  <a:txBody>
                    <a:bodyPr/>
                    <a:lstStyle/>
                    <a:p>
                      <a:endParaRPr lang="en-MY"/>
                    </a:p>
                  </a:txBody>
                  <a:tcPr/>
                </a:tc>
              </a:tr>
              <a:tr h="101189">
                <a:tc vMerge="1">
                  <a:txBody>
                    <a:bodyPr/>
                    <a:lstStyle/>
                    <a:p>
                      <a:endParaRPr lang="en-MY"/>
                    </a:p>
                  </a:txBody>
                  <a:tcPr/>
                </a:tc>
                <a:tc>
                  <a:txBody>
                    <a:bodyPr/>
                    <a:lstStyle/>
                    <a:p>
                      <a:pPr algn="just">
                        <a:spcAft>
                          <a:spcPts val="0"/>
                        </a:spcAft>
                      </a:pPr>
                      <a:r>
                        <a:rPr lang="en-MY" sz="600">
                          <a:effectLst/>
                        </a:rPr>
                        <a:t>(1)</a:t>
                      </a:r>
                      <a:endParaRPr lang="en-MY" sz="500">
                        <a:effectLst/>
                        <a:latin typeface="Calibri" panose="020F0502020204030204" pitchFamily="34" charset="0"/>
                        <a:ea typeface="Calibri" panose="020F0502020204030204" pitchFamily="34" charset="0"/>
                        <a:cs typeface="Times New Roman" panose="02020603050405020304" pitchFamily="18" charset="0"/>
                      </a:endParaRPr>
                    </a:p>
                  </a:txBody>
                  <a:tcPr marL="44664" marR="44664" marT="0" marB="0"/>
                </a:tc>
                <a:tc>
                  <a:txBody>
                    <a:bodyPr/>
                    <a:lstStyle/>
                    <a:p>
                      <a:pPr algn="just">
                        <a:spcAft>
                          <a:spcPts val="0"/>
                        </a:spcAft>
                      </a:pPr>
                      <a:r>
                        <a:rPr lang="en-MY" sz="600">
                          <a:effectLst/>
                        </a:rPr>
                        <a:t>(2)</a:t>
                      </a:r>
                      <a:endParaRPr lang="en-MY" sz="500">
                        <a:effectLst/>
                        <a:latin typeface="Calibri" panose="020F0502020204030204" pitchFamily="34" charset="0"/>
                        <a:ea typeface="Calibri" panose="020F0502020204030204" pitchFamily="34" charset="0"/>
                        <a:cs typeface="Times New Roman" panose="02020603050405020304" pitchFamily="18" charset="0"/>
                      </a:endParaRPr>
                    </a:p>
                  </a:txBody>
                  <a:tcPr marL="44664" marR="44664" marT="0" marB="0"/>
                </a:tc>
                <a:tc>
                  <a:txBody>
                    <a:bodyPr/>
                    <a:lstStyle/>
                    <a:p>
                      <a:pPr algn="just">
                        <a:spcAft>
                          <a:spcPts val="0"/>
                        </a:spcAft>
                      </a:pPr>
                      <a:r>
                        <a:rPr lang="en-MY" sz="600">
                          <a:effectLst/>
                        </a:rPr>
                        <a:t>(3)</a:t>
                      </a:r>
                      <a:endParaRPr lang="en-MY" sz="500">
                        <a:effectLst/>
                        <a:latin typeface="Calibri" panose="020F0502020204030204" pitchFamily="34" charset="0"/>
                        <a:ea typeface="Calibri" panose="020F0502020204030204" pitchFamily="34" charset="0"/>
                        <a:cs typeface="Times New Roman" panose="02020603050405020304" pitchFamily="18" charset="0"/>
                      </a:endParaRPr>
                    </a:p>
                  </a:txBody>
                  <a:tcPr marL="44664" marR="44664" marT="0" marB="0"/>
                </a:tc>
                <a:tc>
                  <a:txBody>
                    <a:bodyPr/>
                    <a:lstStyle/>
                    <a:p>
                      <a:pPr algn="just">
                        <a:spcAft>
                          <a:spcPts val="0"/>
                        </a:spcAft>
                      </a:pPr>
                      <a:r>
                        <a:rPr lang="en-MY" sz="600">
                          <a:effectLst/>
                        </a:rPr>
                        <a:t>(4)</a:t>
                      </a:r>
                      <a:endParaRPr lang="en-MY" sz="500">
                        <a:effectLst/>
                        <a:latin typeface="Calibri" panose="020F0502020204030204" pitchFamily="34" charset="0"/>
                        <a:ea typeface="Calibri" panose="020F0502020204030204" pitchFamily="34" charset="0"/>
                        <a:cs typeface="Times New Roman" panose="02020603050405020304" pitchFamily="18" charset="0"/>
                      </a:endParaRPr>
                    </a:p>
                  </a:txBody>
                  <a:tcPr marL="44664" marR="44664" marT="0" marB="0"/>
                </a:tc>
                <a:tc>
                  <a:txBody>
                    <a:bodyPr/>
                    <a:lstStyle/>
                    <a:p>
                      <a:pPr algn="just">
                        <a:spcAft>
                          <a:spcPts val="0"/>
                        </a:spcAft>
                      </a:pPr>
                      <a:r>
                        <a:rPr lang="en-MY" sz="600">
                          <a:effectLst/>
                        </a:rPr>
                        <a:t>(5)</a:t>
                      </a:r>
                      <a:endParaRPr lang="en-MY" sz="500">
                        <a:effectLst/>
                        <a:latin typeface="Calibri" panose="020F0502020204030204" pitchFamily="34" charset="0"/>
                        <a:ea typeface="Calibri" panose="020F0502020204030204" pitchFamily="34" charset="0"/>
                        <a:cs typeface="Times New Roman" panose="02020603050405020304" pitchFamily="18" charset="0"/>
                      </a:endParaRPr>
                    </a:p>
                  </a:txBody>
                  <a:tcPr marL="44664" marR="44664" marT="0" marB="0"/>
                </a:tc>
                <a:tc>
                  <a:txBody>
                    <a:bodyPr/>
                    <a:lstStyle/>
                    <a:p>
                      <a:pPr algn="just">
                        <a:spcAft>
                          <a:spcPts val="0"/>
                        </a:spcAft>
                      </a:pPr>
                      <a:r>
                        <a:rPr lang="en-MY" sz="600">
                          <a:effectLst/>
                        </a:rPr>
                        <a:t>(6)</a:t>
                      </a:r>
                      <a:endParaRPr lang="en-MY" sz="500">
                        <a:effectLst/>
                        <a:latin typeface="Calibri" panose="020F0502020204030204" pitchFamily="34" charset="0"/>
                        <a:ea typeface="Calibri" panose="020F0502020204030204" pitchFamily="34" charset="0"/>
                        <a:cs typeface="Times New Roman" panose="02020603050405020304" pitchFamily="18" charset="0"/>
                      </a:endParaRPr>
                    </a:p>
                  </a:txBody>
                  <a:tcPr marL="44664" marR="44664" marT="0" marB="0"/>
                </a:tc>
              </a:tr>
              <a:tr h="202379">
                <a:tc>
                  <a:txBody>
                    <a:bodyPr/>
                    <a:lstStyle/>
                    <a:p>
                      <a:pPr algn="just">
                        <a:spcAft>
                          <a:spcPts val="0"/>
                        </a:spcAft>
                      </a:pPr>
                      <a:r>
                        <a:rPr lang="en-MY" sz="600">
                          <a:effectLst/>
                        </a:rPr>
                        <a:t>∆ln(L</a:t>
                      </a:r>
                      <a:r>
                        <a:rPr lang="en-MY" sz="600" baseline="-25000">
                          <a:effectLst/>
                        </a:rPr>
                        <a:t>it-1</a:t>
                      </a:r>
                      <a:r>
                        <a:rPr lang="en-MY" sz="600">
                          <a:effectLst/>
                        </a:rPr>
                        <a:t>)</a:t>
                      </a:r>
                      <a:endParaRPr lang="en-MY" sz="500">
                        <a:effectLst/>
                        <a:latin typeface="Calibri" panose="020F0502020204030204" pitchFamily="34" charset="0"/>
                        <a:ea typeface="Calibri" panose="020F0502020204030204" pitchFamily="34" charset="0"/>
                        <a:cs typeface="Times New Roman" panose="02020603050405020304" pitchFamily="18" charset="0"/>
                      </a:endParaRPr>
                    </a:p>
                  </a:txBody>
                  <a:tcPr marL="44664" marR="44664" marT="0" marB="0"/>
                </a:tc>
                <a:tc>
                  <a:txBody>
                    <a:bodyPr/>
                    <a:lstStyle/>
                    <a:p>
                      <a:pPr algn="just">
                        <a:spcAft>
                          <a:spcPts val="0"/>
                        </a:spcAft>
                      </a:pPr>
                      <a:r>
                        <a:rPr lang="en-MY" sz="600">
                          <a:effectLst/>
                        </a:rPr>
                        <a:t> 0.0396</a:t>
                      </a:r>
                      <a:endParaRPr lang="en-MY" sz="500">
                        <a:effectLst/>
                      </a:endParaRPr>
                    </a:p>
                    <a:p>
                      <a:pPr algn="just">
                        <a:spcAft>
                          <a:spcPts val="0"/>
                        </a:spcAft>
                      </a:pPr>
                      <a:r>
                        <a:rPr lang="en-MY" sz="600">
                          <a:effectLst/>
                        </a:rPr>
                        <a:t>(0.079)</a:t>
                      </a:r>
                      <a:endParaRPr lang="en-MY" sz="500">
                        <a:effectLst/>
                        <a:latin typeface="Calibri" panose="020F0502020204030204" pitchFamily="34" charset="0"/>
                        <a:ea typeface="Calibri" panose="020F0502020204030204" pitchFamily="34" charset="0"/>
                        <a:cs typeface="Times New Roman" panose="02020603050405020304" pitchFamily="18" charset="0"/>
                      </a:endParaRPr>
                    </a:p>
                  </a:txBody>
                  <a:tcPr marL="44664" marR="44664" marT="0" marB="0"/>
                </a:tc>
                <a:tc>
                  <a:txBody>
                    <a:bodyPr/>
                    <a:lstStyle/>
                    <a:p>
                      <a:pPr algn="just">
                        <a:spcAft>
                          <a:spcPts val="0"/>
                        </a:spcAft>
                      </a:pPr>
                      <a:r>
                        <a:rPr lang="en-MY" sz="600">
                          <a:effectLst/>
                        </a:rPr>
                        <a:t> 0.0438</a:t>
                      </a:r>
                      <a:endParaRPr lang="en-MY" sz="500">
                        <a:effectLst/>
                      </a:endParaRPr>
                    </a:p>
                    <a:p>
                      <a:pPr algn="just">
                        <a:spcAft>
                          <a:spcPts val="0"/>
                        </a:spcAft>
                      </a:pPr>
                      <a:r>
                        <a:rPr lang="en-MY" sz="600">
                          <a:effectLst/>
                        </a:rPr>
                        <a:t>(0.075)</a:t>
                      </a:r>
                      <a:endParaRPr lang="en-MY" sz="500">
                        <a:effectLst/>
                        <a:latin typeface="Calibri" panose="020F0502020204030204" pitchFamily="34" charset="0"/>
                        <a:ea typeface="Calibri" panose="020F0502020204030204" pitchFamily="34" charset="0"/>
                        <a:cs typeface="Times New Roman" panose="02020603050405020304" pitchFamily="18" charset="0"/>
                      </a:endParaRPr>
                    </a:p>
                  </a:txBody>
                  <a:tcPr marL="44664" marR="44664" marT="0" marB="0"/>
                </a:tc>
                <a:tc>
                  <a:txBody>
                    <a:bodyPr/>
                    <a:lstStyle/>
                    <a:p>
                      <a:pPr algn="just">
                        <a:spcAft>
                          <a:spcPts val="0"/>
                        </a:spcAft>
                      </a:pPr>
                      <a:r>
                        <a:rPr lang="en-MY" sz="600">
                          <a:effectLst/>
                        </a:rPr>
                        <a:t> 0.0406</a:t>
                      </a:r>
                      <a:endParaRPr lang="en-MY" sz="500">
                        <a:effectLst/>
                      </a:endParaRPr>
                    </a:p>
                    <a:p>
                      <a:pPr algn="just">
                        <a:spcAft>
                          <a:spcPts val="0"/>
                        </a:spcAft>
                      </a:pPr>
                      <a:r>
                        <a:rPr lang="en-MY" sz="600">
                          <a:effectLst/>
                        </a:rPr>
                        <a:t>(0.078)</a:t>
                      </a:r>
                      <a:endParaRPr lang="en-MY" sz="500">
                        <a:effectLst/>
                        <a:latin typeface="Calibri" panose="020F0502020204030204" pitchFamily="34" charset="0"/>
                        <a:ea typeface="Calibri" panose="020F0502020204030204" pitchFamily="34" charset="0"/>
                        <a:cs typeface="Times New Roman" panose="02020603050405020304" pitchFamily="18" charset="0"/>
                      </a:endParaRPr>
                    </a:p>
                  </a:txBody>
                  <a:tcPr marL="44664" marR="44664" marT="0" marB="0"/>
                </a:tc>
                <a:tc>
                  <a:txBody>
                    <a:bodyPr/>
                    <a:lstStyle/>
                    <a:p>
                      <a:pPr algn="just">
                        <a:spcAft>
                          <a:spcPts val="0"/>
                        </a:spcAft>
                      </a:pPr>
                      <a:r>
                        <a:rPr lang="en-MY" sz="600">
                          <a:effectLst/>
                        </a:rPr>
                        <a:t> 0.0407</a:t>
                      </a:r>
                      <a:endParaRPr lang="en-MY" sz="500">
                        <a:effectLst/>
                      </a:endParaRPr>
                    </a:p>
                    <a:p>
                      <a:pPr algn="just">
                        <a:spcAft>
                          <a:spcPts val="0"/>
                        </a:spcAft>
                      </a:pPr>
                      <a:r>
                        <a:rPr lang="en-MY" sz="600">
                          <a:effectLst/>
                        </a:rPr>
                        <a:t>(0.082)</a:t>
                      </a:r>
                      <a:endParaRPr lang="en-MY" sz="500">
                        <a:effectLst/>
                        <a:latin typeface="Calibri" panose="020F0502020204030204" pitchFamily="34" charset="0"/>
                        <a:ea typeface="Calibri" panose="020F0502020204030204" pitchFamily="34" charset="0"/>
                        <a:cs typeface="Times New Roman" panose="02020603050405020304" pitchFamily="18" charset="0"/>
                      </a:endParaRPr>
                    </a:p>
                  </a:txBody>
                  <a:tcPr marL="44664" marR="44664" marT="0" marB="0"/>
                </a:tc>
                <a:tc>
                  <a:txBody>
                    <a:bodyPr/>
                    <a:lstStyle/>
                    <a:p>
                      <a:pPr algn="just">
                        <a:spcAft>
                          <a:spcPts val="0"/>
                        </a:spcAft>
                      </a:pPr>
                      <a:r>
                        <a:rPr lang="en-MY" sz="600">
                          <a:effectLst/>
                        </a:rPr>
                        <a:t> 0.0515</a:t>
                      </a:r>
                      <a:endParaRPr lang="en-MY" sz="500">
                        <a:effectLst/>
                      </a:endParaRPr>
                    </a:p>
                    <a:p>
                      <a:pPr algn="just">
                        <a:spcAft>
                          <a:spcPts val="0"/>
                        </a:spcAft>
                      </a:pPr>
                      <a:r>
                        <a:rPr lang="en-MY" sz="600">
                          <a:effectLst/>
                        </a:rPr>
                        <a:t>(0.080)</a:t>
                      </a:r>
                      <a:endParaRPr lang="en-MY" sz="500">
                        <a:effectLst/>
                        <a:latin typeface="Calibri" panose="020F0502020204030204" pitchFamily="34" charset="0"/>
                        <a:ea typeface="Calibri" panose="020F0502020204030204" pitchFamily="34" charset="0"/>
                        <a:cs typeface="Times New Roman" panose="02020603050405020304" pitchFamily="18" charset="0"/>
                      </a:endParaRPr>
                    </a:p>
                  </a:txBody>
                  <a:tcPr marL="44664" marR="44664" marT="0" marB="0"/>
                </a:tc>
                <a:tc>
                  <a:txBody>
                    <a:bodyPr/>
                    <a:lstStyle/>
                    <a:p>
                      <a:pPr algn="just">
                        <a:spcAft>
                          <a:spcPts val="0"/>
                        </a:spcAft>
                      </a:pPr>
                      <a:r>
                        <a:rPr lang="en-MY" sz="600">
                          <a:effectLst/>
                        </a:rPr>
                        <a:t> 0.0457</a:t>
                      </a:r>
                      <a:endParaRPr lang="en-MY" sz="500">
                        <a:effectLst/>
                      </a:endParaRPr>
                    </a:p>
                    <a:p>
                      <a:pPr algn="just">
                        <a:spcAft>
                          <a:spcPts val="0"/>
                        </a:spcAft>
                      </a:pPr>
                      <a:r>
                        <a:rPr lang="en-MY" sz="600">
                          <a:effectLst/>
                        </a:rPr>
                        <a:t>(0.086)</a:t>
                      </a:r>
                      <a:endParaRPr lang="en-MY" sz="500">
                        <a:effectLst/>
                        <a:latin typeface="Calibri" panose="020F0502020204030204" pitchFamily="34" charset="0"/>
                        <a:ea typeface="Calibri" panose="020F0502020204030204" pitchFamily="34" charset="0"/>
                        <a:cs typeface="Times New Roman" panose="02020603050405020304" pitchFamily="18" charset="0"/>
                      </a:endParaRPr>
                    </a:p>
                  </a:txBody>
                  <a:tcPr marL="44664" marR="44664" marT="0" marB="0"/>
                </a:tc>
              </a:tr>
              <a:tr h="202379">
                <a:tc>
                  <a:txBody>
                    <a:bodyPr/>
                    <a:lstStyle/>
                    <a:p>
                      <a:pPr algn="just">
                        <a:spcAft>
                          <a:spcPts val="0"/>
                        </a:spcAft>
                      </a:pPr>
                      <a:r>
                        <a:rPr lang="en-MY" sz="600">
                          <a:effectLst/>
                        </a:rPr>
                        <a:t>∆R</a:t>
                      </a:r>
                      <a:r>
                        <a:rPr lang="en-MY" sz="600" baseline="-25000">
                          <a:effectLst/>
                        </a:rPr>
                        <a:t>t</a:t>
                      </a:r>
                      <a:r>
                        <a:rPr lang="en-MY" sz="600">
                          <a:effectLst/>
                        </a:rPr>
                        <a:t>×IB</a:t>
                      </a:r>
                      <a:endParaRPr lang="en-MY" sz="500">
                        <a:effectLst/>
                        <a:latin typeface="Calibri" panose="020F0502020204030204" pitchFamily="34" charset="0"/>
                        <a:ea typeface="Calibri" panose="020F0502020204030204" pitchFamily="34" charset="0"/>
                        <a:cs typeface="Times New Roman" panose="02020603050405020304" pitchFamily="18" charset="0"/>
                      </a:endParaRPr>
                    </a:p>
                  </a:txBody>
                  <a:tcPr marL="44664" marR="44664" marT="0" marB="0"/>
                </a:tc>
                <a:tc>
                  <a:txBody>
                    <a:bodyPr/>
                    <a:lstStyle/>
                    <a:p>
                      <a:pPr algn="just">
                        <a:spcAft>
                          <a:spcPts val="0"/>
                        </a:spcAft>
                      </a:pPr>
                      <a:r>
                        <a:rPr lang="en-MY" sz="600">
                          <a:effectLst/>
                        </a:rPr>
                        <a:t>-0.1746</a:t>
                      </a:r>
                      <a:endParaRPr lang="en-MY" sz="500">
                        <a:effectLst/>
                      </a:endParaRPr>
                    </a:p>
                    <a:p>
                      <a:pPr algn="just">
                        <a:spcAft>
                          <a:spcPts val="0"/>
                        </a:spcAft>
                      </a:pPr>
                      <a:r>
                        <a:rPr lang="en-MY" sz="600">
                          <a:effectLst/>
                        </a:rPr>
                        <a:t>(0.048)</a:t>
                      </a:r>
                      <a:r>
                        <a:rPr lang="en-MY" sz="600" baseline="30000">
                          <a:effectLst/>
                        </a:rPr>
                        <a:t>***</a:t>
                      </a:r>
                      <a:endParaRPr lang="en-MY" sz="500">
                        <a:effectLst/>
                        <a:latin typeface="Calibri" panose="020F0502020204030204" pitchFamily="34" charset="0"/>
                        <a:ea typeface="Calibri" panose="020F0502020204030204" pitchFamily="34" charset="0"/>
                        <a:cs typeface="Times New Roman" panose="02020603050405020304" pitchFamily="18" charset="0"/>
                      </a:endParaRPr>
                    </a:p>
                  </a:txBody>
                  <a:tcPr marL="44664" marR="44664" marT="0" marB="0"/>
                </a:tc>
                <a:tc>
                  <a:txBody>
                    <a:bodyPr/>
                    <a:lstStyle/>
                    <a:p>
                      <a:pPr algn="just">
                        <a:spcAft>
                          <a:spcPts val="0"/>
                        </a:spcAft>
                      </a:pPr>
                      <a:r>
                        <a:rPr lang="en-MY" sz="600">
                          <a:effectLst/>
                        </a:rPr>
                        <a:t>-0.1909</a:t>
                      </a:r>
                      <a:endParaRPr lang="en-MY" sz="500">
                        <a:effectLst/>
                      </a:endParaRPr>
                    </a:p>
                    <a:p>
                      <a:pPr algn="just">
                        <a:spcAft>
                          <a:spcPts val="0"/>
                        </a:spcAft>
                      </a:pPr>
                      <a:r>
                        <a:rPr lang="en-MY" sz="600">
                          <a:effectLst/>
                        </a:rPr>
                        <a:t>(0.051)</a:t>
                      </a:r>
                      <a:r>
                        <a:rPr lang="en-MY" sz="600" baseline="30000">
                          <a:effectLst/>
                        </a:rPr>
                        <a:t>***</a:t>
                      </a:r>
                      <a:endParaRPr lang="en-MY" sz="500">
                        <a:effectLst/>
                        <a:latin typeface="Calibri" panose="020F0502020204030204" pitchFamily="34" charset="0"/>
                        <a:ea typeface="Calibri" panose="020F0502020204030204" pitchFamily="34" charset="0"/>
                        <a:cs typeface="Times New Roman" panose="02020603050405020304" pitchFamily="18" charset="0"/>
                      </a:endParaRPr>
                    </a:p>
                  </a:txBody>
                  <a:tcPr marL="44664" marR="44664" marT="0" marB="0"/>
                </a:tc>
                <a:tc>
                  <a:txBody>
                    <a:bodyPr/>
                    <a:lstStyle/>
                    <a:p>
                      <a:pPr algn="just">
                        <a:spcAft>
                          <a:spcPts val="0"/>
                        </a:spcAft>
                      </a:pPr>
                      <a:r>
                        <a:rPr lang="en-MY" sz="600">
                          <a:effectLst/>
                        </a:rPr>
                        <a:t>-0.1766</a:t>
                      </a:r>
                      <a:endParaRPr lang="en-MY" sz="500">
                        <a:effectLst/>
                      </a:endParaRPr>
                    </a:p>
                    <a:p>
                      <a:pPr algn="just">
                        <a:spcAft>
                          <a:spcPts val="0"/>
                        </a:spcAft>
                      </a:pPr>
                      <a:r>
                        <a:rPr lang="en-MY" sz="600">
                          <a:effectLst/>
                        </a:rPr>
                        <a:t>(0.053)</a:t>
                      </a:r>
                      <a:r>
                        <a:rPr lang="en-MY" sz="600" baseline="30000">
                          <a:effectLst/>
                        </a:rPr>
                        <a:t>***</a:t>
                      </a:r>
                      <a:endParaRPr lang="en-MY" sz="500">
                        <a:effectLst/>
                        <a:latin typeface="Calibri" panose="020F0502020204030204" pitchFamily="34" charset="0"/>
                        <a:ea typeface="Calibri" panose="020F0502020204030204" pitchFamily="34" charset="0"/>
                        <a:cs typeface="Times New Roman" panose="02020603050405020304" pitchFamily="18" charset="0"/>
                      </a:endParaRPr>
                    </a:p>
                  </a:txBody>
                  <a:tcPr marL="44664" marR="44664" marT="0" marB="0"/>
                </a:tc>
                <a:tc>
                  <a:txBody>
                    <a:bodyPr/>
                    <a:lstStyle/>
                    <a:p>
                      <a:pPr algn="just">
                        <a:spcAft>
                          <a:spcPts val="0"/>
                        </a:spcAft>
                      </a:pPr>
                      <a:r>
                        <a:rPr lang="en-MY" sz="600">
                          <a:effectLst/>
                        </a:rPr>
                        <a:t>-0.1759</a:t>
                      </a:r>
                      <a:endParaRPr lang="en-MY" sz="500">
                        <a:effectLst/>
                      </a:endParaRPr>
                    </a:p>
                    <a:p>
                      <a:pPr algn="just">
                        <a:spcAft>
                          <a:spcPts val="0"/>
                        </a:spcAft>
                      </a:pPr>
                      <a:r>
                        <a:rPr lang="en-MY" sz="600">
                          <a:effectLst/>
                        </a:rPr>
                        <a:t>(0.048)</a:t>
                      </a:r>
                      <a:r>
                        <a:rPr lang="en-MY" sz="600" baseline="30000">
                          <a:effectLst/>
                        </a:rPr>
                        <a:t>***</a:t>
                      </a:r>
                      <a:endParaRPr lang="en-MY" sz="500">
                        <a:effectLst/>
                        <a:latin typeface="Calibri" panose="020F0502020204030204" pitchFamily="34" charset="0"/>
                        <a:ea typeface="Calibri" panose="020F0502020204030204" pitchFamily="34" charset="0"/>
                        <a:cs typeface="Times New Roman" panose="02020603050405020304" pitchFamily="18" charset="0"/>
                      </a:endParaRPr>
                    </a:p>
                  </a:txBody>
                  <a:tcPr marL="44664" marR="44664" marT="0" marB="0"/>
                </a:tc>
                <a:tc>
                  <a:txBody>
                    <a:bodyPr/>
                    <a:lstStyle/>
                    <a:p>
                      <a:pPr algn="just">
                        <a:spcAft>
                          <a:spcPts val="0"/>
                        </a:spcAft>
                      </a:pPr>
                      <a:r>
                        <a:rPr lang="en-MY" sz="600">
                          <a:effectLst/>
                        </a:rPr>
                        <a:t>-0.1741</a:t>
                      </a:r>
                      <a:endParaRPr lang="en-MY" sz="500">
                        <a:effectLst/>
                      </a:endParaRPr>
                    </a:p>
                    <a:p>
                      <a:pPr algn="just">
                        <a:spcAft>
                          <a:spcPts val="0"/>
                        </a:spcAft>
                      </a:pPr>
                      <a:r>
                        <a:rPr lang="en-MY" sz="600">
                          <a:effectLst/>
                        </a:rPr>
                        <a:t>(0.051)</a:t>
                      </a:r>
                      <a:r>
                        <a:rPr lang="en-MY" sz="600" baseline="30000">
                          <a:effectLst/>
                        </a:rPr>
                        <a:t>***</a:t>
                      </a:r>
                      <a:endParaRPr lang="en-MY" sz="500">
                        <a:effectLst/>
                        <a:latin typeface="Calibri" panose="020F0502020204030204" pitchFamily="34" charset="0"/>
                        <a:ea typeface="Calibri" panose="020F0502020204030204" pitchFamily="34" charset="0"/>
                        <a:cs typeface="Times New Roman" panose="02020603050405020304" pitchFamily="18" charset="0"/>
                      </a:endParaRPr>
                    </a:p>
                  </a:txBody>
                  <a:tcPr marL="44664" marR="44664" marT="0" marB="0"/>
                </a:tc>
                <a:tc>
                  <a:txBody>
                    <a:bodyPr/>
                    <a:lstStyle/>
                    <a:p>
                      <a:pPr algn="just">
                        <a:spcAft>
                          <a:spcPts val="0"/>
                        </a:spcAft>
                      </a:pPr>
                      <a:r>
                        <a:rPr lang="en-MY" sz="600">
                          <a:effectLst/>
                        </a:rPr>
                        <a:t>-0.1851</a:t>
                      </a:r>
                      <a:endParaRPr lang="en-MY" sz="500">
                        <a:effectLst/>
                      </a:endParaRPr>
                    </a:p>
                    <a:p>
                      <a:pPr algn="just">
                        <a:spcAft>
                          <a:spcPts val="0"/>
                        </a:spcAft>
                      </a:pPr>
                      <a:r>
                        <a:rPr lang="en-MY" sz="600">
                          <a:effectLst/>
                        </a:rPr>
                        <a:t>(0.052)</a:t>
                      </a:r>
                      <a:r>
                        <a:rPr lang="en-MY" sz="600" baseline="30000">
                          <a:effectLst/>
                        </a:rPr>
                        <a:t>***</a:t>
                      </a:r>
                      <a:endParaRPr lang="en-MY" sz="500">
                        <a:effectLst/>
                        <a:latin typeface="Calibri" panose="020F0502020204030204" pitchFamily="34" charset="0"/>
                        <a:ea typeface="Calibri" panose="020F0502020204030204" pitchFamily="34" charset="0"/>
                        <a:cs typeface="Times New Roman" panose="02020603050405020304" pitchFamily="18" charset="0"/>
                      </a:endParaRPr>
                    </a:p>
                  </a:txBody>
                  <a:tcPr marL="44664" marR="44664" marT="0" marB="0"/>
                </a:tc>
              </a:tr>
              <a:tr h="202379">
                <a:tc>
                  <a:txBody>
                    <a:bodyPr/>
                    <a:lstStyle/>
                    <a:p>
                      <a:pPr algn="just">
                        <a:spcAft>
                          <a:spcPts val="0"/>
                        </a:spcAft>
                      </a:pPr>
                      <a:r>
                        <a:rPr lang="en-MY" sz="600">
                          <a:effectLst/>
                        </a:rPr>
                        <a:t>∆R</a:t>
                      </a:r>
                      <a:r>
                        <a:rPr lang="en-MY" sz="600" baseline="-25000">
                          <a:effectLst/>
                        </a:rPr>
                        <a:t>t</a:t>
                      </a:r>
                      <a:r>
                        <a:rPr lang="en-MY" sz="600">
                          <a:effectLst/>
                        </a:rPr>
                        <a:t>×CB</a:t>
                      </a:r>
                      <a:endParaRPr lang="en-MY" sz="500">
                        <a:effectLst/>
                        <a:latin typeface="Calibri" panose="020F0502020204030204" pitchFamily="34" charset="0"/>
                        <a:ea typeface="Calibri" panose="020F0502020204030204" pitchFamily="34" charset="0"/>
                        <a:cs typeface="Times New Roman" panose="02020603050405020304" pitchFamily="18" charset="0"/>
                      </a:endParaRPr>
                    </a:p>
                  </a:txBody>
                  <a:tcPr marL="44664" marR="44664" marT="0" marB="0"/>
                </a:tc>
                <a:tc>
                  <a:txBody>
                    <a:bodyPr/>
                    <a:lstStyle/>
                    <a:p>
                      <a:pPr algn="just">
                        <a:spcAft>
                          <a:spcPts val="0"/>
                        </a:spcAft>
                      </a:pPr>
                      <a:r>
                        <a:rPr lang="en-MY" sz="600">
                          <a:effectLst/>
                        </a:rPr>
                        <a:t>-0.0866</a:t>
                      </a:r>
                      <a:endParaRPr lang="en-MY" sz="500">
                        <a:effectLst/>
                      </a:endParaRPr>
                    </a:p>
                    <a:p>
                      <a:pPr algn="just">
                        <a:spcAft>
                          <a:spcPts val="0"/>
                        </a:spcAft>
                      </a:pPr>
                      <a:r>
                        <a:rPr lang="en-MY" sz="600">
                          <a:effectLst/>
                        </a:rPr>
                        <a:t>(0.043)</a:t>
                      </a:r>
                      <a:r>
                        <a:rPr lang="en-MY" sz="600" baseline="30000">
                          <a:effectLst/>
                        </a:rPr>
                        <a:t>**</a:t>
                      </a:r>
                      <a:endParaRPr lang="en-MY" sz="500">
                        <a:effectLst/>
                        <a:latin typeface="Calibri" panose="020F0502020204030204" pitchFamily="34" charset="0"/>
                        <a:ea typeface="Calibri" panose="020F0502020204030204" pitchFamily="34" charset="0"/>
                        <a:cs typeface="Times New Roman" panose="02020603050405020304" pitchFamily="18" charset="0"/>
                      </a:endParaRPr>
                    </a:p>
                  </a:txBody>
                  <a:tcPr marL="44664" marR="44664" marT="0" marB="0"/>
                </a:tc>
                <a:tc>
                  <a:txBody>
                    <a:bodyPr/>
                    <a:lstStyle/>
                    <a:p>
                      <a:pPr algn="just">
                        <a:spcAft>
                          <a:spcPts val="0"/>
                        </a:spcAft>
                      </a:pPr>
                      <a:r>
                        <a:rPr lang="en-MY" sz="600">
                          <a:effectLst/>
                        </a:rPr>
                        <a:t>-0.0839</a:t>
                      </a:r>
                      <a:endParaRPr lang="en-MY" sz="500">
                        <a:effectLst/>
                      </a:endParaRPr>
                    </a:p>
                    <a:p>
                      <a:pPr algn="just">
                        <a:spcAft>
                          <a:spcPts val="0"/>
                        </a:spcAft>
                      </a:pPr>
                      <a:r>
                        <a:rPr lang="en-MY" sz="600">
                          <a:effectLst/>
                        </a:rPr>
                        <a:t>(0.042)</a:t>
                      </a:r>
                      <a:r>
                        <a:rPr lang="en-MY" sz="600" baseline="30000">
                          <a:effectLst/>
                        </a:rPr>
                        <a:t>**</a:t>
                      </a:r>
                      <a:endParaRPr lang="en-MY" sz="500">
                        <a:effectLst/>
                        <a:latin typeface="Calibri" panose="020F0502020204030204" pitchFamily="34" charset="0"/>
                        <a:ea typeface="Calibri" panose="020F0502020204030204" pitchFamily="34" charset="0"/>
                        <a:cs typeface="Times New Roman" panose="02020603050405020304" pitchFamily="18" charset="0"/>
                      </a:endParaRPr>
                    </a:p>
                  </a:txBody>
                  <a:tcPr marL="44664" marR="44664" marT="0" marB="0"/>
                </a:tc>
                <a:tc>
                  <a:txBody>
                    <a:bodyPr/>
                    <a:lstStyle/>
                    <a:p>
                      <a:pPr algn="just">
                        <a:spcAft>
                          <a:spcPts val="0"/>
                        </a:spcAft>
                      </a:pPr>
                      <a:r>
                        <a:rPr lang="en-MY" sz="600">
                          <a:effectLst/>
                        </a:rPr>
                        <a:t>-0.0894</a:t>
                      </a:r>
                      <a:endParaRPr lang="en-MY" sz="500">
                        <a:effectLst/>
                      </a:endParaRPr>
                    </a:p>
                    <a:p>
                      <a:pPr algn="just">
                        <a:spcAft>
                          <a:spcPts val="0"/>
                        </a:spcAft>
                      </a:pPr>
                      <a:r>
                        <a:rPr lang="en-MY" sz="600">
                          <a:effectLst/>
                        </a:rPr>
                        <a:t>(0.044)</a:t>
                      </a:r>
                      <a:r>
                        <a:rPr lang="en-MY" sz="600" baseline="30000">
                          <a:effectLst/>
                        </a:rPr>
                        <a:t>**</a:t>
                      </a:r>
                      <a:endParaRPr lang="en-MY" sz="500">
                        <a:effectLst/>
                        <a:latin typeface="Calibri" panose="020F0502020204030204" pitchFamily="34" charset="0"/>
                        <a:ea typeface="Calibri" panose="020F0502020204030204" pitchFamily="34" charset="0"/>
                        <a:cs typeface="Times New Roman" panose="02020603050405020304" pitchFamily="18" charset="0"/>
                      </a:endParaRPr>
                    </a:p>
                  </a:txBody>
                  <a:tcPr marL="44664" marR="44664" marT="0" marB="0"/>
                </a:tc>
                <a:tc>
                  <a:txBody>
                    <a:bodyPr/>
                    <a:lstStyle/>
                    <a:p>
                      <a:pPr algn="just">
                        <a:spcAft>
                          <a:spcPts val="0"/>
                        </a:spcAft>
                      </a:pPr>
                      <a:r>
                        <a:rPr lang="en-MY" sz="600">
                          <a:effectLst/>
                        </a:rPr>
                        <a:t>-0.0848</a:t>
                      </a:r>
                      <a:endParaRPr lang="en-MY" sz="500">
                        <a:effectLst/>
                      </a:endParaRPr>
                    </a:p>
                    <a:p>
                      <a:pPr algn="just">
                        <a:spcAft>
                          <a:spcPts val="0"/>
                        </a:spcAft>
                      </a:pPr>
                      <a:r>
                        <a:rPr lang="en-MY" sz="600">
                          <a:effectLst/>
                        </a:rPr>
                        <a:t>(0.040)</a:t>
                      </a:r>
                      <a:r>
                        <a:rPr lang="en-MY" sz="600" baseline="30000">
                          <a:effectLst/>
                        </a:rPr>
                        <a:t>**</a:t>
                      </a:r>
                      <a:endParaRPr lang="en-MY" sz="500">
                        <a:effectLst/>
                        <a:latin typeface="Calibri" panose="020F0502020204030204" pitchFamily="34" charset="0"/>
                        <a:ea typeface="Calibri" panose="020F0502020204030204" pitchFamily="34" charset="0"/>
                        <a:cs typeface="Times New Roman" panose="02020603050405020304" pitchFamily="18" charset="0"/>
                      </a:endParaRPr>
                    </a:p>
                  </a:txBody>
                  <a:tcPr marL="44664" marR="44664" marT="0" marB="0"/>
                </a:tc>
                <a:tc>
                  <a:txBody>
                    <a:bodyPr/>
                    <a:lstStyle/>
                    <a:p>
                      <a:pPr algn="just">
                        <a:spcAft>
                          <a:spcPts val="0"/>
                        </a:spcAft>
                      </a:pPr>
                      <a:r>
                        <a:rPr lang="en-MY" sz="600">
                          <a:effectLst/>
                        </a:rPr>
                        <a:t>-0.0848</a:t>
                      </a:r>
                      <a:endParaRPr lang="en-MY" sz="500">
                        <a:effectLst/>
                      </a:endParaRPr>
                    </a:p>
                    <a:p>
                      <a:pPr algn="just">
                        <a:spcAft>
                          <a:spcPts val="0"/>
                        </a:spcAft>
                      </a:pPr>
                      <a:r>
                        <a:rPr lang="en-MY" sz="600">
                          <a:effectLst/>
                        </a:rPr>
                        <a:t>(0.0408)</a:t>
                      </a:r>
                      <a:r>
                        <a:rPr lang="en-MY" sz="600" baseline="30000">
                          <a:effectLst/>
                        </a:rPr>
                        <a:t>**</a:t>
                      </a:r>
                      <a:endParaRPr lang="en-MY" sz="500">
                        <a:effectLst/>
                        <a:latin typeface="Calibri" panose="020F0502020204030204" pitchFamily="34" charset="0"/>
                        <a:ea typeface="Calibri" panose="020F0502020204030204" pitchFamily="34" charset="0"/>
                        <a:cs typeface="Times New Roman" panose="02020603050405020304" pitchFamily="18" charset="0"/>
                      </a:endParaRPr>
                    </a:p>
                  </a:txBody>
                  <a:tcPr marL="44664" marR="44664" marT="0" marB="0"/>
                </a:tc>
                <a:tc>
                  <a:txBody>
                    <a:bodyPr/>
                    <a:lstStyle/>
                    <a:p>
                      <a:pPr algn="just">
                        <a:spcAft>
                          <a:spcPts val="0"/>
                        </a:spcAft>
                      </a:pPr>
                      <a:r>
                        <a:rPr lang="en-MY" sz="600">
                          <a:effectLst/>
                        </a:rPr>
                        <a:t>-0.0836</a:t>
                      </a:r>
                      <a:endParaRPr lang="en-MY" sz="500">
                        <a:effectLst/>
                      </a:endParaRPr>
                    </a:p>
                    <a:p>
                      <a:pPr algn="just">
                        <a:spcAft>
                          <a:spcPts val="0"/>
                        </a:spcAft>
                      </a:pPr>
                      <a:r>
                        <a:rPr lang="en-MY" sz="600">
                          <a:effectLst/>
                        </a:rPr>
                        <a:t>(0.038)</a:t>
                      </a:r>
                      <a:r>
                        <a:rPr lang="en-MY" sz="600" baseline="30000">
                          <a:effectLst/>
                        </a:rPr>
                        <a:t>**</a:t>
                      </a:r>
                      <a:endParaRPr lang="en-MY" sz="500">
                        <a:effectLst/>
                        <a:latin typeface="Calibri" panose="020F0502020204030204" pitchFamily="34" charset="0"/>
                        <a:ea typeface="Calibri" panose="020F0502020204030204" pitchFamily="34" charset="0"/>
                        <a:cs typeface="Times New Roman" panose="02020603050405020304" pitchFamily="18" charset="0"/>
                      </a:endParaRPr>
                    </a:p>
                  </a:txBody>
                  <a:tcPr marL="44664" marR="44664" marT="0" marB="0"/>
                </a:tc>
              </a:tr>
              <a:tr h="202379">
                <a:tc>
                  <a:txBody>
                    <a:bodyPr/>
                    <a:lstStyle/>
                    <a:p>
                      <a:pPr algn="just">
                        <a:spcAft>
                          <a:spcPts val="0"/>
                        </a:spcAft>
                      </a:pPr>
                      <a:r>
                        <a:rPr lang="en-MY" sz="600">
                          <a:effectLst/>
                        </a:rPr>
                        <a:t>SIZE</a:t>
                      </a:r>
                      <a:r>
                        <a:rPr lang="en-MY" sz="600" baseline="-25000">
                          <a:effectLst/>
                        </a:rPr>
                        <a:t>t-1</a:t>
                      </a:r>
                      <a:endParaRPr lang="en-MY" sz="500">
                        <a:effectLst/>
                        <a:latin typeface="Calibri" panose="020F0502020204030204" pitchFamily="34" charset="0"/>
                        <a:ea typeface="Calibri" panose="020F0502020204030204" pitchFamily="34" charset="0"/>
                        <a:cs typeface="Times New Roman" panose="02020603050405020304" pitchFamily="18" charset="0"/>
                      </a:endParaRPr>
                    </a:p>
                  </a:txBody>
                  <a:tcPr marL="44664" marR="44664" marT="0" marB="0"/>
                </a:tc>
                <a:tc>
                  <a:txBody>
                    <a:bodyPr/>
                    <a:lstStyle/>
                    <a:p>
                      <a:pPr algn="just">
                        <a:spcAft>
                          <a:spcPts val="0"/>
                        </a:spcAft>
                      </a:pPr>
                      <a:r>
                        <a:rPr lang="en-MY" sz="600">
                          <a:effectLst/>
                        </a:rPr>
                        <a:t>-0.4066</a:t>
                      </a:r>
                      <a:endParaRPr lang="en-MY" sz="500">
                        <a:effectLst/>
                      </a:endParaRPr>
                    </a:p>
                    <a:p>
                      <a:pPr algn="just">
                        <a:spcAft>
                          <a:spcPts val="0"/>
                        </a:spcAft>
                      </a:pPr>
                      <a:r>
                        <a:rPr lang="en-MY" sz="600">
                          <a:effectLst/>
                        </a:rPr>
                        <a:t>(0.095)</a:t>
                      </a:r>
                      <a:r>
                        <a:rPr lang="en-MY" sz="600" baseline="30000">
                          <a:effectLst/>
                        </a:rPr>
                        <a:t>***</a:t>
                      </a:r>
                      <a:endParaRPr lang="en-MY" sz="500">
                        <a:effectLst/>
                        <a:latin typeface="Calibri" panose="020F0502020204030204" pitchFamily="34" charset="0"/>
                        <a:ea typeface="Calibri" panose="020F0502020204030204" pitchFamily="34" charset="0"/>
                        <a:cs typeface="Times New Roman" panose="02020603050405020304" pitchFamily="18" charset="0"/>
                      </a:endParaRPr>
                    </a:p>
                  </a:txBody>
                  <a:tcPr marL="44664" marR="44664" marT="0" marB="0"/>
                </a:tc>
                <a:tc>
                  <a:txBody>
                    <a:bodyPr/>
                    <a:lstStyle/>
                    <a:p>
                      <a:pPr algn="just">
                        <a:spcAft>
                          <a:spcPts val="0"/>
                        </a:spcAft>
                      </a:pPr>
                      <a:r>
                        <a:rPr lang="en-MY" sz="600">
                          <a:effectLst/>
                        </a:rPr>
                        <a:t>-0.4129</a:t>
                      </a:r>
                      <a:endParaRPr lang="en-MY" sz="500">
                        <a:effectLst/>
                      </a:endParaRPr>
                    </a:p>
                    <a:p>
                      <a:pPr algn="just">
                        <a:spcAft>
                          <a:spcPts val="0"/>
                        </a:spcAft>
                      </a:pPr>
                      <a:r>
                        <a:rPr lang="en-MY" sz="600">
                          <a:effectLst/>
                        </a:rPr>
                        <a:t>(0.098)</a:t>
                      </a:r>
                      <a:r>
                        <a:rPr lang="en-MY" sz="600" baseline="30000">
                          <a:effectLst/>
                        </a:rPr>
                        <a:t>***</a:t>
                      </a:r>
                      <a:endParaRPr lang="en-MY" sz="500">
                        <a:effectLst/>
                        <a:latin typeface="Calibri" panose="020F0502020204030204" pitchFamily="34" charset="0"/>
                        <a:ea typeface="Calibri" panose="020F0502020204030204" pitchFamily="34" charset="0"/>
                        <a:cs typeface="Times New Roman" panose="02020603050405020304" pitchFamily="18" charset="0"/>
                      </a:endParaRPr>
                    </a:p>
                  </a:txBody>
                  <a:tcPr marL="44664" marR="44664" marT="0" marB="0"/>
                </a:tc>
                <a:tc>
                  <a:txBody>
                    <a:bodyPr/>
                    <a:lstStyle/>
                    <a:p>
                      <a:pPr algn="just">
                        <a:spcAft>
                          <a:spcPts val="0"/>
                        </a:spcAft>
                      </a:pPr>
                      <a:r>
                        <a:rPr lang="en-MY" sz="600">
                          <a:effectLst/>
                        </a:rPr>
                        <a:t>-0.4228</a:t>
                      </a:r>
                      <a:endParaRPr lang="en-MY" sz="500">
                        <a:effectLst/>
                      </a:endParaRPr>
                    </a:p>
                    <a:p>
                      <a:pPr algn="just">
                        <a:spcAft>
                          <a:spcPts val="0"/>
                        </a:spcAft>
                      </a:pPr>
                      <a:r>
                        <a:rPr lang="en-MY" sz="600">
                          <a:effectLst/>
                        </a:rPr>
                        <a:t>(0.105)</a:t>
                      </a:r>
                      <a:r>
                        <a:rPr lang="en-MY" sz="600" baseline="30000">
                          <a:effectLst/>
                        </a:rPr>
                        <a:t>***</a:t>
                      </a:r>
                      <a:endParaRPr lang="en-MY" sz="500">
                        <a:effectLst/>
                        <a:latin typeface="Calibri" panose="020F0502020204030204" pitchFamily="34" charset="0"/>
                        <a:ea typeface="Calibri" panose="020F0502020204030204" pitchFamily="34" charset="0"/>
                        <a:cs typeface="Times New Roman" panose="02020603050405020304" pitchFamily="18" charset="0"/>
                      </a:endParaRPr>
                    </a:p>
                  </a:txBody>
                  <a:tcPr marL="44664" marR="44664" marT="0" marB="0"/>
                </a:tc>
                <a:tc>
                  <a:txBody>
                    <a:bodyPr/>
                    <a:lstStyle/>
                    <a:p>
                      <a:pPr algn="just">
                        <a:spcAft>
                          <a:spcPts val="0"/>
                        </a:spcAft>
                      </a:pPr>
                      <a:r>
                        <a:rPr lang="en-MY" sz="600">
                          <a:effectLst/>
                        </a:rPr>
                        <a:t>-0.4080</a:t>
                      </a:r>
                      <a:endParaRPr lang="en-MY" sz="500">
                        <a:effectLst/>
                      </a:endParaRPr>
                    </a:p>
                    <a:p>
                      <a:pPr algn="just">
                        <a:spcAft>
                          <a:spcPts val="0"/>
                        </a:spcAft>
                      </a:pPr>
                      <a:r>
                        <a:rPr lang="en-MY" sz="600">
                          <a:effectLst/>
                        </a:rPr>
                        <a:t>(0.095)</a:t>
                      </a:r>
                      <a:r>
                        <a:rPr lang="en-MY" sz="600" baseline="30000">
                          <a:effectLst/>
                        </a:rPr>
                        <a:t>***</a:t>
                      </a:r>
                      <a:endParaRPr lang="en-MY" sz="500">
                        <a:effectLst/>
                        <a:latin typeface="Calibri" panose="020F0502020204030204" pitchFamily="34" charset="0"/>
                        <a:ea typeface="Calibri" panose="020F0502020204030204" pitchFamily="34" charset="0"/>
                        <a:cs typeface="Times New Roman" panose="02020603050405020304" pitchFamily="18" charset="0"/>
                      </a:endParaRPr>
                    </a:p>
                  </a:txBody>
                  <a:tcPr marL="44664" marR="44664" marT="0" marB="0"/>
                </a:tc>
                <a:tc>
                  <a:txBody>
                    <a:bodyPr/>
                    <a:lstStyle/>
                    <a:p>
                      <a:pPr algn="just">
                        <a:spcAft>
                          <a:spcPts val="0"/>
                        </a:spcAft>
                      </a:pPr>
                      <a:r>
                        <a:rPr lang="en-MY" sz="600">
                          <a:effectLst/>
                        </a:rPr>
                        <a:t>-0.3999</a:t>
                      </a:r>
                      <a:endParaRPr lang="en-MY" sz="500">
                        <a:effectLst/>
                      </a:endParaRPr>
                    </a:p>
                    <a:p>
                      <a:pPr algn="just">
                        <a:spcAft>
                          <a:spcPts val="0"/>
                        </a:spcAft>
                      </a:pPr>
                      <a:r>
                        <a:rPr lang="en-MY" sz="600">
                          <a:effectLst/>
                        </a:rPr>
                        <a:t>(0.091)</a:t>
                      </a:r>
                      <a:r>
                        <a:rPr lang="en-MY" sz="600" baseline="30000">
                          <a:effectLst/>
                        </a:rPr>
                        <a:t>***</a:t>
                      </a:r>
                      <a:endParaRPr lang="en-MY" sz="500">
                        <a:effectLst/>
                        <a:latin typeface="Calibri" panose="020F0502020204030204" pitchFamily="34" charset="0"/>
                        <a:ea typeface="Calibri" panose="020F0502020204030204" pitchFamily="34" charset="0"/>
                        <a:cs typeface="Times New Roman" panose="02020603050405020304" pitchFamily="18" charset="0"/>
                      </a:endParaRPr>
                    </a:p>
                  </a:txBody>
                  <a:tcPr marL="44664" marR="44664" marT="0" marB="0"/>
                </a:tc>
                <a:tc>
                  <a:txBody>
                    <a:bodyPr/>
                    <a:lstStyle/>
                    <a:p>
                      <a:pPr algn="just">
                        <a:spcAft>
                          <a:spcPts val="0"/>
                        </a:spcAft>
                      </a:pPr>
                      <a:r>
                        <a:rPr lang="en-MY" sz="600">
                          <a:effectLst/>
                        </a:rPr>
                        <a:t>-0.4183</a:t>
                      </a:r>
                      <a:endParaRPr lang="en-MY" sz="500">
                        <a:effectLst/>
                      </a:endParaRPr>
                    </a:p>
                    <a:p>
                      <a:pPr algn="just">
                        <a:spcAft>
                          <a:spcPts val="0"/>
                        </a:spcAft>
                      </a:pPr>
                      <a:r>
                        <a:rPr lang="en-MY" sz="600">
                          <a:effectLst/>
                        </a:rPr>
                        <a:t>(0.093)</a:t>
                      </a:r>
                      <a:r>
                        <a:rPr lang="en-MY" sz="600" baseline="30000">
                          <a:effectLst/>
                        </a:rPr>
                        <a:t>***</a:t>
                      </a:r>
                      <a:endParaRPr lang="en-MY" sz="500">
                        <a:effectLst/>
                        <a:latin typeface="Calibri" panose="020F0502020204030204" pitchFamily="34" charset="0"/>
                        <a:ea typeface="Calibri" panose="020F0502020204030204" pitchFamily="34" charset="0"/>
                        <a:cs typeface="Times New Roman" panose="02020603050405020304" pitchFamily="18" charset="0"/>
                      </a:endParaRPr>
                    </a:p>
                  </a:txBody>
                  <a:tcPr marL="44664" marR="44664" marT="0" marB="0"/>
                </a:tc>
              </a:tr>
              <a:tr h="202379">
                <a:tc>
                  <a:txBody>
                    <a:bodyPr/>
                    <a:lstStyle/>
                    <a:p>
                      <a:pPr algn="just">
                        <a:spcAft>
                          <a:spcPts val="0"/>
                        </a:spcAft>
                      </a:pPr>
                      <a:r>
                        <a:rPr lang="en-MY" sz="600">
                          <a:effectLst/>
                        </a:rPr>
                        <a:t>EQA</a:t>
                      </a:r>
                      <a:r>
                        <a:rPr lang="en-MY" sz="600" baseline="-25000">
                          <a:effectLst/>
                        </a:rPr>
                        <a:t>t-1</a:t>
                      </a:r>
                      <a:endParaRPr lang="en-MY" sz="500">
                        <a:effectLst/>
                        <a:latin typeface="Calibri" panose="020F0502020204030204" pitchFamily="34" charset="0"/>
                        <a:ea typeface="Calibri" panose="020F0502020204030204" pitchFamily="34" charset="0"/>
                        <a:cs typeface="Times New Roman" panose="02020603050405020304" pitchFamily="18" charset="0"/>
                      </a:endParaRPr>
                    </a:p>
                  </a:txBody>
                  <a:tcPr marL="44664" marR="44664" marT="0" marB="0"/>
                </a:tc>
                <a:tc>
                  <a:txBody>
                    <a:bodyPr/>
                    <a:lstStyle/>
                    <a:p>
                      <a:pPr algn="just">
                        <a:spcAft>
                          <a:spcPts val="0"/>
                        </a:spcAft>
                      </a:pPr>
                      <a:r>
                        <a:rPr lang="en-MY" sz="600">
                          <a:effectLst/>
                        </a:rPr>
                        <a:t>-0.0004</a:t>
                      </a:r>
                      <a:endParaRPr lang="en-MY" sz="500">
                        <a:effectLst/>
                      </a:endParaRPr>
                    </a:p>
                    <a:p>
                      <a:pPr algn="just">
                        <a:spcAft>
                          <a:spcPts val="0"/>
                        </a:spcAft>
                      </a:pPr>
                      <a:r>
                        <a:rPr lang="en-MY" sz="600">
                          <a:effectLst/>
                        </a:rPr>
                        <a:t>(0.008)</a:t>
                      </a:r>
                      <a:endParaRPr lang="en-MY" sz="500">
                        <a:effectLst/>
                        <a:latin typeface="Calibri" panose="020F0502020204030204" pitchFamily="34" charset="0"/>
                        <a:ea typeface="Calibri" panose="020F0502020204030204" pitchFamily="34" charset="0"/>
                        <a:cs typeface="Times New Roman" panose="02020603050405020304" pitchFamily="18" charset="0"/>
                      </a:endParaRPr>
                    </a:p>
                  </a:txBody>
                  <a:tcPr marL="44664" marR="44664" marT="0" marB="0"/>
                </a:tc>
                <a:tc>
                  <a:txBody>
                    <a:bodyPr/>
                    <a:lstStyle/>
                    <a:p>
                      <a:pPr algn="just">
                        <a:spcAft>
                          <a:spcPts val="0"/>
                        </a:spcAft>
                      </a:pPr>
                      <a:r>
                        <a:rPr lang="en-MY" sz="600">
                          <a:effectLst/>
                        </a:rPr>
                        <a:t>-0.0009</a:t>
                      </a:r>
                      <a:endParaRPr lang="en-MY" sz="500">
                        <a:effectLst/>
                      </a:endParaRPr>
                    </a:p>
                    <a:p>
                      <a:pPr algn="just">
                        <a:spcAft>
                          <a:spcPts val="0"/>
                        </a:spcAft>
                      </a:pPr>
                      <a:r>
                        <a:rPr lang="en-MY" sz="600">
                          <a:effectLst/>
                        </a:rPr>
                        <a:t>(0.009)</a:t>
                      </a:r>
                      <a:endParaRPr lang="en-MY" sz="500">
                        <a:effectLst/>
                        <a:latin typeface="Calibri" panose="020F0502020204030204" pitchFamily="34" charset="0"/>
                        <a:ea typeface="Calibri" panose="020F0502020204030204" pitchFamily="34" charset="0"/>
                        <a:cs typeface="Times New Roman" panose="02020603050405020304" pitchFamily="18" charset="0"/>
                      </a:endParaRPr>
                    </a:p>
                  </a:txBody>
                  <a:tcPr marL="44664" marR="44664" marT="0" marB="0"/>
                </a:tc>
                <a:tc>
                  <a:txBody>
                    <a:bodyPr/>
                    <a:lstStyle/>
                    <a:p>
                      <a:pPr algn="just">
                        <a:spcAft>
                          <a:spcPts val="0"/>
                        </a:spcAft>
                      </a:pPr>
                      <a:r>
                        <a:rPr lang="en-MY" sz="600">
                          <a:effectLst/>
                        </a:rPr>
                        <a:t>-0.0015</a:t>
                      </a:r>
                      <a:endParaRPr lang="en-MY" sz="500">
                        <a:effectLst/>
                      </a:endParaRPr>
                    </a:p>
                    <a:p>
                      <a:pPr algn="just">
                        <a:spcAft>
                          <a:spcPts val="0"/>
                        </a:spcAft>
                      </a:pPr>
                      <a:r>
                        <a:rPr lang="en-MY" sz="600">
                          <a:effectLst/>
                        </a:rPr>
                        <a:t>(0.010)</a:t>
                      </a:r>
                      <a:endParaRPr lang="en-MY" sz="500">
                        <a:effectLst/>
                        <a:latin typeface="Calibri" panose="020F0502020204030204" pitchFamily="34" charset="0"/>
                        <a:ea typeface="Calibri" panose="020F0502020204030204" pitchFamily="34" charset="0"/>
                        <a:cs typeface="Times New Roman" panose="02020603050405020304" pitchFamily="18" charset="0"/>
                      </a:endParaRPr>
                    </a:p>
                  </a:txBody>
                  <a:tcPr marL="44664" marR="44664" marT="0" marB="0"/>
                </a:tc>
                <a:tc>
                  <a:txBody>
                    <a:bodyPr/>
                    <a:lstStyle/>
                    <a:p>
                      <a:pPr algn="just">
                        <a:spcAft>
                          <a:spcPts val="0"/>
                        </a:spcAft>
                      </a:pPr>
                      <a:r>
                        <a:rPr lang="en-MY" sz="600">
                          <a:effectLst/>
                        </a:rPr>
                        <a:t>-0.0005</a:t>
                      </a:r>
                      <a:endParaRPr lang="en-MY" sz="500">
                        <a:effectLst/>
                      </a:endParaRPr>
                    </a:p>
                    <a:p>
                      <a:pPr algn="just">
                        <a:spcAft>
                          <a:spcPts val="0"/>
                        </a:spcAft>
                      </a:pPr>
                      <a:r>
                        <a:rPr lang="en-MY" sz="600">
                          <a:effectLst/>
                        </a:rPr>
                        <a:t>(0.008)</a:t>
                      </a:r>
                      <a:endParaRPr lang="en-MY" sz="500">
                        <a:effectLst/>
                        <a:latin typeface="Calibri" panose="020F0502020204030204" pitchFamily="34" charset="0"/>
                        <a:ea typeface="Calibri" panose="020F0502020204030204" pitchFamily="34" charset="0"/>
                        <a:cs typeface="Times New Roman" panose="02020603050405020304" pitchFamily="18" charset="0"/>
                      </a:endParaRPr>
                    </a:p>
                  </a:txBody>
                  <a:tcPr marL="44664" marR="44664" marT="0" marB="0"/>
                </a:tc>
                <a:tc>
                  <a:txBody>
                    <a:bodyPr/>
                    <a:lstStyle/>
                    <a:p>
                      <a:pPr algn="just">
                        <a:spcAft>
                          <a:spcPts val="0"/>
                        </a:spcAft>
                      </a:pPr>
                      <a:r>
                        <a:rPr lang="en-MY" sz="600">
                          <a:effectLst/>
                        </a:rPr>
                        <a:t>-0.0001</a:t>
                      </a:r>
                      <a:endParaRPr lang="en-MY" sz="500">
                        <a:effectLst/>
                      </a:endParaRPr>
                    </a:p>
                    <a:p>
                      <a:pPr algn="just">
                        <a:spcAft>
                          <a:spcPts val="0"/>
                        </a:spcAft>
                      </a:pPr>
                      <a:r>
                        <a:rPr lang="en-MY" sz="600">
                          <a:effectLst/>
                        </a:rPr>
                        <a:t>(0.008)</a:t>
                      </a:r>
                      <a:endParaRPr lang="en-MY" sz="500">
                        <a:effectLst/>
                        <a:latin typeface="Calibri" panose="020F0502020204030204" pitchFamily="34" charset="0"/>
                        <a:ea typeface="Calibri" panose="020F0502020204030204" pitchFamily="34" charset="0"/>
                        <a:cs typeface="Times New Roman" panose="02020603050405020304" pitchFamily="18" charset="0"/>
                      </a:endParaRPr>
                    </a:p>
                  </a:txBody>
                  <a:tcPr marL="44664" marR="44664" marT="0" marB="0"/>
                </a:tc>
                <a:tc>
                  <a:txBody>
                    <a:bodyPr/>
                    <a:lstStyle/>
                    <a:p>
                      <a:pPr algn="just">
                        <a:spcAft>
                          <a:spcPts val="0"/>
                        </a:spcAft>
                      </a:pPr>
                      <a:r>
                        <a:rPr lang="en-MY" sz="600">
                          <a:effectLst/>
                        </a:rPr>
                        <a:t>-0.0008</a:t>
                      </a:r>
                      <a:endParaRPr lang="en-MY" sz="500">
                        <a:effectLst/>
                      </a:endParaRPr>
                    </a:p>
                    <a:p>
                      <a:pPr algn="just">
                        <a:spcAft>
                          <a:spcPts val="0"/>
                        </a:spcAft>
                      </a:pPr>
                      <a:r>
                        <a:rPr lang="en-MY" sz="600">
                          <a:effectLst/>
                        </a:rPr>
                        <a:t>(0.009)</a:t>
                      </a:r>
                      <a:endParaRPr lang="en-MY" sz="500">
                        <a:effectLst/>
                        <a:latin typeface="Calibri" panose="020F0502020204030204" pitchFamily="34" charset="0"/>
                        <a:ea typeface="Calibri" panose="020F0502020204030204" pitchFamily="34" charset="0"/>
                        <a:cs typeface="Times New Roman" panose="02020603050405020304" pitchFamily="18" charset="0"/>
                      </a:endParaRPr>
                    </a:p>
                  </a:txBody>
                  <a:tcPr marL="44664" marR="44664" marT="0" marB="0"/>
                </a:tc>
              </a:tr>
              <a:tr h="202379">
                <a:tc>
                  <a:txBody>
                    <a:bodyPr/>
                    <a:lstStyle/>
                    <a:p>
                      <a:pPr algn="just">
                        <a:spcAft>
                          <a:spcPts val="0"/>
                        </a:spcAft>
                      </a:pPr>
                      <a:r>
                        <a:rPr lang="en-MY" sz="600">
                          <a:effectLst/>
                        </a:rPr>
                        <a:t>LIQA</a:t>
                      </a:r>
                      <a:r>
                        <a:rPr lang="en-MY" sz="600" baseline="-25000">
                          <a:effectLst/>
                        </a:rPr>
                        <a:t>t-1</a:t>
                      </a:r>
                      <a:endParaRPr lang="en-MY" sz="500">
                        <a:effectLst/>
                        <a:latin typeface="Calibri" panose="020F0502020204030204" pitchFamily="34" charset="0"/>
                        <a:ea typeface="Calibri" panose="020F0502020204030204" pitchFamily="34" charset="0"/>
                        <a:cs typeface="Times New Roman" panose="02020603050405020304" pitchFamily="18" charset="0"/>
                      </a:endParaRPr>
                    </a:p>
                  </a:txBody>
                  <a:tcPr marL="44664" marR="44664" marT="0" marB="0"/>
                </a:tc>
                <a:tc>
                  <a:txBody>
                    <a:bodyPr/>
                    <a:lstStyle/>
                    <a:p>
                      <a:pPr algn="just">
                        <a:spcAft>
                          <a:spcPts val="0"/>
                        </a:spcAft>
                      </a:pPr>
                      <a:r>
                        <a:rPr lang="en-MY" sz="600">
                          <a:effectLst/>
                        </a:rPr>
                        <a:t> 0.0111</a:t>
                      </a:r>
                      <a:endParaRPr lang="en-MY" sz="500">
                        <a:effectLst/>
                      </a:endParaRPr>
                    </a:p>
                    <a:p>
                      <a:pPr algn="just">
                        <a:spcAft>
                          <a:spcPts val="0"/>
                        </a:spcAft>
                      </a:pPr>
                      <a:r>
                        <a:rPr lang="en-MY" sz="600">
                          <a:effectLst/>
                        </a:rPr>
                        <a:t>(0.002)</a:t>
                      </a:r>
                      <a:r>
                        <a:rPr lang="en-MY" sz="600" baseline="30000">
                          <a:effectLst/>
                        </a:rPr>
                        <a:t>***</a:t>
                      </a:r>
                      <a:endParaRPr lang="en-MY" sz="500">
                        <a:effectLst/>
                        <a:latin typeface="Calibri" panose="020F0502020204030204" pitchFamily="34" charset="0"/>
                        <a:ea typeface="Calibri" panose="020F0502020204030204" pitchFamily="34" charset="0"/>
                        <a:cs typeface="Times New Roman" panose="02020603050405020304" pitchFamily="18" charset="0"/>
                      </a:endParaRPr>
                    </a:p>
                  </a:txBody>
                  <a:tcPr marL="44664" marR="44664" marT="0" marB="0"/>
                </a:tc>
                <a:tc>
                  <a:txBody>
                    <a:bodyPr/>
                    <a:lstStyle/>
                    <a:p>
                      <a:pPr algn="just">
                        <a:spcAft>
                          <a:spcPts val="0"/>
                        </a:spcAft>
                      </a:pPr>
                      <a:r>
                        <a:rPr lang="en-MY" sz="600">
                          <a:effectLst/>
                        </a:rPr>
                        <a:t> 0.0109</a:t>
                      </a:r>
                      <a:endParaRPr lang="en-MY" sz="500">
                        <a:effectLst/>
                      </a:endParaRPr>
                    </a:p>
                    <a:p>
                      <a:pPr algn="just">
                        <a:spcAft>
                          <a:spcPts val="0"/>
                        </a:spcAft>
                      </a:pPr>
                      <a:r>
                        <a:rPr lang="en-MY" sz="600">
                          <a:effectLst/>
                        </a:rPr>
                        <a:t>(0.002)</a:t>
                      </a:r>
                      <a:r>
                        <a:rPr lang="en-MY" sz="600" baseline="30000">
                          <a:effectLst/>
                        </a:rPr>
                        <a:t>***</a:t>
                      </a:r>
                      <a:r>
                        <a:rPr lang="en-MY" sz="600">
                          <a:effectLst/>
                        </a:rPr>
                        <a:t> </a:t>
                      </a:r>
                      <a:endParaRPr lang="en-MY" sz="500">
                        <a:effectLst/>
                        <a:latin typeface="Calibri" panose="020F0502020204030204" pitchFamily="34" charset="0"/>
                        <a:ea typeface="Calibri" panose="020F0502020204030204" pitchFamily="34" charset="0"/>
                        <a:cs typeface="Times New Roman" panose="02020603050405020304" pitchFamily="18" charset="0"/>
                      </a:endParaRPr>
                    </a:p>
                  </a:txBody>
                  <a:tcPr marL="44664" marR="44664" marT="0" marB="0"/>
                </a:tc>
                <a:tc>
                  <a:txBody>
                    <a:bodyPr/>
                    <a:lstStyle/>
                    <a:p>
                      <a:pPr algn="just">
                        <a:spcAft>
                          <a:spcPts val="0"/>
                        </a:spcAft>
                      </a:pPr>
                      <a:r>
                        <a:rPr lang="en-MY" sz="600">
                          <a:effectLst/>
                        </a:rPr>
                        <a:t> 0.0111</a:t>
                      </a:r>
                      <a:endParaRPr lang="en-MY" sz="500">
                        <a:effectLst/>
                      </a:endParaRPr>
                    </a:p>
                    <a:p>
                      <a:pPr algn="just">
                        <a:spcAft>
                          <a:spcPts val="0"/>
                        </a:spcAft>
                      </a:pPr>
                      <a:r>
                        <a:rPr lang="en-MY" sz="600">
                          <a:effectLst/>
                        </a:rPr>
                        <a:t>(0.002)</a:t>
                      </a:r>
                      <a:r>
                        <a:rPr lang="en-MY" sz="600" baseline="30000">
                          <a:effectLst/>
                        </a:rPr>
                        <a:t>***</a:t>
                      </a:r>
                      <a:endParaRPr lang="en-MY" sz="500">
                        <a:effectLst/>
                        <a:latin typeface="Calibri" panose="020F0502020204030204" pitchFamily="34" charset="0"/>
                        <a:ea typeface="Calibri" panose="020F0502020204030204" pitchFamily="34" charset="0"/>
                        <a:cs typeface="Times New Roman" panose="02020603050405020304" pitchFamily="18" charset="0"/>
                      </a:endParaRPr>
                    </a:p>
                  </a:txBody>
                  <a:tcPr marL="44664" marR="44664" marT="0" marB="0"/>
                </a:tc>
                <a:tc>
                  <a:txBody>
                    <a:bodyPr/>
                    <a:lstStyle/>
                    <a:p>
                      <a:pPr algn="just">
                        <a:spcAft>
                          <a:spcPts val="0"/>
                        </a:spcAft>
                      </a:pPr>
                      <a:r>
                        <a:rPr lang="en-MY" sz="600">
                          <a:effectLst/>
                        </a:rPr>
                        <a:t> 0.0112</a:t>
                      </a:r>
                      <a:endParaRPr lang="en-MY" sz="500">
                        <a:effectLst/>
                      </a:endParaRPr>
                    </a:p>
                    <a:p>
                      <a:pPr algn="just">
                        <a:spcAft>
                          <a:spcPts val="0"/>
                        </a:spcAft>
                      </a:pPr>
                      <a:r>
                        <a:rPr lang="en-MY" sz="600">
                          <a:effectLst/>
                        </a:rPr>
                        <a:t>(0.002)</a:t>
                      </a:r>
                      <a:r>
                        <a:rPr lang="en-MY" sz="600" baseline="30000">
                          <a:effectLst/>
                        </a:rPr>
                        <a:t>***</a:t>
                      </a:r>
                      <a:endParaRPr lang="en-MY" sz="500">
                        <a:effectLst/>
                        <a:latin typeface="Calibri" panose="020F0502020204030204" pitchFamily="34" charset="0"/>
                        <a:ea typeface="Calibri" panose="020F0502020204030204" pitchFamily="34" charset="0"/>
                        <a:cs typeface="Times New Roman" panose="02020603050405020304" pitchFamily="18" charset="0"/>
                      </a:endParaRPr>
                    </a:p>
                  </a:txBody>
                  <a:tcPr marL="44664" marR="44664" marT="0" marB="0"/>
                </a:tc>
                <a:tc>
                  <a:txBody>
                    <a:bodyPr/>
                    <a:lstStyle/>
                    <a:p>
                      <a:pPr algn="just">
                        <a:spcAft>
                          <a:spcPts val="0"/>
                        </a:spcAft>
                      </a:pPr>
                      <a:r>
                        <a:rPr lang="en-MY" sz="600">
                          <a:effectLst/>
                        </a:rPr>
                        <a:t> 0.0110</a:t>
                      </a:r>
                      <a:endParaRPr lang="en-MY" sz="500">
                        <a:effectLst/>
                      </a:endParaRPr>
                    </a:p>
                    <a:p>
                      <a:pPr algn="just">
                        <a:spcAft>
                          <a:spcPts val="0"/>
                        </a:spcAft>
                      </a:pPr>
                      <a:r>
                        <a:rPr lang="en-MY" sz="600">
                          <a:effectLst/>
                        </a:rPr>
                        <a:t>(0.002)</a:t>
                      </a:r>
                      <a:r>
                        <a:rPr lang="en-MY" sz="600" baseline="30000">
                          <a:effectLst/>
                        </a:rPr>
                        <a:t>***</a:t>
                      </a:r>
                      <a:endParaRPr lang="en-MY" sz="500">
                        <a:effectLst/>
                        <a:latin typeface="Calibri" panose="020F0502020204030204" pitchFamily="34" charset="0"/>
                        <a:ea typeface="Calibri" panose="020F0502020204030204" pitchFamily="34" charset="0"/>
                        <a:cs typeface="Times New Roman" panose="02020603050405020304" pitchFamily="18" charset="0"/>
                      </a:endParaRPr>
                    </a:p>
                  </a:txBody>
                  <a:tcPr marL="44664" marR="44664" marT="0" marB="0"/>
                </a:tc>
                <a:tc>
                  <a:txBody>
                    <a:bodyPr/>
                    <a:lstStyle/>
                    <a:p>
                      <a:pPr algn="just">
                        <a:spcAft>
                          <a:spcPts val="0"/>
                        </a:spcAft>
                      </a:pPr>
                      <a:r>
                        <a:rPr lang="en-MY" sz="600">
                          <a:effectLst/>
                        </a:rPr>
                        <a:t> 0.0109</a:t>
                      </a:r>
                      <a:endParaRPr lang="en-MY" sz="500">
                        <a:effectLst/>
                      </a:endParaRPr>
                    </a:p>
                    <a:p>
                      <a:pPr algn="just">
                        <a:spcAft>
                          <a:spcPts val="0"/>
                        </a:spcAft>
                      </a:pPr>
                      <a:r>
                        <a:rPr lang="en-MY" sz="600">
                          <a:effectLst/>
                        </a:rPr>
                        <a:t>(0.002)</a:t>
                      </a:r>
                      <a:r>
                        <a:rPr lang="en-MY" sz="600" baseline="30000">
                          <a:effectLst/>
                        </a:rPr>
                        <a:t>***</a:t>
                      </a:r>
                      <a:endParaRPr lang="en-MY" sz="500">
                        <a:effectLst/>
                        <a:latin typeface="Calibri" panose="020F0502020204030204" pitchFamily="34" charset="0"/>
                        <a:ea typeface="Calibri" panose="020F0502020204030204" pitchFamily="34" charset="0"/>
                        <a:cs typeface="Times New Roman" panose="02020603050405020304" pitchFamily="18" charset="0"/>
                      </a:endParaRPr>
                    </a:p>
                  </a:txBody>
                  <a:tcPr marL="44664" marR="44664" marT="0" marB="0"/>
                </a:tc>
              </a:tr>
              <a:tr h="202379">
                <a:tc>
                  <a:txBody>
                    <a:bodyPr/>
                    <a:lstStyle/>
                    <a:p>
                      <a:pPr algn="just">
                        <a:spcAft>
                          <a:spcPts val="0"/>
                        </a:spcAft>
                      </a:pPr>
                      <a:r>
                        <a:rPr lang="en-MY" sz="600">
                          <a:effectLst/>
                        </a:rPr>
                        <a:t>FUND</a:t>
                      </a:r>
                      <a:r>
                        <a:rPr lang="en-MY" sz="600" baseline="-25000">
                          <a:effectLst/>
                        </a:rPr>
                        <a:t>t-1</a:t>
                      </a:r>
                      <a:endParaRPr lang="en-MY" sz="500">
                        <a:effectLst/>
                        <a:latin typeface="Calibri" panose="020F0502020204030204" pitchFamily="34" charset="0"/>
                        <a:ea typeface="Calibri" panose="020F0502020204030204" pitchFamily="34" charset="0"/>
                        <a:cs typeface="Times New Roman" panose="02020603050405020304" pitchFamily="18" charset="0"/>
                      </a:endParaRPr>
                    </a:p>
                  </a:txBody>
                  <a:tcPr marL="44664" marR="44664" marT="0" marB="0"/>
                </a:tc>
                <a:tc>
                  <a:txBody>
                    <a:bodyPr/>
                    <a:lstStyle/>
                    <a:p>
                      <a:pPr algn="just">
                        <a:spcAft>
                          <a:spcPts val="0"/>
                        </a:spcAft>
                      </a:pPr>
                      <a:r>
                        <a:rPr lang="en-MY" sz="600">
                          <a:effectLst/>
                        </a:rPr>
                        <a:t> 0.0034</a:t>
                      </a:r>
                      <a:endParaRPr lang="en-MY" sz="500">
                        <a:effectLst/>
                      </a:endParaRPr>
                    </a:p>
                    <a:p>
                      <a:pPr algn="just">
                        <a:spcAft>
                          <a:spcPts val="0"/>
                        </a:spcAft>
                      </a:pPr>
                      <a:r>
                        <a:rPr lang="en-MY" sz="600">
                          <a:effectLst/>
                        </a:rPr>
                        <a:t>(0.002)</a:t>
                      </a:r>
                      <a:endParaRPr lang="en-MY" sz="500">
                        <a:effectLst/>
                        <a:latin typeface="Calibri" panose="020F0502020204030204" pitchFamily="34" charset="0"/>
                        <a:ea typeface="Calibri" panose="020F0502020204030204" pitchFamily="34" charset="0"/>
                        <a:cs typeface="Times New Roman" panose="02020603050405020304" pitchFamily="18" charset="0"/>
                      </a:endParaRPr>
                    </a:p>
                  </a:txBody>
                  <a:tcPr marL="44664" marR="44664" marT="0" marB="0"/>
                </a:tc>
                <a:tc>
                  <a:txBody>
                    <a:bodyPr/>
                    <a:lstStyle/>
                    <a:p>
                      <a:pPr algn="just">
                        <a:spcAft>
                          <a:spcPts val="0"/>
                        </a:spcAft>
                      </a:pPr>
                      <a:r>
                        <a:rPr lang="en-MY" sz="600">
                          <a:effectLst/>
                        </a:rPr>
                        <a:t>0.0031</a:t>
                      </a:r>
                      <a:endParaRPr lang="en-MY" sz="500">
                        <a:effectLst/>
                      </a:endParaRPr>
                    </a:p>
                    <a:p>
                      <a:pPr algn="just">
                        <a:spcAft>
                          <a:spcPts val="0"/>
                        </a:spcAft>
                      </a:pPr>
                      <a:r>
                        <a:rPr lang="en-MY" sz="600">
                          <a:effectLst/>
                        </a:rPr>
                        <a:t>(0.002)</a:t>
                      </a:r>
                      <a:endParaRPr lang="en-MY" sz="500">
                        <a:effectLst/>
                        <a:latin typeface="Calibri" panose="020F0502020204030204" pitchFamily="34" charset="0"/>
                        <a:ea typeface="Calibri" panose="020F0502020204030204" pitchFamily="34" charset="0"/>
                        <a:cs typeface="Times New Roman" panose="02020603050405020304" pitchFamily="18" charset="0"/>
                      </a:endParaRPr>
                    </a:p>
                  </a:txBody>
                  <a:tcPr marL="44664" marR="44664" marT="0" marB="0"/>
                </a:tc>
                <a:tc>
                  <a:txBody>
                    <a:bodyPr/>
                    <a:lstStyle/>
                    <a:p>
                      <a:pPr algn="just">
                        <a:spcAft>
                          <a:spcPts val="0"/>
                        </a:spcAft>
                      </a:pPr>
                      <a:r>
                        <a:rPr lang="en-MY" sz="600">
                          <a:effectLst/>
                        </a:rPr>
                        <a:t> 0.0031</a:t>
                      </a:r>
                      <a:endParaRPr lang="en-MY" sz="500">
                        <a:effectLst/>
                      </a:endParaRPr>
                    </a:p>
                    <a:p>
                      <a:pPr algn="just">
                        <a:spcAft>
                          <a:spcPts val="0"/>
                        </a:spcAft>
                      </a:pPr>
                      <a:r>
                        <a:rPr lang="en-MY" sz="600">
                          <a:effectLst/>
                        </a:rPr>
                        <a:t> (0.002)</a:t>
                      </a:r>
                      <a:endParaRPr lang="en-MY" sz="500">
                        <a:effectLst/>
                        <a:latin typeface="Calibri" panose="020F0502020204030204" pitchFamily="34" charset="0"/>
                        <a:ea typeface="Calibri" panose="020F0502020204030204" pitchFamily="34" charset="0"/>
                        <a:cs typeface="Times New Roman" panose="02020603050405020304" pitchFamily="18" charset="0"/>
                      </a:endParaRPr>
                    </a:p>
                  </a:txBody>
                  <a:tcPr marL="44664" marR="44664" marT="0" marB="0"/>
                </a:tc>
                <a:tc>
                  <a:txBody>
                    <a:bodyPr/>
                    <a:lstStyle/>
                    <a:p>
                      <a:pPr algn="just">
                        <a:spcAft>
                          <a:spcPts val="0"/>
                        </a:spcAft>
                      </a:pPr>
                      <a:r>
                        <a:rPr lang="en-MY" sz="600">
                          <a:effectLst/>
                        </a:rPr>
                        <a:t> 0.0033</a:t>
                      </a:r>
                      <a:endParaRPr lang="en-MY" sz="500">
                        <a:effectLst/>
                      </a:endParaRPr>
                    </a:p>
                    <a:p>
                      <a:pPr algn="just">
                        <a:spcAft>
                          <a:spcPts val="0"/>
                        </a:spcAft>
                      </a:pPr>
                      <a:r>
                        <a:rPr lang="en-MY" sz="600">
                          <a:effectLst/>
                        </a:rPr>
                        <a:t>(0.002)</a:t>
                      </a:r>
                      <a:endParaRPr lang="en-MY" sz="500">
                        <a:effectLst/>
                        <a:latin typeface="Calibri" panose="020F0502020204030204" pitchFamily="34" charset="0"/>
                        <a:ea typeface="Calibri" panose="020F0502020204030204" pitchFamily="34" charset="0"/>
                        <a:cs typeface="Times New Roman" panose="02020603050405020304" pitchFamily="18" charset="0"/>
                      </a:endParaRPr>
                    </a:p>
                  </a:txBody>
                  <a:tcPr marL="44664" marR="44664" marT="0" marB="0"/>
                </a:tc>
                <a:tc>
                  <a:txBody>
                    <a:bodyPr/>
                    <a:lstStyle/>
                    <a:p>
                      <a:pPr algn="just">
                        <a:spcAft>
                          <a:spcPts val="0"/>
                        </a:spcAft>
                      </a:pPr>
                      <a:r>
                        <a:rPr lang="en-MY" sz="600">
                          <a:effectLst/>
                        </a:rPr>
                        <a:t> 0.0033</a:t>
                      </a:r>
                      <a:endParaRPr lang="en-MY" sz="500">
                        <a:effectLst/>
                      </a:endParaRPr>
                    </a:p>
                    <a:p>
                      <a:pPr algn="just">
                        <a:spcAft>
                          <a:spcPts val="0"/>
                        </a:spcAft>
                      </a:pPr>
                      <a:r>
                        <a:rPr lang="en-MY" sz="600">
                          <a:effectLst/>
                        </a:rPr>
                        <a:t>(0.002)</a:t>
                      </a:r>
                      <a:endParaRPr lang="en-MY" sz="500">
                        <a:effectLst/>
                        <a:latin typeface="Calibri" panose="020F0502020204030204" pitchFamily="34" charset="0"/>
                        <a:ea typeface="Calibri" panose="020F0502020204030204" pitchFamily="34" charset="0"/>
                        <a:cs typeface="Times New Roman" panose="02020603050405020304" pitchFamily="18" charset="0"/>
                      </a:endParaRPr>
                    </a:p>
                  </a:txBody>
                  <a:tcPr marL="44664" marR="44664" marT="0" marB="0"/>
                </a:tc>
                <a:tc>
                  <a:txBody>
                    <a:bodyPr/>
                    <a:lstStyle/>
                    <a:p>
                      <a:pPr algn="just">
                        <a:spcAft>
                          <a:spcPts val="0"/>
                        </a:spcAft>
                      </a:pPr>
                      <a:r>
                        <a:rPr lang="en-MY" sz="600">
                          <a:effectLst/>
                        </a:rPr>
                        <a:t> 0.0031</a:t>
                      </a:r>
                      <a:endParaRPr lang="en-MY" sz="500">
                        <a:effectLst/>
                      </a:endParaRPr>
                    </a:p>
                    <a:p>
                      <a:pPr algn="just">
                        <a:spcAft>
                          <a:spcPts val="0"/>
                        </a:spcAft>
                      </a:pPr>
                      <a:r>
                        <a:rPr lang="en-MY" sz="600">
                          <a:effectLst/>
                        </a:rPr>
                        <a:t>(0.002)</a:t>
                      </a:r>
                      <a:endParaRPr lang="en-MY" sz="500">
                        <a:effectLst/>
                        <a:latin typeface="Calibri" panose="020F0502020204030204" pitchFamily="34" charset="0"/>
                        <a:ea typeface="Calibri" panose="020F0502020204030204" pitchFamily="34" charset="0"/>
                        <a:cs typeface="Times New Roman" panose="02020603050405020304" pitchFamily="18" charset="0"/>
                      </a:endParaRPr>
                    </a:p>
                  </a:txBody>
                  <a:tcPr marL="44664" marR="44664" marT="0" marB="0"/>
                </a:tc>
              </a:tr>
              <a:tr h="202379">
                <a:tc>
                  <a:txBody>
                    <a:bodyPr/>
                    <a:lstStyle/>
                    <a:p>
                      <a:pPr algn="just">
                        <a:spcAft>
                          <a:spcPts val="0"/>
                        </a:spcAft>
                      </a:pPr>
                      <a:r>
                        <a:rPr lang="en-MY" sz="600">
                          <a:effectLst/>
                        </a:rPr>
                        <a:t>SIZE</a:t>
                      </a:r>
                      <a:r>
                        <a:rPr lang="en-MY" sz="600" baseline="-25000">
                          <a:effectLst/>
                        </a:rPr>
                        <a:t>t-1</a:t>
                      </a:r>
                      <a:r>
                        <a:rPr lang="en-MY" sz="600">
                          <a:effectLst/>
                        </a:rPr>
                        <a:t>×∆R</a:t>
                      </a:r>
                      <a:r>
                        <a:rPr lang="en-MY" sz="600" baseline="-25000">
                          <a:effectLst/>
                        </a:rPr>
                        <a:t>t</a:t>
                      </a:r>
                      <a:endParaRPr lang="en-MY" sz="500">
                        <a:effectLst/>
                        <a:latin typeface="Calibri" panose="020F0502020204030204" pitchFamily="34" charset="0"/>
                        <a:ea typeface="Calibri" panose="020F0502020204030204" pitchFamily="34" charset="0"/>
                        <a:cs typeface="Times New Roman" panose="02020603050405020304" pitchFamily="18" charset="0"/>
                      </a:endParaRPr>
                    </a:p>
                  </a:txBody>
                  <a:tcPr marL="44664" marR="44664" marT="0" marB="0"/>
                </a:tc>
                <a:tc>
                  <a:txBody>
                    <a:bodyPr/>
                    <a:lstStyle/>
                    <a:p>
                      <a:pPr algn="just">
                        <a:spcAft>
                          <a:spcPts val="0"/>
                        </a:spcAft>
                      </a:pPr>
                      <a:r>
                        <a:rPr lang="en-MY" sz="600">
                          <a:effectLst/>
                        </a:rPr>
                        <a:t> </a:t>
                      </a:r>
                      <a:endParaRPr lang="en-MY" sz="500">
                        <a:effectLst/>
                        <a:latin typeface="Calibri" panose="020F0502020204030204" pitchFamily="34" charset="0"/>
                        <a:ea typeface="Calibri" panose="020F0502020204030204" pitchFamily="34" charset="0"/>
                        <a:cs typeface="Times New Roman" panose="02020603050405020304" pitchFamily="18" charset="0"/>
                      </a:endParaRPr>
                    </a:p>
                  </a:txBody>
                  <a:tcPr marL="44664" marR="44664" marT="0" marB="0"/>
                </a:tc>
                <a:tc>
                  <a:txBody>
                    <a:bodyPr/>
                    <a:lstStyle/>
                    <a:p>
                      <a:pPr algn="just">
                        <a:spcAft>
                          <a:spcPts val="0"/>
                        </a:spcAft>
                      </a:pPr>
                      <a:r>
                        <a:rPr lang="en-MY" sz="600">
                          <a:effectLst/>
                        </a:rPr>
                        <a:t>-0.0145</a:t>
                      </a:r>
                      <a:endParaRPr lang="en-MY" sz="500">
                        <a:effectLst/>
                      </a:endParaRPr>
                    </a:p>
                    <a:p>
                      <a:pPr algn="just">
                        <a:spcAft>
                          <a:spcPts val="0"/>
                        </a:spcAft>
                      </a:pPr>
                      <a:r>
                        <a:rPr lang="en-MY" sz="600">
                          <a:effectLst/>
                        </a:rPr>
                        <a:t>(0.014)</a:t>
                      </a:r>
                      <a:endParaRPr lang="en-MY" sz="500">
                        <a:effectLst/>
                        <a:latin typeface="Calibri" panose="020F0502020204030204" pitchFamily="34" charset="0"/>
                        <a:ea typeface="Calibri" panose="020F0502020204030204" pitchFamily="34" charset="0"/>
                        <a:cs typeface="Times New Roman" panose="02020603050405020304" pitchFamily="18" charset="0"/>
                      </a:endParaRPr>
                    </a:p>
                  </a:txBody>
                  <a:tcPr marL="44664" marR="44664" marT="0" marB="0"/>
                </a:tc>
                <a:tc>
                  <a:txBody>
                    <a:bodyPr/>
                    <a:lstStyle/>
                    <a:p>
                      <a:pPr algn="just">
                        <a:spcAft>
                          <a:spcPts val="0"/>
                        </a:spcAft>
                      </a:pPr>
                      <a:r>
                        <a:rPr lang="en-MY" sz="600">
                          <a:effectLst/>
                        </a:rPr>
                        <a:t> </a:t>
                      </a:r>
                      <a:endParaRPr lang="en-MY" sz="500">
                        <a:effectLst/>
                        <a:latin typeface="Calibri" panose="020F0502020204030204" pitchFamily="34" charset="0"/>
                        <a:ea typeface="Calibri" panose="020F0502020204030204" pitchFamily="34" charset="0"/>
                        <a:cs typeface="Times New Roman" panose="02020603050405020304" pitchFamily="18" charset="0"/>
                      </a:endParaRPr>
                    </a:p>
                  </a:txBody>
                  <a:tcPr marL="44664" marR="44664" marT="0" marB="0"/>
                </a:tc>
                <a:tc>
                  <a:txBody>
                    <a:bodyPr/>
                    <a:lstStyle/>
                    <a:p>
                      <a:pPr algn="just">
                        <a:spcAft>
                          <a:spcPts val="0"/>
                        </a:spcAft>
                      </a:pPr>
                      <a:r>
                        <a:rPr lang="en-MY" sz="600">
                          <a:effectLst/>
                        </a:rPr>
                        <a:t> </a:t>
                      </a:r>
                      <a:endParaRPr lang="en-MY" sz="500">
                        <a:effectLst/>
                        <a:latin typeface="Calibri" panose="020F0502020204030204" pitchFamily="34" charset="0"/>
                        <a:ea typeface="Calibri" panose="020F0502020204030204" pitchFamily="34" charset="0"/>
                        <a:cs typeface="Times New Roman" panose="02020603050405020304" pitchFamily="18" charset="0"/>
                      </a:endParaRPr>
                    </a:p>
                  </a:txBody>
                  <a:tcPr marL="44664" marR="44664" marT="0" marB="0"/>
                </a:tc>
                <a:tc>
                  <a:txBody>
                    <a:bodyPr/>
                    <a:lstStyle/>
                    <a:p>
                      <a:pPr algn="just">
                        <a:spcAft>
                          <a:spcPts val="0"/>
                        </a:spcAft>
                      </a:pPr>
                      <a:r>
                        <a:rPr lang="en-MY" sz="600">
                          <a:effectLst/>
                        </a:rPr>
                        <a:t> </a:t>
                      </a:r>
                      <a:endParaRPr lang="en-MY" sz="500">
                        <a:effectLst/>
                        <a:latin typeface="Calibri" panose="020F0502020204030204" pitchFamily="34" charset="0"/>
                        <a:ea typeface="Calibri" panose="020F0502020204030204" pitchFamily="34" charset="0"/>
                        <a:cs typeface="Times New Roman" panose="02020603050405020304" pitchFamily="18" charset="0"/>
                      </a:endParaRPr>
                    </a:p>
                  </a:txBody>
                  <a:tcPr marL="44664" marR="44664" marT="0" marB="0"/>
                </a:tc>
                <a:tc>
                  <a:txBody>
                    <a:bodyPr/>
                    <a:lstStyle/>
                    <a:p>
                      <a:pPr algn="just">
                        <a:spcAft>
                          <a:spcPts val="0"/>
                        </a:spcAft>
                      </a:pPr>
                      <a:r>
                        <a:rPr lang="en-MY" sz="600">
                          <a:effectLst/>
                        </a:rPr>
                        <a:t>-0.0118</a:t>
                      </a:r>
                      <a:endParaRPr lang="en-MY" sz="500">
                        <a:effectLst/>
                      </a:endParaRPr>
                    </a:p>
                    <a:p>
                      <a:pPr algn="just">
                        <a:spcAft>
                          <a:spcPts val="0"/>
                        </a:spcAft>
                      </a:pPr>
                      <a:r>
                        <a:rPr lang="en-MY" sz="600">
                          <a:effectLst/>
                        </a:rPr>
                        <a:t>(0.020)</a:t>
                      </a:r>
                      <a:endParaRPr lang="en-MY" sz="500">
                        <a:effectLst/>
                        <a:latin typeface="Calibri" panose="020F0502020204030204" pitchFamily="34" charset="0"/>
                        <a:ea typeface="Calibri" panose="020F0502020204030204" pitchFamily="34" charset="0"/>
                        <a:cs typeface="Times New Roman" panose="02020603050405020304" pitchFamily="18" charset="0"/>
                      </a:endParaRPr>
                    </a:p>
                  </a:txBody>
                  <a:tcPr marL="44664" marR="44664" marT="0" marB="0"/>
                </a:tc>
              </a:tr>
              <a:tr h="202379">
                <a:tc>
                  <a:txBody>
                    <a:bodyPr/>
                    <a:lstStyle/>
                    <a:p>
                      <a:pPr algn="just">
                        <a:spcAft>
                          <a:spcPts val="0"/>
                        </a:spcAft>
                      </a:pPr>
                      <a:r>
                        <a:rPr lang="en-MY" sz="600">
                          <a:effectLst/>
                        </a:rPr>
                        <a:t>EQA</a:t>
                      </a:r>
                      <a:r>
                        <a:rPr lang="en-MY" sz="600" baseline="-25000">
                          <a:effectLst/>
                        </a:rPr>
                        <a:t>t-1</a:t>
                      </a:r>
                      <a:r>
                        <a:rPr lang="en-MY" sz="600">
                          <a:effectLst/>
                        </a:rPr>
                        <a:t>×∆R</a:t>
                      </a:r>
                      <a:r>
                        <a:rPr lang="en-MY" sz="600" baseline="-25000">
                          <a:effectLst/>
                        </a:rPr>
                        <a:t>t</a:t>
                      </a:r>
                      <a:endParaRPr lang="en-MY" sz="500">
                        <a:effectLst/>
                        <a:latin typeface="Calibri" panose="020F0502020204030204" pitchFamily="34" charset="0"/>
                        <a:ea typeface="Calibri" panose="020F0502020204030204" pitchFamily="34" charset="0"/>
                        <a:cs typeface="Times New Roman" panose="02020603050405020304" pitchFamily="18" charset="0"/>
                      </a:endParaRPr>
                    </a:p>
                  </a:txBody>
                  <a:tcPr marL="44664" marR="44664" marT="0" marB="0"/>
                </a:tc>
                <a:tc>
                  <a:txBody>
                    <a:bodyPr/>
                    <a:lstStyle/>
                    <a:p>
                      <a:pPr algn="just">
                        <a:spcAft>
                          <a:spcPts val="0"/>
                        </a:spcAft>
                      </a:pPr>
                      <a:r>
                        <a:rPr lang="en-MY" sz="600">
                          <a:effectLst/>
                        </a:rPr>
                        <a:t> </a:t>
                      </a:r>
                      <a:endParaRPr lang="en-MY" sz="500">
                        <a:effectLst/>
                        <a:latin typeface="Calibri" panose="020F0502020204030204" pitchFamily="34" charset="0"/>
                        <a:ea typeface="Calibri" panose="020F0502020204030204" pitchFamily="34" charset="0"/>
                        <a:cs typeface="Times New Roman" panose="02020603050405020304" pitchFamily="18" charset="0"/>
                      </a:endParaRPr>
                    </a:p>
                  </a:txBody>
                  <a:tcPr marL="44664" marR="44664" marT="0" marB="0"/>
                </a:tc>
                <a:tc>
                  <a:txBody>
                    <a:bodyPr/>
                    <a:lstStyle/>
                    <a:p>
                      <a:pPr algn="just">
                        <a:spcAft>
                          <a:spcPts val="0"/>
                        </a:spcAft>
                      </a:pPr>
                      <a:r>
                        <a:rPr lang="en-MY" sz="600">
                          <a:effectLst/>
                        </a:rPr>
                        <a:t> </a:t>
                      </a:r>
                      <a:endParaRPr lang="en-MY" sz="500">
                        <a:effectLst/>
                        <a:latin typeface="Calibri" panose="020F0502020204030204" pitchFamily="34" charset="0"/>
                        <a:ea typeface="Calibri" panose="020F0502020204030204" pitchFamily="34" charset="0"/>
                        <a:cs typeface="Times New Roman" panose="02020603050405020304" pitchFamily="18" charset="0"/>
                      </a:endParaRPr>
                    </a:p>
                  </a:txBody>
                  <a:tcPr marL="44664" marR="44664" marT="0" marB="0"/>
                </a:tc>
                <a:tc>
                  <a:txBody>
                    <a:bodyPr/>
                    <a:lstStyle/>
                    <a:p>
                      <a:pPr algn="just">
                        <a:spcAft>
                          <a:spcPts val="0"/>
                        </a:spcAft>
                      </a:pPr>
                      <a:r>
                        <a:rPr lang="en-MY" sz="600">
                          <a:effectLst/>
                        </a:rPr>
                        <a:t> 0.0028</a:t>
                      </a:r>
                      <a:endParaRPr lang="en-MY" sz="500">
                        <a:effectLst/>
                      </a:endParaRPr>
                    </a:p>
                    <a:p>
                      <a:pPr algn="just">
                        <a:spcAft>
                          <a:spcPts val="0"/>
                        </a:spcAft>
                      </a:pPr>
                      <a:r>
                        <a:rPr lang="en-MY" sz="600">
                          <a:effectLst/>
                        </a:rPr>
                        <a:t>(0.003)</a:t>
                      </a:r>
                      <a:endParaRPr lang="en-MY" sz="500">
                        <a:effectLst/>
                        <a:latin typeface="Calibri" panose="020F0502020204030204" pitchFamily="34" charset="0"/>
                        <a:ea typeface="Calibri" panose="020F0502020204030204" pitchFamily="34" charset="0"/>
                        <a:cs typeface="Times New Roman" panose="02020603050405020304" pitchFamily="18" charset="0"/>
                      </a:endParaRPr>
                    </a:p>
                  </a:txBody>
                  <a:tcPr marL="44664" marR="44664" marT="0" marB="0"/>
                </a:tc>
                <a:tc>
                  <a:txBody>
                    <a:bodyPr/>
                    <a:lstStyle/>
                    <a:p>
                      <a:pPr algn="just">
                        <a:spcAft>
                          <a:spcPts val="0"/>
                        </a:spcAft>
                      </a:pPr>
                      <a:r>
                        <a:rPr lang="en-MY" sz="600">
                          <a:effectLst/>
                        </a:rPr>
                        <a:t> </a:t>
                      </a:r>
                      <a:endParaRPr lang="en-MY" sz="500">
                        <a:effectLst/>
                        <a:latin typeface="Calibri" panose="020F0502020204030204" pitchFamily="34" charset="0"/>
                        <a:ea typeface="Calibri" panose="020F0502020204030204" pitchFamily="34" charset="0"/>
                        <a:cs typeface="Times New Roman" panose="02020603050405020304" pitchFamily="18" charset="0"/>
                      </a:endParaRPr>
                    </a:p>
                  </a:txBody>
                  <a:tcPr marL="44664" marR="44664" marT="0" marB="0"/>
                </a:tc>
                <a:tc>
                  <a:txBody>
                    <a:bodyPr/>
                    <a:lstStyle/>
                    <a:p>
                      <a:pPr algn="just">
                        <a:spcAft>
                          <a:spcPts val="0"/>
                        </a:spcAft>
                      </a:pPr>
                      <a:r>
                        <a:rPr lang="en-MY" sz="600">
                          <a:effectLst/>
                        </a:rPr>
                        <a:t> </a:t>
                      </a:r>
                      <a:endParaRPr lang="en-MY" sz="500">
                        <a:effectLst/>
                        <a:latin typeface="Calibri" panose="020F0502020204030204" pitchFamily="34" charset="0"/>
                        <a:ea typeface="Calibri" panose="020F0502020204030204" pitchFamily="34" charset="0"/>
                        <a:cs typeface="Times New Roman" panose="02020603050405020304" pitchFamily="18" charset="0"/>
                      </a:endParaRPr>
                    </a:p>
                  </a:txBody>
                  <a:tcPr marL="44664" marR="44664" marT="0" marB="0"/>
                </a:tc>
                <a:tc>
                  <a:txBody>
                    <a:bodyPr/>
                    <a:lstStyle/>
                    <a:p>
                      <a:pPr algn="just">
                        <a:spcAft>
                          <a:spcPts val="0"/>
                        </a:spcAft>
                      </a:pPr>
                      <a:r>
                        <a:rPr lang="en-MY" sz="600">
                          <a:effectLst/>
                        </a:rPr>
                        <a:t> 0.0003</a:t>
                      </a:r>
                      <a:endParaRPr lang="en-MY" sz="500">
                        <a:effectLst/>
                      </a:endParaRPr>
                    </a:p>
                    <a:p>
                      <a:pPr algn="just">
                        <a:spcAft>
                          <a:spcPts val="0"/>
                        </a:spcAft>
                      </a:pPr>
                      <a:r>
                        <a:rPr lang="en-MY" sz="600">
                          <a:effectLst/>
                        </a:rPr>
                        <a:t>(0.004)</a:t>
                      </a:r>
                      <a:endParaRPr lang="en-MY" sz="500">
                        <a:effectLst/>
                        <a:latin typeface="Calibri" panose="020F0502020204030204" pitchFamily="34" charset="0"/>
                        <a:ea typeface="Calibri" panose="020F0502020204030204" pitchFamily="34" charset="0"/>
                        <a:cs typeface="Times New Roman" panose="02020603050405020304" pitchFamily="18" charset="0"/>
                      </a:endParaRPr>
                    </a:p>
                  </a:txBody>
                  <a:tcPr marL="44664" marR="44664" marT="0" marB="0"/>
                </a:tc>
              </a:tr>
              <a:tr h="202379">
                <a:tc>
                  <a:txBody>
                    <a:bodyPr/>
                    <a:lstStyle/>
                    <a:p>
                      <a:pPr algn="just">
                        <a:spcAft>
                          <a:spcPts val="0"/>
                        </a:spcAft>
                      </a:pPr>
                      <a:r>
                        <a:rPr lang="en-MY" sz="600">
                          <a:effectLst/>
                        </a:rPr>
                        <a:t>LIQA</a:t>
                      </a:r>
                      <a:r>
                        <a:rPr lang="en-MY" sz="600" baseline="-25000">
                          <a:effectLst/>
                        </a:rPr>
                        <a:t>t-1</a:t>
                      </a:r>
                      <a:r>
                        <a:rPr lang="en-MY" sz="600">
                          <a:effectLst/>
                        </a:rPr>
                        <a:t>×∆R</a:t>
                      </a:r>
                      <a:r>
                        <a:rPr lang="en-MY" sz="600" baseline="-25000">
                          <a:effectLst/>
                        </a:rPr>
                        <a:t>t</a:t>
                      </a:r>
                      <a:endParaRPr lang="en-MY" sz="500">
                        <a:effectLst/>
                        <a:latin typeface="Calibri" panose="020F0502020204030204" pitchFamily="34" charset="0"/>
                        <a:ea typeface="Calibri" panose="020F0502020204030204" pitchFamily="34" charset="0"/>
                        <a:cs typeface="Times New Roman" panose="02020603050405020304" pitchFamily="18" charset="0"/>
                      </a:endParaRPr>
                    </a:p>
                  </a:txBody>
                  <a:tcPr marL="44664" marR="44664" marT="0" marB="0"/>
                </a:tc>
                <a:tc>
                  <a:txBody>
                    <a:bodyPr/>
                    <a:lstStyle/>
                    <a:p>
                      <a:pPr algn="just">
                        <a:spcAft>
                          <a:spcPts val="0"/>
                        </a:spcAft>
                      </a:pPr>
                      <a:r>
                        <a:rPr lang="en-MY" sz="600">
                          <a:effectLst/>
                        </a:rPr>
                        <a:t> </a:t>
                      </a:r>
                      <a:endParaRPr lang="en-MY" sz="500">
                        <a:effectLst/>
                        <a:latin typeface="Calibri" panose="020F0502020204030204" pitchFamily="34" charset="0"/>
                        <a:ea typeface="Calibri" panose="020F0502020204030204" pitchFamily="34" charset="0"/>
                        <a:cs typeface="Times New Roman" panose="02020603050405020304" pitchFamily="18" charset="0"/>
                      </a:endParaRPr>
                    </a:p>
                  </a:txBody>
                  <a:tcPr marL="44664" marR="44664" marT="0" marB="0"/>
                </a:tc>
                <a:tc>
                  <a:txBody>
                    <a:bodyPr/>
                    <a:lstStyle/>
                    <a:p>
                      <a:pPr algn="just">
                        <a:spcAft>
                          <a:spcPts val="0"/>
                        </a:spcAft>
                      </a:pPr>
                      <a:r>
                        <a:rPr lang="en-MY" sz="600">
                          <a:effectLst/>
                        </a:rPr>
                        <a:t> </a:t>
                      </a:r>
                      <a:endParaRPr lang="en-MY" sz="500">
                        <a:effectLst/>
                        <a:latin typeface="Calibri" panose="020F0502020204030204" pitchFamily="34" charset="0"/>
                        <a:ea typeface="Calibri" panose="020F0502020204030204" pitchFamily="34" charset="0"/>
                        <a:cs typeface="Times New Roman" panose="02020603050405020304" pitchFamily="18" charset="0"/>
                      </a:endParaRPr>
                    </a:p>
                  </a:txBody>
                  <a:tcPr marL="44664" marR="44664" marT="0" marB="0"/>
                </a:tc>
                <a:tc>
                  <a:txBody>
                    <a:bodyPr/>
                    <a:lstStyle/>
                    <a:p>
                      <a:pPr algn="just">
                        <a:spcAft>
                          <a:spcPts val="0"/>
                        </a:spcAft>
                      </a:pPr>
                      <a:r>
                        <a:rPr lang="en-MY" sz="600">
                          <a:effectLst/>
                        </a:rPr>
                        <a:t> </a:t>
                      </a:r>
                      <a:endParaRPr lang="en-MY" sz="500">
                        <a:effectLst/>
                        <a:latin typeface="Calibri" panose="020F0502020204030204" pitchFamily="34" charset="0"/>
                        <a:ea typeface="Calibri" panose="020F0502020204030204" pitchFamily="34" charset="0"/>
                        <a:cs typeface="Times New Roman" panose="02020603050405020304" pitchFamily="18" charset="0"/>
                      </a:endParaRPr>
                    </a:p>
                  </a:txBody>
                  <a:tcPr marL="44664" marR="44664" marT="0" marB="0"/>
                </a:tc>
                <a:tc>
                  <a:txBody>
                    <a:bodyPr/>
                    <a:lstStyle/>
                    <a:p>
                      <a:pPr algn="just">
                        <a:spcAft>
                          <a:spcPts val="0"/>
                        </a:spcAft>
                      </a:pPr>
                      <a:r>
                        <a:rPr lang="en-MY" sz="600">
                          <a:effectLst/>
                        </a:rPr>
                        <a:t> 0.0006</a:t>
                      </a:r>
                      <a:endParaRPr lang="en-MY" sz="500">
                        <a:effectLst/>
                      </a:endParaRPr>
                    </a:p>
                    <a:p>
                      <a:pPr algn="just">
                        <a:spcAft>
                          <a:spcPts val="0"/>
                        </a:spcAft>
                      </a:pPr>
                      <a:r>
                        <a:rPr lang="en-MY" sz="600">
                          <a:effectLst/>
                        </a:rPr>
                        <a:t>(0.001)</a:t>
                      </a:r>
                      <a:endParaRPr lang="en-MY" sz="500">
                        <a:effectLst/>
                        <a:latin typeface="Calibri" panose="020F0502020204030204" pitchFamily="34" charset="0"/>
                        <a:ea typeface="Calibri" panose="020F0502020204030204" pitchFamily="34" charset="0"/>
                        <a:cs typeface="Times New Roman" panose="02020603050405020304" pitchFamily="18" charset="0"/>
                      </a:endParaRPr>
                    </a:p>
                  </a:txBody>
                  <a:tcPr marL="44664" marR="44664" marT="0" marB="0"/>
                </a:tc>
                <a:tc>
                  <a:txBody>
                    <a:bodyPr/>
                    <a:lstStyle/>
                    <a:p>
                      <a:pPr algn="just">
                        <a:spcAft>
                          <a:spcPts val="0"/>
                        </a:spcAft>
                      </a:pPr>
                      <a:r>
                        <a:rPr lang="en-MY" sz="600">
                          <a:effectLst/>
                        </a:rPr>
                        <a:t> </a:t>
                      </a:r>
                      <a:endParaRPr lang="en-MY" sz="500">
                        <a:effectLst/>
                        <a:latin typeface="Calibri" panose="020F0502020204030204" pitchFamily="34" charset="0"/>
                        <a:ea typeface="Calibri" panose="020F0502020204030204" pitchFamily="34" charset="0"/>
                        <a:cs typeface="Times New Roman" panose="02020603050405020304" pitchFamily="18" charset="0"/>
                      </a:endParaRPr>
                    </a:p>
                  </a:txBody>
                  <a:tcPr marL="44664" marR="44664" marT="0" marB="0"/>
                </a:tc>
                <a:tc>
                  <a:txBody>
                    <a:bodyPr/>
                    <a:lstStyle/>
                    <a:p>
                      <a:pPr algn="just">
                        <a:spcAft>
                          <a:spcPts val="0"/>
                        </a:spcAft>
                      </a:pPr>
                      <a:r>
                        <a:rPr lang="en-MY" sz="600">
                          <a:effectLst/>
                        </a:rPr>
                        <a:t> 0.0003</a:t>
                      </a:r>
                      <a:endParaRPr lang="en-MY" sz="500">
                        <a:effectLst/>
                      </a:endParaRPr>
                    </a:p>
                    <a:p>
                      <a:pPr algn="just">
                        <a:spcAft>
                          <a:spcPts val="0"/>
                        </a:spcAft>
                      </a:pPr>
                      <a:r>
                        <a:rPr lang="en-MY" sz="600">
                          <a:effectLst/>
                        </a:rPr>
                        <a:t>(0.002)</a:t>
                      </a:r>
                      <a:endParaRPr lang="en-MY" sz="500">
                        <a:effectLst/>
                        <a:latin typeface="Calibri" panose="020F0502020204030204" pitchFamily="34" charset="0"/>
                        <a:ea typeface="Calibri" panose="020F0502020204030204" pitchFamily="34" charset="0"/>
                        <a:cs typeface="Times New Roman" panose="02020603050405020304" pitchFamily="18" charset="0"/>
                      </a:endParaRPr>
                    </a:p>
                  </a:txBody>
                  <a:tcPr marL="44664" marR="44664" marT="0" marB="0"/>
                </a:tc>
              </a:tr>
              <a:tr h="202379">
                <a:tc>
                  <a:txBody>
                    <a:bodyPr/>
                    <a:lstStyle/>
                    <a:p>
                      <a:pPr algn="just">
                        <a:spcAft>
                          <a:spcPts val="0"/>
                        </a:spcAft>
                      </a:pPr>
                      <a:r>
                        <a:rPr lang="en-MY" sz="600">
                          <a:effectLst/>
                        </a:rPr>
                        <a:t>FUND</a:t>
                      </a:r>
                      <a:r>
                        <a:rPr lang="en-MY" sz="600" baseline="-25000">
                          <a:effectLst/>
                        </a:rPr>
                        <a:t>t-1</a:t>
                      </a:r>
                      <a:r>
                        <a:rPr lang="en-MY" sz="600">
                          <a:effectLst/>
                        </a:rPr>
                        <a:t>×∆R</a:t>
                      </a:r>
                      <a:r>
                        <a:rPr lang="en-MY" sz="600" baseline="-25000">
                          <a:effectLst/>
                        </a:rPr>
                        <a:t>t</a:t>
                      </a:r>
                      <a:endParaRPr lang="en-MY" sz="500">
                        <a:effectLst/>
                        <a:latin typeface="Calibri" panose="020F0502020204030204" pitchFamily="34" charset="0"/>
                        <a:ea typeface="Calibri" panose="020F0502020204030204" pitchFamily="34" charset="0"/>
                        <a:cs typeface="Times New Roman" panose="02020603050405020304" pitchFamily="18" charset="0"/>
                      </a:endParaRPr>
                    </a:p>
                  </a:txBody>
                  <a:tcPr marL="44664" marR="44664" marT="0" marB="0"/>
                </a:tc>
                <a:tc>
                  <a:txBody>
                    <a:bodyPr/>
                    <a:lstStyle/>
                    <a:p>
                      <a:pPr algn="just">
                        <a:spcAft>
                          <a:spcPts val="0"/>
                        </a:spcAft>
                      </a:pPr>
                      <a:r>
                        <a:rPr lang="en-MY" sz="600">
                          <a:effectLst/>
                        </a:rPr>
                        <a:t> </a:t>
                      </a:r>
                      <a:endParaRPr lang="en-MY" sz="500">
                        <a:effectLst/>
                        <a:latin typeface="Calibri" panose="020F0502020204030204" pitchFamily="34" charset="0"/>
                        <a:ea typeface="Calibri" panose="020F0502020204030204" pitchFamily="34" charset="0"/>
                        <a:cs typeface="Times New Roman" panose="02020603050405020304" pitchFamily="18" charset="0"/>
                      </a:endParaRPr>
                    </a:p>
                  </a:txBody>
                  <a:tcPr marL="44664" marR="44664" marT="0" marB="0"/>
                </a:tc>
                <a:tc>
                  <a:txBody>
                    <a:bodyPr/>
                    <a:lstStyle/>
                    <a:p>
                      <a:pPr algn="just">
                        <a:spcAft>
                          <a:spcPts val="0"/>
                        </a:spcAft>
                      </a:pPr>
                      <a:r>
                        <a:rPr lang="en-MY" sz="600">
                          <a:effectLst/>
                        </a:rPr>
                        <a:t> </a:t>
                      </a:r>
                      <a:endParaRPr lang="en-MY" sz="500">
                        <a:effectLst/>
                        <a:latin typeface="Calibri" panose="020F0502020204030204" pitchFamily="34" charset="0"/>
                        <a:ea typeface="Calibri" panose="020F0502020204030204" pitchFamily="34" charset="0"/>
                        <a:cs typeface="Times New Roman" panose="02020603050405020304" pitchFamily="18" charset="0"/>
                      </a:endParaRPr>
                    </a:p>
                  </a:txBody>
                  <a:tcPr marL="44664" marR="44664" marT="0" marB="0"/>
                </a:tc>
                <a:tc>
                  <a:txBody>
                    <a:bodyPr/>
                    <a:lstStyle/>
                    <a:p>
                      <a:pPr algn="just">
                        <a:spcAft>
                          <a:spcPts val="0"/>
                        </a:spcAft>
                      </a:pPr>
                      <a:r>
                        <a:rPr lang="en-MY" sz="600">
                          <a:effectLst/>
                        </a:rPr>
                        <a:t> </a:t>
                      </a:r>
                      <a:endParaRPr lang="en-MY" sz="500">
                        <a:effectLst/>
                        <a:latin typeface="Calibri" panose="020F0502020204030204" pitchFamily="34" charset="0"/>
                        <a:ea typeface="Calibri" panose="020F0502020204030204" pitchFamily="34" charset="0"/>
                        <a:cs typeface="Times New Roman" panose="02020603050405020304" pitchFamily="18" charset="0"/>
                      </a:endParaRPr>
                    </a:p>
                  </a:txBody>
                  <a:tcPr marL="44664" marR="44664" marT="0" marB="0"/>
                </a:tc>
                <a:tc>
                  <a:txBody>
                    <a:bodyPr/>
                    <a:lstStyle/>
                    <a:p>
                      <a:pPr algn="just">
                        <a:spcAft>
                          <a:spcPts val="0"/>
                        </a:spcAft>
                      </a:pPr>
                      <a:r>
                        <a:rPr lang="en-MY" sz="600">
                          <a:effectLst/>
                        </a:rPr>
                        <a:t> </a:t>
                      </a:r>
                      <a:endParaRPr lang="en-MY" sz="500">
                        <a:effectLst/>
                        <a:latin typeface="Calibri" panose="020F0502020204030204" pitchFamily="34" charset="0"/>
                        <a:ea typeface="Calibri" panose="020F0502020204030204" pitchFamily="34" charset="0"/>
                        <a:cs typeface="Times New Roman" panose="02020603050405020304" pitchFamily="18" charset="0"/>
                      </a:endParaRPr>
                    </a:p>
                  </a:txBody>
                  <a:tcPr marL="44664" marR="44664" marT="0" marB="0"/>
                </a:tc>
                <a:tc>
                  <a:txBody>
                    <a:bodyPr/>
                    <a:lstStyle/>
                    <a:p>
                      <a:pPr algn="just">
                        <a:spcAft>
                          <a:spcPts val="0"/>
                        </a:spcAft>
                      </a:pPr>
                      <a:r>
                        <a:rPr lang="en-MY" sz="600">
                          <a:effectLst/>
                        </a:rPr>
                        <a:t>-0.0008</a:t>
                      </a:r>
                      <a:endParaRPr lang="en-MY" sz="500">
                        <a:effectLst/>
                      </a:endParaRPr>
                    </a:p>
                    <a:p>
                      <a:pPr algn="just">
                        <a:spcAft>
                          <a:spcPts val="0"/>
                        </a:spcAft>
                      </a:pPr>
                      <a:r>
                        <a:rPr lang="en-MY" sz="600">
                          <a:effectLst/>
                        </a:rPr>
                        <a:t>(0.001)</a:t>
                      </a:r>
                      <a:endParaRPr lang="en-MY" sz="500">
                        <a:effectLst/>
                        <a:latin typeface="Calibri" panose="020F0502020204030204" pitchFamily="34" charset="0"/>
                        <a:ea typeface="Calibri" panose="020F0502020204030204" pitchFamily="34" charset="0"/>
                        <a:cs typeface="Times New Roman" panose="02020603050405020304" pitchFamily="18" charset="0"/>
                      </a:endParaRPr>
                    </a:p>
                  </a:txBody>
                  <a:tcPr marL="44664" marR="44664" marT="0" marB="0"/>
                </a:tc>
                <a:tc>
                  <a:txBody>
                    <a:bodyPr/>
                    <a:lstStyle/>
                    <a:p>
                      <a:pPr algn="just">
                        <a:spcAft>
                          <a:spcPts val="0"/>
                        </a:spcAft>
                      </a:pPr>
                      <a:r>
                        <a:rPr lang="en-MY" sz="600">
                          <a:effectLst/>
                        </a:rPr>
                        <a:t>-0.0000</a:t>
                      </a:r>
                      <a:endParaRPr lang="en-MY" sz="500">
                        <a:effectLst/>
                      </a:endParaRPr>
                    </a:p>
                    <a:p>
                      <a:pPr algn="just">
                        <a:spcAft>
                          <a:spcPts val="0"/>
                        </a:spcAft>
                      </a:pPr>
                      <a:r>
                        <a:rPr lang="en-MY" sz="600">
                          <a:effectLst/>
                        </a:rPr>
                        <a:t>(0.001)</a:t>
                      </a:r>
                      <a:endParaRPr lang="en-MY" sz="500">
                        <a:effectLst/>
                        <a:latin typeface="Calibri" panose="020F0502020204030204" pitchFamily="34" charset="0"/>
                        <a:ea typeface="Calibri" panose="020F0502020204030204" pitchFamily="34" charset="0"/>
                        <a:cs typeface="Times New Roman" panose="02020603050405020304" pitchFamily="18" charset="0"/>
                      </a:endParaRPr>
                    </a:p>
                  </a:txBody>
                  <a:tcPr marL="44664" marR="44664" marT="0" marB="0"/>
                </a:tc>
              </a:tr>
              <a:tr h="202379">
                <a:tc>
                  <a:txBody>
                    <a:bodyPr/>
                    <a:lstStyle/>
                    <a:p>
                      <a:pPr algn="just">
                        <a:spcAft>
                          <a:spcPts val="0"/>
                        </a:spcAft>
                      </a:pPr>
                      <a:r>
                        <a:rPr lang="en-MY" sz="600">
                          <a:effectLst/>
                        </a:rPr>
                        <a:t>∆ln(GDP</a:t>
                      </a:r>
                      <a:r>
                        <a:rPr lang="en-MY" sz="600" baseline="-25000">
                          <a:effectLst/>
                        </a:rPr>
                        <a:t>t</a:t>
                      </a:r>
                      <a:r>
                        <a:rPr lang="en-MY" sz="600">
                          <a:effectLst/>
                        </a:rPr>
                        <a:t>)</a:t>
                      </a:r>
                      <a:endParaRPr lang="en-MY" sz="500">
                        <a:effectLst/>
                        <a:latin typeface="Calibri" panose="020F0502020204030204" pitchFamily="34" charset="0"/>
                        <a:ea typeface="Calibri" panose="020F0502020204030204" pitchFamily="34" charset="0"/>
                        <a:cs typeface="Times New Roman" panose="02020603050405020304" pitchFamily="18" charset="0"/>
                      </a:endParaRPr>
                    </a:p>
                  </a:txBody>
                  <a:tcPr marL="44664" marR="44664" marT="0" marB="0"/>
                </a:tc>
                <a:tc>
                  <a:txBody>
                    <a:bodyPr/>
                    <a:lstStyle/>
                    <a:p>
                      <a:pPr algn="just">
                        <a:spcAft>
                          <a:spcPts val="0"/>
                        </a:spcAft>
                      </a:pPr>
                      <a:r>
                        <a:rPr lang="en-MY" sz="600">
                          <a:effectLst/>
                        </a:rPr>
                        <a:t> 0.0274</a:t>
                      </a:r>
                      <a:endParaRPr lang="en-MY" sz="500">
                        <a:effectLst/>
                      </a:endParaRPr>
                    </a:p>
                    <a:p>
                      <a:pPr algn="just">
                        <a:spcAft>
                          <a:spcPts val="0"/>
                        </a:spcAft>
                      </a:pPr>
                      <a:r>
                        <a:rPr lang="en-MY" sz="600">
                          <a:effectLst/>
                        </a:rPr>
                        <a:t>(0.008)</a:t>
                      </a:r>
                      <a:r>
                        <a:rPr lang="en-MY" sz="600" baseline="30000">
                          <a:effectLst/>
                        </a:rPr>
                        <a:t>***</a:t>
                      </a:r>
                      <a:endParaRPr lang="en-MY" sz="500">
                        <a:effectLst/>
                        <a:latin typeface="Calibri" panose="020F0502020204030204" pitchFamily="34" charset="0"/>
                        <a:ea typeface="Calibri" panose="020F0502020204030204" pitchFamily="34" charset="0"/>
                        <a:cs typeface="Times New Roman" panose="02020603050405020304" pitchFamily="18" charset="0"/>
                      </a:endParaRPr>
                    </a:p>
                  </a:txBody>
                  <a:tcPr marL="44664" marR="44664" marT="0" marB="0"/>
                </a:tc>
                <a:tc>
                  <a:txBody>
                    <a:bodyPr/>
                    <a:lstStyle/>
                    <a:p>
                      <a:pPr algn="just">
                        <a:spcAft>
                          <a:spcPts val="0"/>
                        </a:spcAft>
                      </a:pPr>
                      <a:r>
                        <a:rPr lang="en-MY" sz="600">
                          <a:effectLst/>
                        </a:rPr>
                        <a:t> 0.0282</a:t>
                      </a:r>
                      <a:endParaRPr lang="en-MY" sz="500">
                        <a:effectLst/>
                      </a:endParaRPr>
                    </a:p>
                    <a:p>
                      <a:pPr algn="just">
                        <a:spcAft>
                          <a:spcPts val="0"/>
                        </a:spcAft>
                      </a:pPr>
                      <a:r>
                        <a:rPr lang="en-MY" sz="600">
                          <a:effectLst/>
                        </a:rPr>
                        <a:t>(0.008)</a:t>
                      </a:r>
                      <a:r>
                        <a:rPr lang="en-MY" sz="600" baseline="30000">
                          <a:effectLst/>
                        </a:rPr>
                        <a:t>***</a:t>
                      </a:r>
                      <a:endParaRPr lang="en-MY" sz="500">
                        <a:effectLst/>
                        <a:latin typeface="Calibri" panose="020F0502020204030204" pitchFamily="34" charset="0"/>
                        <a:ea typeface="Calibri" panose="020F0502020204030204" pitchFamily="34" charset="0"/>
                        <a:cs typeface="Times New Roman" panose="02020603050405020304" pitchFamily="18" charset="0"/>
                      </a:endParaRPr>
                    </a:p>
                  </a:txBody>
                  <a:tcPr marL="44664" marR="44664" marT="0" marB="0"/>
                </a:tc>
                <a:tc>
                  <a:txBody>
                    <a:bodyPr/>
                    <a:lstStyle/>
                    <a:p>
                      <a:pPr algn="just">
                        <a:spcAft>
                          <a:spcPts val="0"/>
                        </a:spcAft>
                      </a:pPr>
                      <a:r>
                        <a:rPr lang="en-MY" sz="600">
                          <a:effectLst/>
                        </a:rPr>
                        <a:t> 0.0280</a:t>
                      </a:r>
                      <a:endParaRPr lang="en-MY" sz="500">
                        <a:effectLst/>
                      </a:endParaRPr>
                    </a:p>
                    <a:p>
                      <a:pPr algn="just">
                        <a:spcAft>
                          <a:spcPts val="0"/>
                        </a:spcAft>
                      </a:pPr>
                      <a:r>
                        <a:rPr lang="en-MY" sz="600">
                          <a:effectLst/>
                        </a:rPr>
                        <a:t>(0.008)</a:t>
                      </a:r>
                      <a:r>
                        <a:rPr lang="en-MY" sz="600" baseline="30000">
                          <a:effectLst/>
                        </a:rPr>
                        <a:t>***</a:t>
                      </a:r>
                      <a:endParaRPr lang="en-MY" sz="500">
                        <a:effectLst/>
                        <a:latin typeface="Calibri" panose="020F0502020204030204" pitchFamily="34" charset="0"/>
                        <a:ea typeface="Calibri" panose="020F0502020204030204" pitchFamily="34" charset="0"/>
                        <a:cs typeface="Times New Roman" panose="02020603050405020304" pitchFamily="18" charset="0"/>
                      </a:endParaRPr>
                    </a:p>
                  </a:txBody>
                  <a:tcPr marL="44664" marR="44664" marT="0" marB="0"/>
                </a:tc>
                <a:tc>
                  <a:txBody>
                    <a:bodyPr/>
                    <a:lstStyle/>
                    <a:p>
                      <a:pPr algn="just">
                        <a:spcAft>
                          <a:spcPts val="0"/>
                        </a:spcAft>
                      </a:pPr>
                      <a:r>
                        <a:rPr lang="en-MY" sz="600">
                          <a:effectLst/>
                        </a:rPr>
                        <a:t> 0.0274</a:t>
                      </a:r>
                      <a:endParaRPr lang="en-MY" sz="500">
                        <a:effectLst/>
                      </a:endParaRPr>
                    </a:p>
                    <a:p>
                      <a:pPr algn="just">
                        <a:spcAft>
                          <a:spcPts val="0"/>
                        </a:spcAft>
                      </a:pPr>
                      <a:r>
                        <a:rPr lang="en-MY" sz="600">
                          <a:effectLst/>
                        </a:rPr>
                        <a:t>(0.008)</a:t>
                      </a:r>
                      <a:r>
                        <a:rPr lang="en-MY" sz="600" baseline="30000">
                          <a:effectLst/>
                        </a:rPr>
                        <a:t>***</a:t>
                      </a:r>
                      <a:endParaRPr lang="en-MY" sz="500">
                        <a:effectLst/>
                        <a:latin typeface="Calibri" panose="020F0502020204030204" pitchFamily="34" charset="0"/>
                        <a:ea typeface="Calibri" panose="020F0502020204030204" pitchFamily="34" charset="0"/>
                        <a:cs typeface="Times New Roman" panose="02020603050405020304" pitchFamily="18" charset="0"/>
                      </a:endParaRPr>
                    </a:p>
                  </a:txBody>
                  <a:tcPr marL="44664" marR="44664" marT="0" marB="0"/>
                </a:tc>
                <a:tc>
                  <a:txBody>
                    <a:bodyPr/>
                    <a:lstStyle/>
                    <a:p>
                      <a:pPr algn="just">
                        <a:spcAft>
                          <a:spcPts val="0"/>
                        </a:spcAft>
                      </a:pPr>
                      <a:r>
                        <a:rPr lang="en-MY" sz="600">
                          <a:effectLst/>
                        </a:rPr>
                        <a:t> 0.0275</a:t>
                      </a:r>
                      <a:endParaRPr lang="en-MY" sz="500">
                        <a:effectLst/>
                      </a:endParaRPr>
                    </a:p>
                    <a:p>
                      <a:pPr algn="just">
                        <a:spcAft>
                          <a:spcPts val="0"/>
                        </a:spcAft>
                      </a:pPr>
                      <a:r>
                        <a:rPr lang="en-MY" sz="600">
                          <a:effectLst/>
                        </a:rPr>
                        <a:t>(0.008)</a:t>
                      </a:r>
                      <a:r>
                        <a:rPr lang="en-MY" sz="600" baseline="30000">
                          <a:effectLst/>
                        </a:rPr>
                        <a:t>***</a:t>
                      </a:r>
                      <a:endParaRPr lang="en-MY" sz="500">
                        <a:effectLst/>
                        <a:latin typeface="Calibri" panose="020F0502020204030204" pitchFamily="34" charset="0"/>
                        <a:ea typeface="Calibri" panose="020F0502020204030204" pitchFamily="34" charset="0"/>
                        <a:cs typeface="Times New Roman" panose="02020603050405020304" pitchFamily="18" charset="0"/>
                      </a:endParaRPr>
                    </a:p>
                  </a:txBody>
                  <a:tcPr marL="44664" marR="44664" marT="0" marB="0"/>
                </a:tc>
                <a:tc>
                  <a:txBody>
                    <a:bodyPr/>
                    <a:lstStyle/>
                    <a:p>
                      <a:pPr algn="just">
                        <a:spcAft>
                          <a:spcPts val="0"/>
                        </a:spcAft>
                      </a:pPr>
                      <a:r>
                        <a:rPr lang="en-MY" sz="600">
                          <a:effectLst/>
                        </a:rPr>
                        <a:t> 0.0284</a:t>
                      </a:r>
                      <a:endParaRPr lang="en-MY" sz="500">
                        <a:effectLst/>
                      </a:endParaRPr>
                    </a:p>
                    <a:p>
                      <a:pPr algn="just">
                        <a:spcAft>
                          <a:spcPts val="0"/>
                        </a:spcAft>
                      </a:pPr>
                      <a:r>
                        <a:rPr lang="en-MY" sz="600">
                          <a:effectLst/>
                        </a:rPr>
                        <a:t>(0.008)</a:t>
                      </a:r>
                      <a:r>
                        <a:rPr lang="en-MY" sz="600" baseline="30000">
                          <a:effectLst/>
                        </a:rPr>
                        <a:t>***</a:t>
                      </a:r>
                      <a:endParaRPr lang="en-MY" sz="500">
                        <a:effectLst/>
                        <a:latin typeface="Calibri" panose="020F0502020204030204" pitchFamily="34" charset="0"/>
                        <a:ea typeface="Calibri" panose="020F0502020204030204" pitchFamily="34" charset="0"/>
                        <a:cs typeface="Times New Roman" panose="02020603050405020304" pitchFamily="18" charset="0"/>
                      </a:endParaRPr>
                    </a:p>
                  </a:txBody>
                  <a:tcPr marL="44664" marR="44664" marT="0" marB="0"/>
                </a:tc>
              </a:tr>
              <a:tr h="202379">
                <a:tc>
                  <a:txBody>
                    <a:bodyPr/>
                    <a:lstStyle/>
                    <a:p>
                      <a:pPr algn="just">
                        <a:spcAft>
                          <a:spcPts val="0"/>
                        </a:spcAft>
                      </a:pPr>
                      <a:r>
                        <a:rPr lang="en-MY" sz="600">
                          <a:effectLst/>
                        </a:rPr>
                        <a:t>INF</a:t>
                      </a:r>
                      <a:r>
                        <a:rPr lang="en-MY" sz="600" baseline="-25000">
                          <a:effectLst/>
                        </a:rPr>
                        <a:t>t</a:t>
                      </a:r>
                      <a:endParaRPr lang="en-MY" sz="500">
                        <a:effectLst/>
                        <a:latin typeface="Calibri" panose="020F0502020204030204" pitchFamily="34" charset="0"/>
                        <a:ea typeface="Calibri" panose="020F0502020204030204" pitchFamily="34" charset="0"/>
                        <a:cs typeface="Times New Roman" panose="02020603050405020304" pitchFamily="18" charset="0"/>
                      </a:endParaRPr>
                    </a:p>
                  </a:txBody>
                  <a:tcPr marL="44664" marR="44664" marT="0" marB="0"/>
                </a:tc>
                <a:tc>
                  <a:txBody>
                    <a:bodyPr/>
                    <a:lstStyle/>
                    <a:p>
                      <a:pPr algn="just">
                        <a:spcAft>
                          <a:spcPts val="0"/>
                        </a:spcAft>
                      </a:pPr>
                      <a:r>
                        <a:rPr lang="en-MY" sz="600">
                          <a:effectLst/>
                        </a:rPr>
                        <a:t> 0.0027</a:t>
                      </a:r>
                      <a:endParaRPr lang="en-MY" sz="500">
                        <a:effectLst/>
                      </a:endParaRPr>
                    </a:p>
                    <a:p>
                      <a:pPr algn="just">
                        <a:spcAft>
                          <a:spcPts val="0"/>
                        </a:spcAft>
                      </a:pPr>
                      <a:r>
                        <a:rPr lang="en-MY" sz="600">
                          <a:effectLst/>
                        </a:rPr>
                        <a:t>(0.012)</a:t>
                      </a:r>
                      <a:endParaRPr lang="en-MY" sz="500">
                        <a:effectLst/>
                        <a:latin typeface="Calibri" panose="020F0502020204030204" pitchFamily="34" charset="0"/>
                        <a:ea typeface="Calibri" panose="020F0502020204030204" pitchFamily="34" charset="0"/>
                        <a:cs typeface="Times New Roman" panose="02020603050405020304" pitchFamily="18" charset="0"/>
                      </a:endParaRPr>
                    </a:p>
                  </a:txBody>
                  <a:tcPr marL="44664" marR="44664" marT="0" marB="0"/>
                </a:tc>
                <a:tc>
                  <a:txBody>
                    <a:bodyPr/>
                    <a:lstStyle/>
                    <a:p>
                      <a:pPr algn="just">
                        <a:spcAft>
                          <a:spcPts val="0"/>
                        </a:spcAft>
                      </a:pPr>
                      <a:r>
                        <a:rPr lang="en-MY" sz="600">
                          <a:effectLst/>
                        </a:rPr>
                        <a:t> 0.0033</a:t>
                      </a:r>
                      <a:endParaRPr lang="en-MY" sz="500">
                        <a:effectLst/>
                      </a:endParaRPr>
                    </a:p>
                    <a:p>
                      <a:pPr algn="just">
                        <a:spcAft>
                          <a:spcPts val="0"/>
                        </a:spcAft>
                      </a:pPr>
                      <a:r>
                        <a:rPr lang="en-MY" sz="600">
                          <a:effectLst/>
                        </a:rPr>
                        <a:t>(0.012)</a:t>
                      </a:r>
                      <a:endParaRPr lang="en-MY" sz="500">
                        <a:effectLst/>
                        <a:latin typeface="Calibri" panose="020F0502020204030204" pitchFamily="34" charset="0"/>
                        <a:ea typeface="Calibri" panose="020F0502020204030204" pitchFamily="34" charset="0"/>
                        <a:cs typeface="Times New Roman" panose="02020603050405020304" pitchFamily="18" charset="0"/>
                      </a:endParaRPr>
                    </a:p>
                  </a:txBody>
                  <a:tcPr marL="44664" marR="44664" marT="0" marB="0"/>
                </a:tc>
                <a:tc>
                  <a:txBody>
                    <a:bodyPr/>
                    <a:lstStyle/>
                    <a:p>
                      <a:pPr algn="just">
                        <a:spcAft>
                          <a:spcPts val="0"/>
                        </a:spcAft>
                      </a:pPr>
                      <a:r>
                        <a:rPr lang="en-MY" sz="600">
                          <a:effectLst/>
                        </a:rPr>
                        <a:t> 0.0031</a:t>
                      </a:r>
                      <a:endParaRPr lang="en-MY" sz="500">
                        <a:effectLst/>
                      </a:endParaRPr>
                    </a:p>
                    <a:p>
                      <a:pPr algn="just">
                        <a:spcAft>
                          <a:spcPts val="0"/>
                        </a:spcAft>
                      </a:pPr>
                      <a:r>
                        <a:rPr lang="en-MY" sz="600">
                          <a:effectLst/>
                        </a:rPr>
                        <a:t>(0.013)</a:t>
                      </a:r>
                      <a:endParaRPr lang="en-MY" sz="500">
                        <a:effectLst/>
                        <a:latin typeface="Calibri" panose="020F0502020204030204" pitchFamily="34" charset="0"/>
                        <a:ea typeface="Calibri" panose="020F0502020204030204" pitchFamily="34" charset="0"/>
                        <a:cs typeface="Times New Roman" panose="02020603050405020304" pitchFamily="18" charset="0"/>
                      </a:endParaRPr>
                    </a:p>
                  </a:txBody>
                  <a:tcPr marL="44664" marR="44664" marT="0" marB="0"/>
                </a:tc>
                <a:tc>
                  <a:txBody>
                    <a:bodyPr/>
                    <a:lstStyle/>
                    <a:p>
                      <a:pPr algn="just">
                        <a:spcAft>
                          <a:spcPts val="0"/>
                        </a:spcAft>
                      </a:pPr>
                      <a:r>
                        <a:rPr lang="en-MY" sz="600">
                          <a:effectLst/>
                        </a:rPr>
                        <a:t> 0.0026</a:t>
                      </a:r>
                      <a:endParaRPr lang="en-MY" sz="500">
                        <a:effectLst/>
                      </a:endParaRPr>
                    </a:p>
                    <a:p>
                      <a:pPr algn="just">
                        <a:spcAft>
                          <a:spcPts val="0"/>
                        </a:spcAft>
                      </a:pPr>
                      <a:r>
                        <a:rPr lang="en-MY" sz="600">
                          <a:effectLst/>
                        </a:rPr>
                        <a:t>(0.013)</a:t>
                      </a:r>
                      <a:endParaRPr lang="en-MY" sz="500">
                        <a:effectLst/>
                        <a:latin typeface="Calibri" panose="020F0502020204030204" pitchFamily="34" charset="0"/>
                        <a:ea typeface="Calibri" panose="020F0502020204030204" pitchFamily="34" charset="0"/>
                        <a:cs typeface="Times New Roman" panose="02020603050405020304" pitchFamily="18" charset="0"/>
                      </a:endParaRPr>
                    </a:p>
                  </a:txBody>
                  <a:tcPr marL="44664" marR="44664" marT="0" marB="0"/>
                </a:tc>
                <a:tc>
                  <a:txBody>
                    <a:bodyPr/>
                    <a:lstStyle/>
                    <a:p>
                      <a:pPr algn="just">
                        <a:spcAft>
                          <a:spcPts val="0"/>
                        </a:spcAft>
                      </a:pPr>
                      <a:r>
                        <a:rPr lang="en-MY" sz="600">
                          <a:effectLst/>
                        </a:rPr>
                        <a:t> 0.0019</a:t>
                      </a:r>
                      <a:endParaRPr lang="en-MY" sz="500">
                        <a:effectLst/>
                      </a:endParaRPr>
                    </a:p>
                    <a:p>
                      <a:pPr algn="just">
                        <a:spcAft>
                          <a:spcPts val="0"/>
                        </a:spcAft>
                      </a:pPr>
                      <a:r>
                        <a:rPr lang="en-MY" sz="600">
                          <a:effectLst/>
                        </a:rPr>
                        <a:t>(0.013)</a:t>
                      </a:r>
                      <a:endParaRPr lang="en-MY" sz="500">
                        <a:effectLst/>
                        <a:latin typeface="Calibri" panose="020F0502020204030204" pitchFamily="34" charset="0"/>
                        <a:ea typeface="Calibri" panose="020F0502020204030204" pitchFamily="34" charset="0"/>
                        <a:cs typeface="Times New Roman" panose="02020603050405020304" pitchFamily="18" charset="0"/>
                      </a:endParaRPr>
                    </a:p>
                  </a:txBody>
                  <a:tcPr marL="44664" marR="44664" marT="0" marB="0"/>
                </a:tc>
                <a:tc>
                  <a:txBody>
                    <a:bodyPr/>
                    <a:lstStyle/>
                    <a:p>
                      <a:pPr algn="just">
                        <a:spcAft>
                          <a:spcPts val="0"/>
                        </a:spcAft>
                      </a:pPr>
                      <a:r>
                        <a:rPr lang="en-MY" sz="600">
                          <a:effectLst/>
                        </a:rPr>
                        <a:t> 0.0029</a:t>
                      </a:r>
                      <a:endParaRPr lang="en-MY" sz="500">
                        <a:effectLst/>
                      </a:endParaRPr>
                    </a:p>
                    <a:p>
                      <a:pPr algn="just">
                        <a:spcAft>
                          <a:spcPts val="0"/>
                        </a:spcAft>
                      </a:pPr>
                      <a:r>
                        <a:rPr lang="en-MY" sz="600">
                          <a:effectLst/>
                        </a:rPr>
                        <a:t>(0.013)</a:t>
                      </a:r>
                      <a:endParaRPr lang="en-MY" sz="500">
                        <a:effectLst/>
                        <a:latin typeface="Calibri" panose="020F0502020204030204" pitchFamily="34" charset="0"/>
                        <a:ea typeface="Calibri" panose="020F0502020204030204" pitchFamily="34" charset="0"/>
                        <a:cs typeface="Times New Roman" panose="02020603050405020304" pitchFamily="18" charset="0"/>
                      </a:endParaRPr>
                    </a:p>
                  </a:txBody>
                  <a:tcPr marL="44664" marR="44664" marT="0" marB="0"/>
                </a:tc>
              </a:tr>
              <a:tr h="202379">
                <a:tc>
                  <a:txBody>
                    <a:bodyPr/>
                    <a:lstStyle/>
                    <a:p>
                      <a:pPr algn="just">
                        <a:spcAft>
                          <a:spcPts val="0"/>
                        </a:spcAft>
                      </a:pPr>
                      <a:r>
                        <a:rPr lang="en-MY" sz="600">
                          <a:effectLst/>
                        </a:rPr>
                        <a:t>Constant</a:t>
                      </a:r>
                      <a:endParaRPr lang="en-MY" sz="500">
                        <a:effectLst/>
                        <a:latin typeface="Calibri" panose="020F0502020204030204" pitchFamily="34" charset="0"/>
                        <a:ea typeface="Calibri" panose="020F0502020204030204" pitchFamily="34" charset="0"/>
                        <a:cs typeface="Times New Roman" panose="02020603050405020304" pitchFamily="18" charset="0"/>
                      </a:endParaRPr>
                    </a:p>
                  </a:txBody>
                  <a:tcPr marL="44664" marR="44664" marT="0" marB="0"/>
                </a:tc>
                <a:tc>
                  <a:txBody>
                    <a:bodyPr/>
                    <a:lstStyle/>
                    <a:p>
                      <a:pPr algn="just">
                        <a:spcAft>
                          <a:spcPts val="0"/>
                        </a:spcAft>
                      </a:pPr>
                      <a:r>
                        <a:rPr lang="en-MY" sz="600">
                          <a:effectLst/>
                        </a:rPr>
                        <a:t> 0.0390</a:t>
                      </a:r>
                      <a:endParaRPr lang="en-MY" sz="500">
                        <a:effectLst/>
                      </a:endParaRPr>
                    </a:p>
                    <a:p>
                      <a:pPr algn="just">
                        <a:spcAft>
                          <a:spcPts val="0"/>
                        </a:spcAft>
                      </a:pPr>
                      <a:r>
                        <a:rPr lang="en-MY" sz="600">
                          <a:effectLst/>
                        </a:rPr>
                        <a:t>(0.118)</a:t>
                      </a:r>
                      <a:endParaRPr lang="en-MY" sz="500">
                        <a:effectLst/>
                        <a:latin typeface="Calibri" panose="020F0502020204030204" pitchFamily="34" charset="0"/>
                        <a:ea typeface="Calibri" panose="020F0502020204030204" pitchFamily="34" charset="0"/>
                        <a:cs typeface="Times New Roman" panose="02020603050405020304" pitchFamily="18" charset="0"/>
                      </a:endParaRPr>
                    </a:p>
                  </a:txBody>
                  <a:tcPr marL="44664" marR="44664" marT="0" marB="0"/>
                </a:tc>
                <a:tc>
                  <a:txBody>
                    <a:bodyPr/>
                    <a:lstStyle/>
                    <a:p>
                      <a:pPr algn="just">
                        <a:spcAft>
                          <a:spcPts val="0"/>
                        </a:spcAft>
                      </a:pPr>
                      <a:r>
                        <a:rPr lang="en-MY" sz="600">
                          <a:effectLst/>
                        </a:rPr>
                        <a:t> 0.0418</a:t>
                      </a:r>
                      <a:endParaRPr lang="en-MY" sz="500">
                        <a:effectLst/>
                      </a:endParaRPr>
                    </a:p>
                    <a:p>
                      <a:pPr algn="just">
                        <a:spcAft>
                          <a:spcPts val="0"/>
                        </a:spcAft>
                      </a:pPr>
                      <a:r>
                        <a:rPr lang="en-MY" sz="600">
                          <a:effectLst/>
                        </a:rPr>
                        <a:t> (0.120)</a:t>
                      </a:r>
                      <a:endParaRPr lang="en-MY" sz="500">
                        <a:effectLst/>
                        <a:latin typeface="Calibri" panose="020F0502020204030204" pitchFamily="34" charset="0"/>
                        <a:ea typeface="Calibri" panose="020F0502020204030204" pitchFamily="34" charset="0"/>
                        <a:cs typeface="Times New Roman" panose="02020603050405020304" pitchFamily="18" charset="0"/>
                      </a:endParaRPr>
                    </a:p>
                  </a:txBody>
                  <a:tcPr marL="44664" marR="44664" marT="0" marB="0"/>
                </a:tc>
                <a:tc>
                  <a:txBody>
                    <a:bodyPr/>
                    <a:lstStyle/>
                    <a:p>
                      <a:pPr algn="just">
                        <a:spcAft>
                          <a:spcPts val="0"/>
                        </a:spcAft>
                      </a:pPr>
                      <a:r>
                        <a:rPr lang="en-MY" sz="600">
                          <a:effectLst/>
                        </a:rPr>
                        <a:t> 0.0462</a:t>
                      </a:r>
                      <a:endParaRPr lang="en-MY" sz="500">
                        <a:effectLst/>
                      </a:endParaRPr>
                    </a:p>
                    <a:p>
                      <a:pPr algn="just">
                        <a:spcAft>
                          <a:spcPts val="0"/>
                        </a:spcAft>
                      </a:pPr>
                      <a:r>
                        <a:rPr lang="en-MY" sz="600">
                          <a:effectLst/>
                        </a:rPr>
                        <a:t>(0.123)</a:t>
                      </a:r>
                      <a:endParaRPr lang="en-MY" sz="500">
                        <a:effectLst/>
                        <a:latin typeface="Calibri" panose="020F0502020204030204" pitchFamily="34" charset="0"/>
                        <a:ea typeface="Calibri" panose="020F0502020204030204" pitchFamily="34" charset="0"/>
                        <a:cs typeface="Times New Roman" panose="02020603050405020304" pitchFamily="18" charset="0"/>
                      </a:endParaRPr>
                    </a:p>
                  </a:txBody>
                  <a:tcPr marL="44664" marR="44664" marT="0" marB="0"/>
                </a:tc>
                <a:tc>
                  <a:txBody>
                    <a:bodyPr/>
                    <a:lstStyle/>
                    <a:p>
                      <a:pPr algn="just">
                        <a:spcAft>
                          <a:spcPts val="0"/>
                        </a:spcAft>
                      </a:pPr>
                      <a:r>
                        <a:rPr lang="en-MY" sz="600">
                          <a:effectLst/>
                        </a:rPr>
                        <a:t> 0.0457</a:t>
                      </a:r>
                      <a:endParaRPr lang="en-MY" sz="500">
                        <a:effectLst/>
                      </a:endParaRPr>
                    </a:p>
                    <a:p>
                      <a:pPr algn="just">
                        <a:spcAft>
                          <a:spcPts val="0"/>
                        </a:spcAft>
                      </a:pPr>
                      <a:r>
                        <a:rPr lang="en-MY" sz="600">
                          <a:effectLst/>
                        </a:rPr>
                        <a:t>(0.117)</a:t>
                      </a:r>
                      <a:endParaRPr lang="en-MY" sz="500">
                        <a:effectLst/>
                        <a:latin typeface="Calibri" panose="020F0502020204030204" pitchFamily="34" charset="0"/>
                        <a:ea typeface="Calibri" panose="020F0502020204030204" pitchFamily="34" charset="0"/>
                        <a:cs typeface="Times New Roman" panose="02020603050405020304" pitchFamily="18" charset="0"/>
                      </a:endParaRPr>
                    </a:p>
                  </a:txBody>
                  <a:tcPr marL="44664" marR="44664" marT="0" marB="0"/>
                </a:tc>
                <a:tc>
                  <a:txBody>
                    <a:bodyPr/>
                    <a:lstStyle/>
                    <a:p>
                      <a:pPr algn="just">
                        <a:spcAft>
                          <a:spcPts val="0"/>
                        </a:spcAft>
                      </a:pPr>
                      <a:r>
                        <a:rPr lang="en-MY" sz="600">
                          <a:effectLst/>
                        </a:rPr>
                        <a:t> 0.0423</a:t>
                      </a:r>
                      <a:endParaRPr lang="en-MY" sz="500">
                        <a:effectLst/>
                      </a:endParaRPr>
                    </a:p>
                    <a:p>
                      <a:pPr algn="just">
                        <a:spcAft>
                          <a:spcPts val="0"/>
                        </a:spcAft>
                      </a:pPr>
                      <a:r>
                        <a:rPr lang="en-MY" sz="600">
                          <a:effectLst/>
                        </a:rPr>
                        <a:t>(0.119)</a:t>
                      </a:r>
                      <a:endParaRPr lang="en-MY" sz="500">
                        <a:effectLst/>
                        <a:latin typeface="Calibri" panose="020F0502020204030204" pitchFamily="34" charset="0"/>
                        <a:ea typeface="Calibri" panose="020F0502020204030204" pitchFamily="34" charset="0"/>
                        <a:cs typeface="Times New Roman" panose="02020603050405020304" pitchFamily="18" charset="0"/>
                      </a:endParaRPr>
                    </a:p>
                  </a:txBody>
                  <a:tcPr marL="44664" marR="44664" marT="0" marB="0"/>
                </a:tc>
                <a:tc>
                  <a:txBody>
                    <a:bodyPr/>
                    <a:lstStyle/>
                    <a:p>
                      <a:pPr algn="just">
                        <a:spcAft>
                          <a:spcPts val="0"/>
                        </a:spcAft>
                      </a:pPr>
                      <a:r>
                        <a:rPr lang="en-MY" sz="600">
                          <a:effectLst/>
                        </a:rPr>
                        <a:t> 0.0457</a:t>
                      </a:r>
                      <a:endParaRPr lang="en-MY" sz="500">
                        <a:effectLst/>
                      </a:endParaRPr>
                    </a:p>
                    <a:p>
                      <a:pPr algn="just">
                        <a:spcAft>
                          <a:spcPts val="0"/>
                        </a:spcAft>
                      </a:pPr>
                      <a:r>
                        <a:rPr lang="en-MY" sz="600">
                          <a:effectLst/>
                        </a:rPr>
                        <a:t>(0.121)</a:t>
                      </a:r>
                      <a:endParaRPr lang="en-MY" sz="500">
                        <a:effectLst/>
                        <a:latin typeface="Calibri" panose="020F0502020204030204" pitchFamily="34" charset="0"/>
                        <a:ea typeface="Calibri" panose="020F0502020204030204" pitchFamily="34" charset="0"/>
                        <a:cs typeface="Times New Roman" panose="02020603050405020304" pitchFamily="18" charset="0"/>
                      </a:endParaRPr>
                    </a:p>
                  </a:txBody>
                  <a:tcPr marL="44664" marR="44664" marT="0" marB="0"/>
                </a:tc>
              </a:tr>
              <a:tr h="303568">
                <a:tc>
                  <a:txBody>
                    <a:bodyPr/>
                    <a:lstStyle/>
                    <a:p>
                      <a:pPr algn="just">
                        <a:spcAft>
                          <a:spcPts val="0"/>
                        </a:spcAft>
                      </a:pPr>
                      <a:r>
                        <a:rPr lang="en-MY" sz="600">
                          <a:effectLst/>
                        </a:rPr>
                        <a:t> </a:t>
                      </a:r>
                      <a:endParaRPr lang="en-MY" sz="500">
                        <a:effectLst/>
                      </a:endParaRPr>
                    </a:p>
                    <a:p>
                      <a:pPr algn="just">
                        <a:spcAft>
                          <a:spcPts val="0"/>
                        </a:spcAft>
                      </a:pPr>
                      <a:r>
                        <a:rPr lang="en-MY" sz="600">
                          <a:effectLst/>
                        </a:rPr>
                        <a:t>No. of Banks</a:t>
                      </a:r>
                      <a:endParaRPr lang="en-MY" sz="500">
                        <a:effectLst/>
                      </a:endParaRPr>
                    </a:p>
                    <a:p>
                      <a:pPr algn="just">
                        <a:spcAft>
                          <a:spcPts val="0"/>
                        </a:spcAft>
                      </a:pPr>
                      <a:r>
                        <a:rPr lang="en-MY" sz="600">
                          <a:effectLst/>
                        </a:rPr>
                        <a:t>Observations</a:t>
                      </a:r>
                      <a:endParaRPr lang="en-MY" sz="500">
                        <a:effectLst/>
                        <a:latin typeface="Calibri" panose="020F0502020204030204" pitchFamily="34" charset="0"/>
                        <a:ea typeface="Calibri" panose="020F0502020204030204" pitchFamily="34" charset="0"/>
                        <a:cs typeface="Times New Roman" panose="02020603050405020304" pitchFamily="18" charset="0"/>
                      </a:endParaRPr>
                    </a:p>
                  </a:txBody>
                  <a:tcPr marL="44664" marR="44664" marT="0" marB="0"/>
                </a:tc>
                <a:tc>
                  <a:txBody>
                    <a:bodyPr/>
                    <a:lstStyle/>
                    <a:p>
                      <a:pPr algn="just">
                        <a:spcAft>
                          <a:spcPts val="0"/>
                        </a:spcAft>
                      </a:pPr>
                      <a:r>
                        <a:rPr lang="en-MY" sz="600">
                          <a:effectLst/>
                        </a:rPr>
                        <a:t> </a:t>
                      </a:r>
                      <a:endParaRPr lang="en-MY" sz="500">
                        <a:effectLst/>
                      </a:endParaRPr>
                    </a:p>
                    <a:p>
                      <a:pPr algn="just">
                        <a:spcAft>
                          <a:spcPts val="0"/>
                        </a:spcAft>
                      </a:pPr>
                      <a:r>
                        <a:rPr lang="en-MY" sz="600">
                          <a:effectLst/>
                        </a:rPr>
                        <a:t> 38</a:t>
                      </a:r>
                      <a:endParaRPr lang="en-MY" sz="500">
                        <a:effectLst/>
                      </a:endParaRPr>
                    </a:p>
                    <a:p>
                      <a:pPr algn="just">
                        <a:spcAft>
                          <a:spcPts val="0"/>
                        </a:spcAft>
                      </a:pPr>
                      <a:r>
                        <a:rPr lang="en-MY" sz="600">
                          <a:effectLst/>
                        </a:rPr>
                        <a:t>341</a:t>
                      </a:r>
                      <a:endParaRPr lang="en-MY" sz="500">
                        <a:effectLst/>
                        <a:latin typeface="Calibri" panose="020F0502020204030204" pitchFamily="34" charset="0"/>
                        <a:ea typeface="Calibri" panose="020F0502020204030204" pitchFamily="34" charset="0"/>
                        <a:cs typeface="Times New Roman" panose="02020603050405020304" pitchFamily="18" charset="0"/>
                      </a:endParaRPr>
                    </a:p>
                  </a:txBody>
                  <a:tcPr marL="44664" marR="44664" marT="0" marB="0"/>
                </a:tc>
                <a:tc>
                  <a:txBody>
                    <a:bodyPr/>
                    <a:lstStyle/>
                    <a:p>
                      <a:pPr algn="just">
                        <a:spcAft>
                          <a:spcPts val="0"/>
                        </a:spcAft>
                      </a:pPr>
                      <a:r>
                        <a:rPr lang="en-MY" sz="600">
                          <a:effectLst/>
                        </a:rPr>
                        <a:t> </a:t>
                      </a:r>
                      <a:endParaRPr lang="en-MY" sz="500">
                        <a:effectLst/>
                      </a:endParaRPr>
                    </a:p>
                    <a:p>
                      <a:pPr algn="just">
                        <a:spcAft>
                          <a:spcPts val="0"/>
                        </a:spcAft>
                      </a:pPr>
                      <a:r>
                        <a:rPr lang="en-MY" sz="600">
                          <a:effectLst/>
                        </a:rPr>
                        <a:t> 38</a:t>
                      </a:r>
                      <a:endParaRPr lang="en-MY" sz="500">
                        <a:effectLst/>
                      </a:endParaRPr>
                    </a:p>
                    <a:p>
                      <a:pPr algn="just">
                        <a:spcAft>
                          <a:spcPts val="0"/>
                        </a:spcAft>
                      </a:pPr>
                      <a:r>
                        <a:rPr lang="en-MY" sz="600">
                          <a:effectLst/>
                        </a:rPr>
                        <a:t>341</a:t>
                      </a:r>
                      <a:endParaRPr lang="en-MY" sz="500">
                        <a:effectLst/>
                        <a:latin typeface="Calibri" panose="020F0502020204030204" pitchFamily="34" charset="0"/>
                        <a:ea typeface="Calibri" panose="020F0502020204030204" pitchFamily="34" charset="0"/>
                        <a:cs typeface="Times New Roman" panose="02020603050405020304" pitchFamily="18" charset="0"/>
                      </a:endParaRPr>
                    </a:p>
                  </a:txBody>
                  <a:tcPr marL="44664" marR="44664" marT="0" marB="0"/>
                </a:tc>
                <a:tc>
                  <a:txBody>
                    <a:bodyPr/>
                    <a:lstStyle/>
                    <a:p>
                      <a:pPr algn="just">
                        <a:spcAft>
                          <a:spcPts val="0"/>
                        </a:spcAft>
                      </a:pPr>
                      <a:r>
                        <a:rPr lang="en-MY" sz="600">
                          <a:effectLst/>
                        </a:rPr>
                        <a:t> </a:t>
                      </a:r>
                      <a:endParaRPr lang="en-MY" sz="500">
                        <a:effectLst/>
                      </a:endParaRPr>
                    </a:p>
                    <a:p>
                      <a:pPr algn="just">
                        <a:spcAft>
                          <a:spcPts val="0"/>
                        </a:spcAft>
                      </a:pPr>
                      <a:r>
                        <a:rPr lang="en-MY" sz="600">
                          <a:effectLst/>
                        </a:rPr>
                        <a:t> 38</a:t>
                      </a:r>
                      <a:endParaRPr lang="en-MY" sz="500">
                        <a:effectLst/>
                      </a:endParaRPr>
                    </a:p>
                    <a:p>
                      <a:pPr algn="just">
                        <a:spcAft>
                          <a:spcPts val="0"/>
                        </a:spcAft>
                      </a:pPr>
                      <a:r>
                        <a:rPr lang="en-MY" sz="600">
                          <a:effectLst/>
                        </a:rPr>
                        <a:t>341</a:t>
                      </a:r>
                      <a:endParaRPr lang="en-MY" sz="500">
                        <a:effectLst/>
                        <a:latin typeface="Calibri" panose="020F0502020204030204" pitchFamily="34" charset="0"/>
                        <a:ea typeface="Calibri" panose="020F0502020204030204" pitchFamily="34" charset="0"/>
                        <a:cs typeface="Times New Roman" panose="02020603050405020304" pitchFamily="18" charset="0"/>
                      </a:endParaRPr>
                    </a:p>
                  </a:txBody>
                  <a:tcPr marL="44664" marR="44664" marT="0" marB="0"/>
                </a:tc>
                <a:tc>
                  <a:txBody>
                    <a:bodyPr/>
                    <a:lstStyle/>
                    <a:p>
                      <a:pPr algn="just">
                        <a:spcAft>
                          <a:spcPts val="0"/>
                        </a:spcAft>
                      </a:pPr>
                      <a:r>
                        <a:rPr lang="en-MY" sz="600">
                          <a:effectLst/>
                        </a:rPr>
                        <a:t> </a:t>
                      </a:r>
                      <a:endParaRPr lang="en-MY" sz="500">
                        <a:effectLst/>
                      </a:endParaRPr>
                    </a:p>
                    <a:p>
                      <a:pPr algn="just">
                        <a:spcAft>
                          <a:spcPts val="0"/>
                        </a:spcAft>
                      </a:pPr>
                      <a:r>
                        <a:rPr lang="en-MY" sz="600">
                          <a:effectLst/>
                        </a:rPr>
                        <a:t> 38</a:t>
                      </a:r>
                      <a:endParaRPr lang="en-MY" sz="500">
                        <a:effectLst/>
                      </a:endParaRPr>
                    </a:p>
                    <a:p>
                      <a:pPr algn="just">
                        <a:spcAft>
                          <a:spcPts val="0"/>
                        </a:spcAft>
                      </a:pPr>
                      <a:r>
                        <a:rPr lang="en-MY" sz="600">
                          <a:effectLst/>
                        </a:rPr>
                        <a:t>341</a:t>
                      </a:r>
                      <a:endParaRPr lang="en-MY" sz="500">
                        <a:effectLst/>
                        <a:latin typeface="Calibri" panose="020F0502020204030204" pitchFamily="34" charset="0"/>
                        <a:ea typeface="Calibri" panose="020F0502020204030204" pitchFamily="34" charset="0"/>
                        <a:cs typeface="Times New Roman" panose="02020603050405020304" pitchFamily="18" charset="0"/>
                      </a:endParaRPr>
                    </a:p>
                  </a:txBody>
                  <a:tcPr marL="44664" marR="44664" marT="0" marB="0"/>
                </a:tc>
                <a:tc>
                  <a:txBody>
                    <a:bodyPr/>
                    <a:lstStyle/>
                    <a:p>
                      <a:pPr algn="just">
                        <a:spcAft>
                          <a:spcPts val="0"/>
                        </a:spcAft>
                      </a:pPr>
                      <a:r>
                        <a:rPr lang="en-MY" sz="600">
                          <a:effectLst/>
                        </a:rPr>
                        <a:t> </a:t>
                      </a:r>
                      <a:endParaRPr lang="en-MY" sz="500">
                        <a:effectLst/>
                      </a:endParaRPr>
                    </a:p>
                    <a:p>
                      <a:pPr algn="just">
                        <a:spcAft>
                          <a:spcPts val="0"/>
                        </a:spcAft>
                      </a:pPr>
                      <a:r>
                        <a:rPr lang="en-MY" sz="600">
                          <a:effectLst/>
                        </a:rPr>
                        <a:t>38</a:t>
                      </a:r>
                      <a:endParaRPr lang="en-MY" sz="500">
                        <a:effectLst/>
                      </a:endParaRPr>
                    </a:p>
                    <a:p>
                      <a:pPr algn="just">
                        <a:spcAft>
                          <a:spcPts val="0"/>
                        </a:spcAft>
                      </a:pPr>
                      <a:r>
                        <a:rPr lang="en-MY" sz="600">
                          <a:effectLst/>
                        </a:rPr>
                        <a:t>341</a:t>
                      </a:r>
                      <a:endParaRPr lang="en-MY" sz="500">
                        <a:effectLst/>
                        <a:latin typeface="Calibri" panose="020F0502020204030204" pitchFamily="34" charset="0"/>
                        <a:ea typeface="Calibri" panose="020F0502020204030204" pitchFamily="34" charset="0"/>
                        <a:cs typeface="Times New Roman" panose="02020603050405020304" pitchFamily="18" charset="0"/>
                      </a:endParaRPr>
                    </a:p>
                  </a:txBody>
                  <a:tcPr marL="44664" marR="44664" marT="0" marB="0"/>
                </a:tc>
                <a:tc>
                  <a:txBody>
                    <a:bodyPr/>
                    <a:lstStyle/>
                    <a:p>
                      <a:pPr algn="just">
                        <a:spcAft>
                          <a:spcPts val="0"/>
                        </a:spcAft>
                      </a:pPr>
                      <a:r>
                        <a:rPr lang="en-MY" sz="600">
                          <a:effectLst/>
                        </a:rPr>
                        <a:t> </a:t>
                      </a:r>
                      <a:endParaRPr lang="en-MY" sz="500">
                        <a:effectLst/>
                      </a:endParaRPr>
                    </a:p>
                    <a:p>
                      <a:pPr algn="just">
                        <a:spcAft>
                          <a:spcPts val="0"/>
                        </a:spcAft>
                      </a:pPr>
                      <a:r>
                        <a:rPr lang="en-MY" sz="600">
                          <a:effectLst/>
                        </a:rPr>
                        <a:t> 38</a:t>
                      </a:r>
                      <a:endParaRPr lang="en-MY" sz="500">
                        <a:effectLst/>
                      </a:endParaRPr>
                    </a:p>
                    <a:p>
                      <a:pPr algn="just">
                        <a:spcAft>
                          <a:spcPts val="0"/>
                        </a:spcAft>
                      </a:pPr>
                      <a:r>
                        <a:rPr lang="en-MY" sz="600">
                          <a:effectLst/>
                        </a:rPr>
                        <a:t>341</a:t>
                      </a:r>
                      <a:endParaRPr lang="en-MY" sz="500">
                        <a:effectLst/>
                        <a:latin typeface="Calibri" panose="020F0502020204030204" pitchFamily="34" charset="0"/>
                        <a:ea typeface="Calibri" panose="020F0502020204030204" pitchFamily="34" charset="0"/>
                        <a:cs typeface="Times New Roman" panose="02020603050405020304" pitchFamily="18" charset="0"/>
                      </a:endParaRPr>
                    </a:p>
                  </a:txBody>
                  <a:tcPr marL="44664" marR="44664" marT="0" marB="0"/>
                </a:tc>
              </a:tr>
              <a:tr h="505947">
                <a:tc>
                  <a:txBody>
                    <a:bodyPr/>
                    <a:lstStyle/>
                    <a:p>
                      <a:pPr algn="just">
                        <a:spcAft>
                          <a:spcPts val="0"/>
                        </a:spcAft>
                      </a:pPr>
                      <a:r>
                        <a:rPr lang="en-MY" sz="600">
                          <a:effectLst/>
                        </a:rPr>
                        <a:t> </a:t>
                      </a:r>
                      <a:endParaRPr lang="en-MY" sz="500">
                        <a:effectLst/>
                      </a:endParaRPr>
                    </a:p>
                    <a:p>
                      <a:pPr algn="just">
                        <a:spcAft>
                          <a:spcPts val="0"/>
                        </a:spcAft>
                      </a:pPr>
                      <a:r>
                        <a:rPr lang="en-MY" sz="600">
                          <a:effectLst/>
                        </a:rPr>
                        <a:t>P-values</a:t>
                      </a:r>
                      <a:endParaRPr lang="en-MY" sz="500">
                        <a:effectLst/>
                      </a:endParaRPr>
                    </a:p>
                    <a:p>
                      <a:pPr algn="just">
                        <a:spcAft>
                          <a:spcPts val="0"/>
                        </a:spcAft>
                      </a:pPr>
                      <a:r>
                        <a:rPr lang="en-MY" sz="600">
                          <a:effectLst/>
                        </a:rPr>
                        <a:t> AR(1)</a:t>
                      </a:r>
                      <a:endParaRPr lang="en-MY" sz="500">
                        <a:effectLst/>
                      </a:endParaRPr>
                    </a:p>
                    <a:p>
                      <a:pPr algn="just">
                        <a:spcAft>
                          <a:spcPts val="0"/>
                        </a:spcAft>
                      </a:pPr>
                      <a:r>
                        <a:rPr lang="en-MY" sz="600">
                          <a:effectLst/>
                        </a:rPr>
                        <a:t> AR(2)</a:t>
                      </a:r>
                      <a:endParaRPr lang="en-MY" sz="500">
                        <a:effectLst/>
                      </a:endParaRPr>
                    </a:p>
                    <a:p>
                      <a:pPr algn="just">
                        <a:spcAft>
                          <a:spcPts val="0"/>
                        </a:spcAft>
                      </a:pPr>
                      <a:r>
                        <a:rPr lang="en-MY" sz="600">
                          <a:effectLst/>
                        </a:rPr>
                        <a:t> Sargan</a:t>
                      </a:r>
                      <a:endParaRPr lang="en-MY" sz="500">
                        <a:effectLst/>
                        <a:latin typeface="Calibri" panose="020F0502020204030204" pitchFamily="34" charset="0"/>
                        <a:ea typeface="Calibri" panose="020F0502020204030204" pitchFamily="34" charset="0"/>
                        <a:cs typeface="Times New Roman" panose="02020603050405020304" pitchFamily="18" charset="0"/>
                      </a:endParaRPr>
                    </a:p>
                  </a:txBody>
                  <a:tcPr marL="44664" marR="44664" marT="0" marB="0"/>
                </a:tc>
                <a:tc>
                  <a:txBody>
                    <a:bodyPr/>
                    <a:lstStyle/>
                    <a:p>
                      <a:pPr algn="just">
                        <a:spcAft>
                          <a:spcPts val="0"/>
                        </a:spcAft>
                      </a:pPr>
                      <a:r>
                        <a:rPr lang="en-MY" sz="600">
                          <a:effectLst/>
                        </a:rPr>
                        <a:t> </a:t>
                      </a:r>
                      <a:endParaRPr lang="en-MY" sz="500">
                        <a:effectLst/>
                      </a:endParaRPr>
                    </a:p>
                    <a:p>
                      <a:pPr algn="just">
                        <a:spcAft>
                          <a:spcPts val="0"/>
                        </a:spcAft>
                      </a:pPr>
                      <a:r>
                        <a:rPr lang="en-MY" sz="600">
                          <a:effectLst/>
                        </a:rPr>
                        <a:t> </a:t>
                      </a:r>
                      <a:endParaRPr lang="en-MY" sz="500">
                        <a:effectLst/>
                      </a:endParaRPr>
                    </a:p>
                    <a:p>
                      <a:pPr algn="just">
                        <a:spcAft>
                          <a:spcPts val="0"/>
                        </a:spcAft>
                      </a:pPr>
                      <a:r>
                        <a:rPr lang="en-MY" sz="600">
                          <a:effectLst/>
                        </a:rPr>
                        <a:t> 0.0597</a:t>
                      </a:r>
                      <a:endParaRPr lang="en-MY" sz="500">
                        <a:effectLst/>
                      </a:endParaRPr>
                    </a:p>
                    <a:p>
                      <a:pPr algn="just">
                        <a:spcAft>
                          <a:spcPts val="0"/>
                        </a:spcAft>
                      </a:pPr>
                      <a:r>
                        <a:rPr lang="en-MY" sz="600">
                          <a:effectLst/>
                        </a:rPr>
                        <a:t> 0.3081</a:t>
                      </a:r>
                      <a:endParaRPr lang="en-MY" sz="500">
                        <a:effectLst/>
                      </a:endParaRPr>
                    </a:p>
                    <a:p>
                      <a:pPr algn="just">
                        <a:spcAft>
                          <a:spcPts val="0"/>
                        </a:spcAft>
                      </a:pPr>
                      <a:r>
                        <a:rPr lang="en-MY" sz="600">
                          <a:effectLst/>
                        </a:rPr>
                        <a:t> 0.4839</a:t>
                      </a:r>
                      <a:endParaRPr lang="en-MY" sz="500">
                        <a:effectLst/>
                        <a:latin typeface="Calibri" panose="020F0502020204030204" pitchFamily="34" charset="0"/>
                        <a:ea typeface="Calibri" panose="020F0502020204030204" pitchFamily="34" charset="0"/>
                        <a:cs typeface="Times New Roman" panose="02020603050405020304" pitchFamily="18" charset="0"/>
                      </a:endParaRPr>
                    </a:p>
                  </a:txBody>
                  <a:tcPr marL="44664" marR="44664" marT="0" marB="0"/>
                </a:tc>
                <a:tc>
                  <a:txBody>
                    <a:bodyPr/>
                    <a:lstStyle/>
                    <a:p>
                      <a:pPr algn="just">
                        <a:spcAft>
                          <a:spcPts val="0"/>
                        </a:spcAft>
                      </a:pPr>
                      <a:r>
                        <a:rPr lang="en-MY" sz="600">
                          <a:effectLst/>
                        </a:rPr>
                        <a:t> </a:t>
                      </a:r>
                      <a:endParaRPr lang="en-MY" sz="500">
                        <a:effectLst/>
                      </a:endParaRPr>
                    </a:p>
                    <a:p>
                      <a:pPr algn="just">
                        <a:spcAft>
                          <a:spcPts val="0"/>
                        </a:spcAft>
                      </a:pPr>
                      <a:r>
                        <a:rPr lang="en-MY" sz="600">
                          <a:effectLst/>
                        </a:rPr>
                        <a:t> </a:t>
                      </a:r>
                      <a:endParaRPr lang="en-MY" sz="500">
                        <a:effectLst/>
                      </a:endParaRPr>
                    </a:p>
                    <a:p>
                      <a:pPr algn="just">
                        <a:spcAft>
                          <a:spcPts val="0"/>
                        </a:spcAft>
                      </a:pPr>
                      <a:r>
                        <a:rPr lang="en-MY" sz="600">
                          <a:effectLst/>
                        </a:rPr>
                        <a:t> 0.0622</a:t>
                      </a:r>
                      <a:endParaRPr lang="en-MY" sz="500">
                        <a:effectLst/>
                      </a:endParaRPr>
                    </a:p>
                    <a:p>
                      <a:pPr algn="just">
                        <a:spcAft>
                          <a:spcPts val="0"/>
                        </a:spcAft>
                      </a:pPr>
                      <a:r>
                        <a:rPr lang="en-MY" sz="600">
                          <a:effectLst/>
                        </a:rPr>
                        <a:t> 0.3383</a:t>
                      </a:r>
                      <a:endParaRPr lang="en-MY" sz="500">
                        <a:effectLst/>
                      </a:endParaRPr>
                    </a:p>
                    <a:p>
                      <a:pPr algn="just">
                        <a:spcAft>
                          <a:spcPts val="0"/>
                        </a:spcAft>
                      </a:pPr>
                      <a:r>
                        <a:rPr lang="en-MY" sz="600">
                          <a:effectLst/>
                        </a:rPr>
                        <a:t> 0.4555</a:t>
                      </a:r>
                      <a:endParaRPr lang="en-MY" sz="500">
                        <a:effectLst/>
                        <a:latin typeface="Calibri" panose="020F0502020204030204" pitchFamily="34" charset="0"/>
                        <a:ea typeface="Calibri" panose="020F0502020204030204" pitchFamily="34" charset="0"/>
                        <a:cs typeface="Times New Roman" panose="02020603050405020304" pitchFamily="18" charset="0"/>
                      </a:endParaRPr>
                    </a:p>
                  </a:txBody>
                  <a:tcPr marL="44664" marR="44664" marT="0" marB="0"/>
                </a:tc>
                <a:tc>
                  <a:txBody>
                    <a:bodyPr/>
                    <a:lstStyle/>
                    <a:p>
                      <a:pPr algn="just">
                        <a:spcAft>
                          <a:spcPts val="0"/>
                        </a:spcAft>
                      </a:pPr>
                      <a:r>
                        <a:rPr lang="en-MY" sz="600">
                          <a:effectLst/>
                        </a:rPr>
                        <a:t> </a:t>
                      </a:r>
                      <a:endParaRPr lang="en-MY" sz="500">
                        <a:effectLst/>
                      </a:endParaRPr>
                    </a:p>
                    <a:p>
                      <a:pPr algn="just">
                        <a:spcAft>
                          <a:spcPts val="0"/>
                        </a:spcAft>
                      </a:pPr>
                      <a:r>
                        <a:rPr lang="en-MY" sz="600">
                          <a:effectLst/>
                        </a:rPr>
                        <a:t> </a:t>
                      </a:r>
                      <a:endParaRPr lang="en-MY" sz="500">
                        <a:effectLst/>
                      </a:endParaRPr>
                    </a:p>
                    <a:p>
                      <a:pPr algn="just">
                        <a:spcAft>
                          <a:spcPts val="0"/>
                        </a:spcAft>
                      </a:pPr>
                      <a:r>
                        <a:rPr lang="en-MY" sz="600">
                          <a:effectLst/>
                        </a:rPr>
                        <a:t> 0.0627</a:t>
                      </a:r>
                      <a:endParaRPr lang="en-MY" sz="500">
                        <a:effectLst/>
                      </a:endParaRPr>
                    </a:p>
                    <a:p>
                      <a:pPr algn="just">
                        <a:spcAft>
                          <a:spcPts val="0"/>
                        </a:spcAft>
                      </a:pPr>
                      <a:r>
                        <a:rPr lang="en-MY" sz="600">
                          <a:effectLst/>
                        </a:rPr>
                        <a:t> 0.3166</a:t>
                      </a:r>
                      <a:endParaRPr lang="en-MY" sz="500">
                        <a:effectLst/>
                      </a:endParaRPr>
                    </a:p>
                    <a:p>
                      <a:pPr algn="just">
                        <a:spcAft>
                          <a:spcPts val="0"/>
                        </a:spcAft>
                      </a:pPr>
                      <a:r>
                        <a:rPr lang="en-MY" sz="600">
                          <a:effectLst/>
                        </a:rPr>
                        <a:t> 0.4434</a:t>
                      </a:r>
                      <a:endParaRPr lang="en-MY" sz="500">
                        <a:effectLst/>
                        <a:latin typeface="Calibri" panose="020F0502020204030204" pitchFamily="34" charset="0"/>
                        <a:ea typeface="Calibri" panose="020F0502020204030204" pitchFamily="34" charset="0"/>
                        <a:cs typeface="Times New Roman" panose="02020603050405020304" pitchFamily="18" charset="0"/>
                      </a:endParaRPr>
                    </a:p>
                  </a:txBody>
                  <a:tcPr marL="44664" marR="44664" marT="0" marB="0"/>
                </a:tc>
                <a:tc>
                  <a:txBody>
                    <a:bodyPr/>
                    <a:lstStyle/>
                    <a:p>
                      <a:pPr algn="just">
                        <a:spcAft>
                          <a:spcPts val="0"/>
                        </a:spcAft>
                      </a:pPr>
                      <a:r>
                        <a:rPr lang="en-MY" sz="600">
                          <a:effectLst/>
                        </a:rPr>
                        <a:t> </a:t>
                      </a:r>
                      <a:endParaRPr lang="en-MY" sz="500">
                        <a:effectLst/>
                      </a:endParaRPr>
                    </a:p>
                    <a:p>
                      <a:pPr algn="just">
                        <a:spcAft>
                          <a:spcPts val="0"/>
                        </a:spcAft>
                      </a:pPr>
                      <a:r>
                        <a:rPr lang="en-MY" sz="600">
                          <a:effectLst/>
                        </a:rPr>
                        <a:t> </a:t>
                      </a:r>
                      <a:endParaRPr lang="en-MY" sz="500">
                        <a:effectLst/>
                      </a:endParaRPr>
                    </a:p>
                    <a:p>
                      <a:pPr algn="just">
                        <a:spcAft>
                          <a:spcPts val="0"/>
                        </a:spcAft>
                      </a:pPr>
                      <a:r>
                        <a:rPr lang="en-MY" sz="600">
                          <a:effectLst/>
                        </a:rPr>
                        <a:t> 0.0663</a:t>
                      </a:r>
                      <a:endParaRPr lang="en-MY" sz="500">
                        <a:effectLst/>
                      </a:endParaRPr>
                    </a:p>
                    <a:p>
                      <a:pPr algn="just">
                        <a:spcAft>
                          <a:spcPts val="0"/>
                        </a:spcAft>
                      </a:pPr>
                      <a:r>
                        <a:rPr lang="en-MY" sz="600">
                          <a:effectLst/>
                        </a:rPr>
                        <a:t> 0.3226</a:t>
                      </a:r>
                      <a:endParaRPr lang="en-MY" sz="500">
                        <a:effectLst/>
                      </a:endParaRPr>
                    </a:p>
                    <a:p>
                      <a:pPr algn="just">
                        <a:spcAft>
                          <a:spcPts val="0"/>
                        </a:spcAft>
                      </a:pPr>
                      <a:r>
                        <a:rPr lang="en-MY" sz="600">
                          <a:effectLst/>
                        </a:rPr>
                        <a:t> 0.4752</a:t>
                      </a:r>
                      <a:endParaRPr lang="en-MY" sz="500">
                        <a:effectLst/>
                        <a:latin typeface="Calibri" panose="020F0502020204030204" pitchFamily="34" charset="0"/>
                        <a:ea typeface="Calibri" panose="020F0502020204030204" pitchFamily="34" charset="0"/>
                        <a:cs typeface="Times New Roman" panose="02020603050405020304" pitchFamily="18" charset="0"/>
                      </a:endParaRPr>
                    </a:p>
                  </a:txBody>
                  <a:tcPr marL="44664" marR="44664" marT="0" marB="0"/>
                </a:tc>
                <a:tc>
                  <a:txBody>
                    <a:bodyPr/>
                    <a:lstStyle/>
                    <a:p>
                      <a:pPr algn="just">
                        <a:spcAft>
                          <a:spcPts val="0"/>
                        </a:spcAft>
                      </a:pPr>
                      <a:r>
                        <a:rPr lang="en-MY" sz="600">
                          <a:effectLst/>
                        </a:rPr>
                        <a:t> </a:t>
                      </a:r>
                      <a:endParaRPr lang="en-MY" sz="500">
                        <a:effectLst/>
                      </a:endParaRPr>
                    </a:p>
                    <a:p>
                      <a:pPr algn="just">
                        <a:spcAft>
                          <a:spcPts val="0"/>
                        </a:spcAft>
                      </a:pPr>
                      <a:r>
                        <a:rPr lang="en-MY" sz="600">
                          <a:effectLst/>
                        </a:rPr>
                        <a:t> </a:t>
                      </a:r>
                      <a:endParaRPr lang="en-MY" sz="500">
                        <a:effectLst/>
                      </a:endParaRPr>
                    </a:p>
                    <a:p>
                      <a:pPr algn="just">
                        <a:spcAft>
                          <a:spcPts val="0"/>
                        </a:spcAft>
                      </a:pPr>
                      <a:r>
                        <a:rPr lang="en-MY" sz="600">
                          <a:effectLst/>
                        </a:rPr>
                        <a:t> 0.0625</a:t>
                      </a:r>
                      <a:endParaRPr lang="en-MY" sz="500">
                        <a:effectLst/>
                      </a:endParaRPr>
                    </a:p>
                    <a:p>
                      <a:pPr algn="just">
                        <a:spcAft>
                          <a:spcPts val="0"/>
                        </a:spcAft>
                      </a:pPr>
                      <a:r>
                        <a:rPr lang="en-MY" sz="600">
                          <a:effectLst/>
                        </a:rPr>
                        <a:t> 0.3816</a:t>
                      </a:r>
                      <a:endParaRPr lang="en-MY" sz="500">
                        <a:effectLst/>
                      </a:endParaRPr>
                    </a:p>
                    <a:p>
                      <a:pPr algn="just">
                        <a:spcAft>
                          <a:spcPts val="0"/>
                        </a:spcAft>
                      </a:pPr>
                      <a:r>
                        <a:rPr lang="en-MY" sz="600">
                          <a:effectLst/>
                        </a:rPr>
                        <a:t> 0.4539</a:t>
                      </a:r>
                      <a:endParaRPr lang="en-MY" sz="500">
                        <a:effectLst/>
                        <a:latin typeface="Calibri" panose="020F0502020204030204" pitchFamily="34" charset="0"/>
                        <a:ea typeface="Calibri" panose="020F0502020204030204" pitchFamily="34" charset="0"/>
                        <a:cs typeface="Times New Roman" panose="02020603050405020304" pitchFamily="18" charset="0"/>
                      </a:endParaRPr>
                    </a:p>
                  </a:txBody>
                  <a:tcPr marL="44664" marR="44664" marT="0" marB="0"/>
                </a:tc>
                <a:tc>
                  <a:txBody>
                    <a:bodyPr/>
                    <a:lstStyle/>
                    <a:p>
                      <a:pPr algn="just">
                        <a:spcAft>
                          <a:spcPts val="0"/>
                        </a:spcAft>
                      </a:pPr>
                      <a:r>
                        <a:rPr lang="en-MY" sz="600" dirty="0">
                          <a:effectLst/>
                        </a:rPr>
                        <a:t> </a:t>
                      </a:r>
                      <a:endParaRPr lang="en-MY" sz="500" dirty="0">
                        <a:effectLst/>
                      </a:endParaRPr>
                    </a:p>
                    <a:p>
                      <a:pPr algn="just">
                        <a:spcAft>
                          <a:spcPts val="0"/>
                        </a:spcAft>
                      </a:pPr>
                      <a:r>
                        <a:rPr lang="en-MY" sz="600" dirty="0">
                          <a:effectLst/>
                        </a:rPr>
                        <a:t> </a:t>
                      </a:r>
                      <a:endParaRPr lang="en-MY" sz="500" dirty="0">
                        <a:effectLst/>
                      </a:endParaRPr>
                    </a:p>
                    <a:p>
                      <a:pPr algn="just">
                        <a:spcAft>
                          <a:spcPts val="0"/>
                        </a:spcAft>
                      </a:pPr>
                      <a:r>
                        <a:rPr lang="en-MY" sz="600" dirty="0">
                          <a:effectLst/>
                        </a:rPr>
                        <a:t> 0.0694</a:t>
                      </a:r>
                      <a:endParaRPr lang="en-MY" sz="500" dirty="0">
                        <a:effectLst/>
                      </a:endParaRPr>
                    </a:p>
                    <a:p>
                      <a:pPr algn="just">
                        <a:spcAft>
                          <a:spcPts val="0"/>
                        </a:spcAft>
                      </a:pPr>
                      <a:r>
                        <a:rPr lang="en-MY" sz="600" dirty="0">
                          <a:effectLst/>
                        </a:rPr>
                        <a:t> 0.3785</a:t>
                      </a:r>
                      <a:endParaRPr lang="en-MY" sz="500" dirty="0">
                        <a:effectLst/>
                      </a:endParaRPr>
                    </a:p>
                    <a:p>
                      <a:pPr algn="just">
                        <a:spcAft>
                          <a:spcPts val="0"/>
                        </a:spcAft>
                      </a:pPr>
                      <a:r>
                        <a:rPr lang="en-MY" sz="600" dirty="0">
                          <a:effectLst/>
                        </a:rPr>
                        <a:t> 0.4710</a:t>
                      </a:r>
                      <a:endParaRPr lang="en-MY" sz="500" dirty="0">
                        <a:effectLst/>
                        <a:latin typeface="Calibri" panose="020F0502020204030204" pitchFamily="34" charset="0"/>
                        <a:ea typeface="Calibri" panose="020F0502020204030204" pitchFamily="34" charset="0"/>
                        <a:cs typeface="Times New Roman" panose="02020603050405020304" pitchFamily="18" charset="0"/>
                      </a:endParaRPr>
                    </a:p>
                  </a:txBody>
                  <a:tcPr marL="44664" marR="44664" marT="0" marB="0"/>
                </a:tc>
              </a:tr>
            </a:tbl>
          </a:graphicData>
        </a:graphic>
      </p:graphicFrame>
      <p:sp>
        <p:nvSpPr>
          <p:cNvPr id="6" name="Rectangle 5"/>
          <p:cNvSpPr/>
          <p:nvPr/>
        </p:nvSpPr>
        <p:spPr>
          <a:xfrm>
            <a:off x="755576" y="1221600"/>
            <a:ext cx="7632848" cy="378042"/>
          </a:xfrm>
          <a:prstGeom prst="rect">
            <a:avLst/>
          </a:prstGeom>
          <a:noFill/>
        </p:spPr>
        <p:style>
          <a:lnRef idx="2">
            <a:schemeClr val="dk1"/>
          </a:lnRef>
          <a:fillRef idx="1">
            <a:schemeClr val="lt1"/>
          </a:fillRef>
          <a:effectRef idx="0">
            <a:schemeClr val="dk1"/>
          </a:effectRef>
          <a:fontRef idx="minor">
            <a:schemeClr val="dk1"/>
          </a:fontRef>
        </p:style>
        <p:txBody>
          <a:bodyPr rtlCol="0" anchor="ctr"/>
          <a:lstStyle/>
          <a:p>
            <a:pPr algn="ctr"/>
            <a:endParaRPr lang="en-MY"/>
          </a:p>
        </p:txBody>
      </p:sp>
      <p:sp>
        <p:nvSpPr>
          <p:cNvPr id="7" name="Rectangle 6"/>
          <p:cNvSpPr/>
          <p:nvPr/>
        </p:nvSpPr>
        <p:spPr>
          <a:xfrm>
            <a:off x="755576" y="2409732"/>
            <a:ext cx="7632848" cy="810090"/>
          </a:xfrm>
          <a:prstGeom prst="rect">
            <a:avLst/>
          </a:prstGeom>
          <a:noFill/>
        </p:spPr>
        <p:style>
          <a:lnRef idx="2">
            <a:schemeClr val="dk1"/>
          </a:lnRef>
          <a:fillRef idx="1">
            <a:schemeClr val="lt1"/>
          </a:fillRef>
          <a:effectRef idx="0">
            <a:schemeClr val="dk1"/>
          </a:effectRef>
          <a:fontRef idx="minor">
            <a:schemeClr val="dk1"/>
          </a:fontRef>
        </p:style>
        <p:txBody>
          <a:bodyPr rtlCol="0" anchor="ctr"/>
          <a:lstStyle/>
          <a:p>
            <a:pPr algn="ctr"/>
            <a:endParaRPr lang="en-MY"/>
          </a:p>
        </p:txBody>
      </p:sp>
    </p:spTree>
    <p:extLst>
      <p:ext uri="{BB962C8B-B14F-4D97-AF65-F5344CB8AC3E}">
        <p14:creationId xmlns:p14="http://schemas.microsoft.com/office/powerpoint/2010/main" val="356156589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GB" smtClean="0"/>
              <a:t>Brand Manual</a:t>
            </a:r>
            <a:endParaRPr lang="en-GB" dirty="0"/>
          </a:p>
        </p:txBody>
      </p:sp>
      <p:sp>
        <p:nvSpPr>
          <p:cNvPr id="3" name="Title 2"/>
          <p:cNvSpPr>
            <a:spLocks noGrp="1"/>
          </p:cNvSpPr>
          <p:nvPr>
            <p:ph type="title"/>
          </p:nvPr>
        </p:nvSpPr>
        <p:spPr/>
        <p:txBody>
          <a:bodyPr/>
          <a:lstStyle/>
          <a:p>
            <a:r>
              <a:rPr lang="en-MY" dirty="0" smtClean="0"/>
              <a:t>CONCLUSION</a:t>
            </a:r>
            <a:endParaRPr lang="en-MY" dirty="0"/>
          </a:p>
        </p:txBody>
      </p:sp>
      <p:sp>
        <p:nvSpPr>
          <p:cNvPr id="4" name="Content Placeholder 3"/>
          <p:cNvSpPr>
            <a:spLocks noGrp="1"/>
          </p:cNvSpPr>
          <p:nvPr>
            <p:ph idx="1"/>
          </p:nvPr>
        </p:nvSpPr>
        <p:spPr>
          <a:xfrm>
            <a:off x="457200" y="843558"/>
            <a:ext cx="8229600" cy="3726414"/>
          </a:xfrm>
        </p:spPr>
        <p:txBody>
          <a:bodyPr>
            <a:noAutofit/>
          </a:bodyPr>
          <a:lstStyle/>
          <a:p>
            <a:r>
              <a:rPr lang="en-MY" sz="1800" dirty="0"/>
              <a:t> Our results have important implications.  </a:t>
            </a:r>
            <a:endParaRPr lang="en-MY" sz="1800" dirty="0" smtClean="0"/>
          </a:p>
          <a:p>
            <a:r>
              <a:rPr lang="en-MY" sz="1800" dirty="0" smtClean="0"/>
              <a:t> They emphasize the </a:t>
            </a:r>
            <a:r>
              <a:rPr lang="en-MY" sz="1800" dirty="0"/>
              <a:t>need to factor in the presence of the bank lending channel for the proper conduct of monetary </a:t>
            </a:r>
            <a:r>
              <a:rPr lang="en-MY" sz="1800" dirty="0" smtClean="0"/>
              <a:t>policy.</a:t>
            </a:r>
          </a:p>
          <a:p>
            <a:r>
              <a:rPr lang="en-MY" sz="1800" dirty="0" smtClean="0"/>
              <a:t>The </a:t>
            </a:r>
            <a:r>
              <a:rPr lang="en-MY" sz="1800" dirty="0"/>
              <a:t>strength of the lending channel via Islamic banks means that </a:t>
            </a:r>
            <a:endParaRPr lang="en-MY" sz="1800" dirty="0" smtClean="0"/>
          </a:p>
          <a:p>
            <a:pPr marL="0" indent="0">
              <a:buNone/>
            </a:pPr>
            <a:r>
              <a:rPr lang="en-MY" sz="1800" dirty="0"/>
              <a:t> </a:t>
            </a:r>
            <a:r>
              <a:rPr lang="en-MY" sz="1800" dirty="0" smtClean="0"/>
              <a:t>     - (</a:t>
            </a:r>
            <a:r>
              <a:rPr lang="en-MY" sz="1800" dirty="0" err="1"/>
              <a:t>i</a:t>
            </a:r>
            <a:r>
              <a:rPr lang="en-MY" sz="1800" dirty="0"/>
              <a:t>) financial frictions and information asymmetry is more acute for the Islamic banking sector, </a:t>
            </a:r>
            <a:endParaRPr lang="en-MY" sz="1800" dirty="0" smtClean="0"/>
          </a:p>
          <a:p>
            <a:pPr marL="0" indent="0">
              <a:buNone/>
            </a:pPr>
            <a:r>
              <a:rPr lang="en-MY" sz="1800" dirty="0"/>
              <a:t> </a:t>
            </a:r>
            <a:r>
              <a:rPr lang="en-MY" sz="1800" dirty="0" smtClean="0"/>
              <a:t>     - (</a:t>
            </a:r>
            <a:r>
              <a:rPr lang="en-MY" sz="1800" dirty="0"/>
              <a:t>ii) alternative sources of funds are more limited for the Islamic banks, </a:t>
            </a:r>
            <a:endParaRPr lang="en-MY" sz="1800" dirty="0" smtClean="0"/>
          </a:p>
          <a:p>
            <a:pPr marL="0" indent="0">
              <a:buNone/>
            </a:pPr>
            <a:r>
              <a:rPr lang="en-MY" sz="1800" dirty="0"/>
              <a:t> </a:t>
            </a:r>
            <a:r>
              <a:rPr lang="en-MY" sz="1800" dirty="0" smtClean="0"/>
              <a:t>     - (</a:t>
            </a:r>
            <a:r>
              <a:rPr lang="en-MY" sz="1800" dirty="0"/>
              <a:t>iii) the Islamic banks have a role in the amplification of aggregate fluctuations, and </a:t>
            </a:r>
            <a:endParaRPr lang="en-MY" sz="1800" dirty="0" smtClean="0"/>
          </a:p>
          <a:p>
            <a:pPr marL="0" indent="0">
              <a:buNone/>
            </a:pPr>
            <a:r>
              <a:rPr lang="en-MY" sz="1800" dirty="0"/>
              <a:t> </a:t>
            </a:r>
            <a:r>
              <a:rPr lang="en-MY" sz="1800" dirty="0" smtClean="0"/>
              <a:t>     - (</a:t>
            </a:r>
            <a:r>
              <a:rPr lang="en-MY" sz="1800" dirty="0"/>
              <a:t>iv) the Islamic banks and their clients would be more adversely affected by monetary policy </a:t>
            </a:r>
            <a:endParaRPr lang="en-MY" sz="1800" dirty="0" smtClean="0"/>
          </a:p>
          <a:p>
            <a:pPr marL="0" indent="0">
              <a:buNone/>
            </a:pPr>
            <a:r>
              <a:rPr lang="en-MY" sz="1800" dirty="0"/>
              <a:t> </a:t>
            </a:r>
            <a:r>
              <a:rPr lang="en-MY" sz="1800" dirty="0" smtClean="0"/>
              <a:t>             contraction </a:t>
            </a:r>
            <a:r>
              <a:rPr lang="en-MY" sz="1800" dirty="0"/>
              <a:t>jeopardizing its roles in society especially pertaining to financial inclusion.   </a:t>
            </a:r>
            <a:endParaRPr lang="en-MY" sz="1800" dirty="0" smtClean="0"/>
          </a:p>
          <a:p>
            <a:pPr marL="0" indent="0">
              <a:buNone/>
            </a:pPr>
            <a:endParaRPr lang="en-MY" sz="1800" dirty="0"/>
          </a:p>
          <a:p>
            <a:pPr marL="0" indent="0">
              <a:buNone/>
            </a:pPr>
            <a:r>
              <a:rPr lang="en-MY" sz="1800" dirty="0" smtClean="0"/>
              <a:t>As </a:t>
            </a:r>
            <a:r>
              <a:rPr lang="en-MY" sz="1800" dirty="0"/>
              <a:t>the Islamic banking sector will be systemically more important in the future, these implications of our findings should not be ignored.</a:t>
            </a:r>
          </a:p>
        </p:txBody>
      </p:sp>
      <p:sp>
        <p:nvSpPr>
          <p:cNvPr id="5" name="Slide Number Placeholder 4"/>
          <p:cNvSpPr>
            <a:spLocks noGrp="1"/>
          </p:cNvSpPr>
          <p:nvPr>
            <p:ph type="sldNum" sz="quarter" idx="12"/>
          </p:nvPr>
        </p:nvSpPr>
        <p:spPr/>
        <p:txBody>
          <a:bodyPr/>
          <a:lstStyle/>
          <a:p>
            <a:fld id="{8F4D090D-EA94-40C4-A53C-A9B462A19CDB}" type="slidenum">
              <a:rPr lang="en-GB" smtClean="0"/>
              <a:pPr/>
              <a:t>13</a:t>
            </a:fld>
            <a:endParaRPr lang="en-GB"/>
          </a:p>
        </p:txBody>
      </p:sp>
    </p:spTree>
    <p:extLst>
      <p:ext uri="{BB962C8B-B14F-4D97-AF65-F5344CB8AC3E}">
        <p14:creationId xmlns:p14="http://schemas.microsoft.com/office/powerpoint/2010/main" val="203645561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THANK YOU</a:t>
            </a:r>
            <a:endParaRPr lang="en-MY" dirty="0"/>
          </a:p>
        </p:txBody>
      </p:sp>
    </p:spTree>
    <p:extLst>
      <p:ext uri="{BB962C8B-B14F-4D97-AF65-F5344CB8AC3E}">
        <p14:creationId xmlns:p14="http://schemas.microsoft.com/office/powerpoint/2010/main" val="14832949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half" idx="2"/>
          </p:nvPr>
        </p:nvSpPr>
        <p:spPr>
          <a:xfrm>
            <a:off x="4860032" y="573528"/>
            <a:ext cx="3826768" cy="4102222"/>
          </a:xfrm>
        </p:spPr>
        <p:txBody>
          <a:bodyPr>
            <a:normAutofit lnSpcReduction="10000"/>
          </a:bodyPr>
          <a:lstStyle/>
          <a:p>
            <a:r>
              <a:rPr lang="en-MY" sz="2000" dirty="0" smtClean="0"/>
              <a:t>Introduction</a:t>
            </a:r>
          </a:p>
          <a:p>
            <a:endParaRPr lang="en-MY" sz="2000" dirty="0"/>
          </a:p>
          <a:p>
            <a:r>
              <a:rPr lang="en-MY" sz="2000" dirty="0" smtClean="0"/>
              <a:t>Bank Lending Channel: Overview</a:t>
            </a:r>
          </a:p>
          <a:p>
            <a:endParaRPr lang="en-MY" sz="2000" dirty="0"/>
          </a:p>
          <a:p>
            <a:r>
              <a:rPr lang="en-MY" sz="2000" dirty="0" smtClean="0"/>
              <a:t>Why is the Bank Lending Channel important for Islamic Banks?</a:t>
            </a:r>
          </a:p>
          <a:p>
            <a:endParaRPr lang="en-MY" sz="2000" dirty="0"/>
          </a:p>
          <a:p>
            <a:r>
              <a:rPr lang="en-MY" sz="2000" dirty="0" smtClean="0"/>
              <a:t>Empirical Assessment</a:t>
            </a:r>
          </a:p>
          <a:p>
            <a:endParaRPr lang="en-MY" sz="2000" dirty="0"/>
          </a:p>
          <a:p>
            <a:r>
              <a:rPr lang="en-MY" sz="2000" dirty="0" smtClean="0"/>
              <a:t>Conclusion</a:t>
            </a:r>
            <a:endParaRPr lang="en-MY" sz="2000" dirty="0"/>
          </a:p>
        </p:txBody>
      </p:sp>
      <p:sp>
        <p:nvSpPr>
          <p:cNvPr id="3" name="Slide Number Placeholder 2"/>
          <p:cNvSpPr>
            <a:spLocks noGrp="1"/>
          </p:cNvSpPr>
          <p:nvPr>
            <p:ph type="sldNum" sz="quarter" idx="12"/>
          </p:nvPr>
        </p:nvSpPr>
        <p:spPr/>
        <p:txBody>
          <a:bodyPr/>
          <a:lstStyle/>
          <a:p>
            <a:fld id="{8F4D090D-EA94-40C4-A53C-A9B462A19CDB}" type="slidenum">
              <a:rPr lang="en-GB" smtClean="0"/>
              <a:pPr/>
              <a:t>2</a:t>
            </a:fld>
            <a:endParaRPr lang="en-GB"/>
          </a:p>
        </p:txBody>
      </p:sp>
      <p:sp>
        <p:nvSpPr>
          <p:cNvPr id="4" name="Title 3"/>
          <p:cNvSpPr>
            <a:spLocks noGrp="1"/>
          </p:cNvSpPr>
          <p:nvPr>
            <p:ph type="title"/>
          </p:nvPr>
        </p:nvSpPr>
        <p:spPr/>
        <p:txBody>
          <a:bodyPr/>
          <a:lstStyle/>
          <a:p>
            <a:r>
              <a:rPr lang="en-MY" dirty="0" smtClean="0"/>
              <a:t>Content</a:t>
            </a:r>
            <a:endParaRPr lang="en-MY" dirty="0"/>
          </a:p>
        </p:txBody>
      </p:sp>
    </p:spTree>
    <p:extLst>
      <p:ext uri="{BB962C8B-B14F-4D97-AF65-F5344CB8AC3E}">
        <p14:creationId xmlns:p14="http://schemas.microsoft.com/office/powerpoint/2010/main" val="150272800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GB" smtClean="0"/>
              <a:t>Brand Manual</a:t>
            </a:r>
            <a:endParaRPr lang="en-GB" dirty="0"/>
          </a:p>
        </p:txBody>
      </p:sp>
      <p:sp>
        <p:nvSpPr>
          <p:cNvPr id="3" name="Title 2"/>
          <p:cNvSpPr>
            <a:spLocks noGrp="1"/>
          </p:cNvSpPr>
          <p:nvPr>
            <p:ph type="title"/>
          </p:nvPr>
        </p:nvSpPr>
        <p:spPr/>
        <p:txBody>
          <a:bodyPr/>
          <a:lstStyle/>
          <a:p>
            <a:r>
              <a:rPr lang="en-MY" dirty="0" smtClean="0"/>
              <a:t>INTRODUCTION</a:t>
            </a:r>
            <a:endParaRPr lang="en-MY" dirty="0"/>
          </a:p>
        </p:txBody>
      </p:sp>
      <p:sp>
        <p:nvSpPr>
          <p:cNvPr id="4" name="Content Placeholder 3"/>
          <p:cNvSpPr>
            <a:spLocks noGrp="1"/>
          </p:cNvSpPr>
          <p:nvPr>
            <p:ph idx="1"/>
          </p:nvPr>
        </p:nvSpPr>
        <p:spPr>
          <a:xfrm>
            <a:off x="457200" y="897565"/>
            <a:ext cx="8229600" cy="3697058"/>
          </a:xfrm>
        </p:spPr>
        <p:txBody>
          <a:bodyPr>
            <a:normAutofit fontScale="85000" lnSpcReduction="10000"/>
          </a:bodyPr>
          <a:lstStyle/>
          <a:p>
            <a:r>
              <a:rPr lang="en-MY" sz="2000" dirty="0" smtClean="0"/>
              <a:t>The recurrence of financial crises over past decades has called for closed scrutiny of financial sectors, particularly the banking sector.</a:t>
            </a:r>
          </a:p>
          <a:p>
            <a:pPr marL="0" indent="0">
              <a:buNone/>
            </a:pPr>
            <a:r>
              <a:rPr lang="en-MY" sz="2000" dirty="0" smtClean="0"/>
              <a:t>      </a:t>
            </a:r>
          </a:p>
          <a:p>
            <a:pPr marL="0" indent="0">
              <a:buNone/>
            </a:pPr>
            <a:r>
              <a:rPr lang="en-MY" sz="2000" dirty="0"/>
              <a:t> </a:t>
            </a:r>
            <a:r>
              <a:rPr lang="en-MY" sz="2000" dirty="0" smtClean="0"/>
              <a:t>     - The banking sector is the originator/propagator/amplifier of </a:t>
            </a:r>
          </a:p>
          <a:p>
            <a:pPr marL="0" indent="0">
              <a:buNone/>
            </a:pPr>
            <a:r>
              <a:rPr lang="en-MY" sz="2000" dirty="0"/>
              <a:t> </a:t>
            </a:r>
            <a:r>
              <a:rPr lang="en-MY" sz="2000" dirty="0" smtClean="0"/>
              <a:t>        aggregate disturbances.</a:t>
            </a:r>
          </a:p>
          <a:p>
            <a:pPr marL="0" indent="0">
              <a:buNone/>
            </a:pPr>
            <a:endParaRPr lang="en-MY" sz="2000" dirty="0"/>
          </a:p>
          <a:p>
            <a:r>
              <a:rPr lang="en-MY" sz="2000" dirty="0" smtClean="0"/>
              <a:t>Among the various aspects of bank operations/performance under the present scrutiny, the bank lending decision especially during episodes of adverse shocks has been much emphasized.</a:t>
            </a:r>
          </a:p>
          <a:p>
            <a:endParaRPr lang="en-MY" sz="2000" dirty="0"/>
          </a:p>
          <a:p>
            <a:r>
              <a:rPr lang="en-MY" sz="2000" dirty="0" smtClean="0"/>
              <a:t>The Islamic banking sector, being the fastest growing segment of the global financial sector, is no exception to this scrutiny, but more towards finding as to whether the Islamic banking system is a viable alternative system.</a:t>
            </a:r>
          </a:p>
          <a:p>
            <a:endParaRPr lang="en-MY" dirty="0"/>
          </a:p>
        </p:txBody>
      </p:sp>
      <p:sp>
        <p:nvSpPr>
          <p:cNvPr id="5" name="Slide Number Placeholder 4"/>
          <p:cNvSpPr>
            <a:spLocks noGrp="1"/>
          </p:cNvSpPr>
          <p:nvPr>
            <p:ph type="sldNum" sz="quarter" idx="12"/>
          </p:nvPr>
        </p:nvSpPr>
        <p:spPr/>
        <p:txBody>
          <a:bodyPr/>
          <a:lstStyle/>
          <a:p>
            <a:fld id="{8F4D090D-EA94-40C4-A53C-A9B462A19CDB}" type="slidenum">
              <a:rPr lang="en-GB" smtClean="0"/>
              <a:pPr/>
              <a:t>3</a:t>
            </a:fld>
            <a:endParaRPr lang="en-GB"/>
          </a:p>
        </p:txBody>
      </p:sp>
    </p:spTree>
    <p:extLst>
      <p:ext uri="{BB962C8B-B14F-4D97-AF65-F5344CB8AC3E}">
        <p14:creationId xmlns:p14="http://schemas.microsoft.com/office/powerpoint/2010/main" val="245881561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GB" dirty="0" smtClean="0"/>
              <a:t>Brand Manual</a:t>
            </a:r>
            <a:endParaRPr lang="en-GB" dirty="0"/>
          </a:p>
        </p:txBody>
      </p:sp>
      <p:sp>
        <p:nvSpPr>
          <p:cNvPr id="3" name="Title 2"/>
          <p:cNvSpPr>
            <a:spLocks noGrp="1"/>
          </p:cNvSpPr>
          <p:nvPr>
            <p:ph type="title"/>
          </p:nvPr>
        </p:nvSpPr>
        <p:spPr/>
        <p:txBody>
          <a:bodyPr/>
          <a:lstStyle/>
          <a:p>
            <a:r>
              <a:rPr lang="en-MY" dirty="0" smtClean="0"/>
              <a:t>INTRODUCTION</a:t>
            </a:r>
            <a:endParaRPr lang="en-MY" dirty="0"/>
          </a:p>
        </p:txBody>
      </p:sp>
      <p:sp>
        <p:nvSpPr>
          <p:cNvPr id="4" name="Content Placeholder 3"/>
          <p:cNvSpPr>
            <a:spLocks noGrp="1"/>
          </p:cNvSpPr>
          <p:nvPr>
            <p:ph idx="1"/>
          </p:nvPr>
        </p:nvSpPr>
        <p:spPr>
          <a:xfrm>
            <a:off x="457200" y="897565"/>
            <a:ext cx="8229600" cy="3697058"/>
          </a:xfrm>
        </p:spPr>
        <p:txBody>
          <a:bodyPr>
            <a:normAutofit/>
          </a:bodyPr>
          <a:lstStyle/>
          <a:p>
            <a:endParaRPr lang="en-MY" dirty="0"/>
          </a:p>
          <a:p>
            <a:pPr marL="0" indent="0">
              <a:buNone/>
            </a:pPr>
            <a:r>
              <a:rPr lang="en-MY" sz="2400" b="1" dirty="0" smtClean="0"/>
              <a:t>As for the present analysis, our questions are:</a:t>
            </a:r>
          </a:p>
          <a:p>
            <a:endParaRPr lang="en-MY" sz="2400" dirty="0"/>
          </a:p>
          <a:p>
            <a:pPr marL="0" indent="0" algn="ctr">
              <a:buNone/>
            </a:pPr>
            <a:r>
              <a:rPr lang="en-MY" sz="2400" dirty="0" smtClean="0"/>
              <a:t>How do Islamic banks fit into the present monetary framework?</a:t>
            </a:r>
          </a:p>
          <a:p>
            <a:pPr marL="0" indent="0" algn="ctr">
              <a:buNone/>
            </a:pPr>
            <a:r>
              <a:rPr lang="en-MY" sz="2400" dirty="0" smtClean="0"/>
              <a:t>Do they have contributive roles in Monetary Transmission </a:t>
            </a:r>
            <a:r>
              <a:rPr lang="en-MY" sz="2400" dirty="0" smtClean="0"/>
              <a:t>Mechanisms?    </a:t>
            </a:r>
            <a:endParaRPr lang="en-MY" sz="2400" dirty="0" smtClean="0"/>
          </a:p>
          <a:p>
            <a:pPr marL="0" indent="0" algn="ctr">
              <a:buNone/>
            </a:pPr>
            <a:r>
              <a:rPr lang="en-MY" sz="2400" dirty="0" smtClean="0"/>
              <a:t>Objective: Assessments of the Bank Lending Channel of Monetary Transmission Mechanisms</a:t>
            </a:r>
            <a:endParaRPr lang="en-MY" sz="2400" dirty="0"/>
          </a:p>
        </p:txBody>
      </p:sp>
      <p:sp>
        <p:nvSpPr>
          <p:cNvPr id="5" name="Slide Number Placeholder 4"/>
          <p:cNvSpPr>
            <a:spLocks noGrp="1"/>
          </p:cNvSpPr>
          <p:nvPr>
            <p:ph type="sldNum" sz="quarter" idx="12"/>
          </p:nvPr>
        </p:nvSpPr>
        <p:spPr/>
        <p:txBody>
          <a:bodyPr/>
          <a:lstStyle/>
          <a:p>
            <a:fld id="{8F4D090D-EA94-40C4-A53C-A9B462A19CDB}" type="slidenum">
              <a:rPr lang="en-GB" smtClean="0"/>
              <a:pPr/>
              <a:t>4</a:t>
            </a:fld>
            <a:endParaRPr lang="en-GB"/>
          </a:p>
        </p:txBody>
      </p:sp>
    </p:spTree>
    <p:extLst>
      <p:ext uri="{BB962C8B-B14F-4D97-AF65-F5344CB8AC3E}">
        <p14:creationId xmlns:p14="http://schemas.microsoft.com/office/powerpoint/2010/main" val="279292937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GB" smtClean="0"/>
              <a:t>Brand Manual</a:t>
            </a:r>
            <a:endParaRPr lang="en-GB" dirty="0"/>
          </a:p>
        </p:txBody>
      </p:sp>
      <p:sp>
        <p:nvSpPr>
          <p:cNvPr id="3" name="Title 2"/>
          <p:cNvSpPr>
            <a:spLocks noGrp="1"/>
          </p:cNvSpPr>
          <p:nvPr>
            <p:ph type="title"/>
          </p:nvPr>
        </p:nvSpPr>
        <p:spPr/>
        <p:txBody>
          <a:bodyPr/>
          <a:lstStyle/>
          <a:p>
            <a:r>
              <a:rPr lang="en-MY" dirty="0" smtClean="0"/>
              <a:t>BANK LENDING CHANNEL</a:t>
            </a:r>
            <a:endParaRPr lang="en-MY"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676418131"/>
              </p:ext>
            </p:extLst>
          </p:nvPr>
        </p:nvGraphicFramePr>
        <p:xfrm>
          <a:off x="457200" y="951310"/>
          <a:ext cx="8229600" cy="364331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Slide Number Placeholder 4"/>
          <p:cNvSpPr>
            <a:spLocks noGrp="1"/>
          </p:cNvSpPr>
          <p:nvPr>
            <p:ph type="sldNum" sz="quarter" idx="12"/>
          </p:nvPr>
        </p:nvSpPr>
        <p:spPr/>
        <p:txBody>
          <a:bodyPr/>
          <a:lstStyle/>
          <a:p>
            <a:fld id="{8F4D090D-EA94-40C4-A53C-A9B462A19CDB}" type="slidenum">
              <a:rPr lang="en-GB" smtClean="0"/>
              <a:pPr/>
              <a:t>5</a:t>
            </a:fld>
            <a:endParaRPr lang="en-GB"/>
          </a:p>
        </p:txBody>
      </p:sp>
    </p:spTree>
    <p:extLst>
      <p:ext uri="{BB962C8B-B14F-4D97-AF65-F5344CB8AC3E}">
        <p14:creationId xmlns:p14="http://schemas.microsoft.com/office/powerpoint/2010/main" val="372183579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GB" smtClean="0"/>
              <a:t>Brand Manual</a:t>
            </a:r>
            <a:endParaRPr lang="en-GB" dirty="0"/>
          </a:p>
        </p:txBody>
      </p:sp>
      <p:sp>
        <p:nvSpPr>
          <p:cNvPr id="3" name="Title 2"/>
          <p:cNvSpPr>
            <a:spLocks noGrp="1"/>
          </p:cNvSpPr>
          <p:nvPr>
            <p:ph type="title"/>
          </p:nvPr>
        </p:nvSpPr>
        <p:spPr>
          <a:xfrm>
            <a:off x="460058" y="897564"/>
            <a:ext cx="8229600" cy="2862318"/>
          </a:xfrm>
        </p:spPr>
        <p:txBody>
          <a:bodyPr>
            <a:normAutofit/>
          </a:bodyPr>
          <a:lstStyle/>
          <a:p>
            <a:r>
              <a:rPr lang="en-MY" dirty="0"/>
              <a:t>ISLAMIC BANKS AND THE BANK-LENDING </a:t>
            </a:r>
            <a:r>
              <a:rPr lang="en-MY" dirty="0" smtClean="0"/>
              <a:t>CHANNEL</a:t>
            </a:r>
            <a:br>
              <a:rPr lang="en-MY" dirty="0" smtClean="0"/>
            </a:br>
            <a:r>
              <a:rPr lang="en-MY" dirty="0"/>
              <a:t/>
            </a:r>
            <a:br>
              <a:rPr lang="en-MY" dirty="0"/>
            </a:br>
            <a:r>
              <a:rPr lang="en-MY" dirty="0" smtClean="0"/>
              <a:t>HOW WOULD ISLAMIC BANKS RESPOND TO MONETARY POLICY SHOCKS? MILDER OR STRONGER?</a:t>
            </a:r>
            <a:endParaRPr lang="en-MY" dirty="0"/>
          </a:p>
        </p:txBody>
      </p:sp>
      <p:sp>
        <p:nvSpPr>
          <p:cNvPr id="4" name="Slide Number Placeholder 3"/>
          <p:cNvSpPr>
            <a:spLocks noGrp="1"/>
          </p:cNvSpPr>
          <p:nvPr>
            <p:ph type="sldNum" sz="quarter" idx="12"/>
          </p:nvPr>
        </p:nvSpPr>
        <p:spPr/>
        <p:txBody>
          <a:bodyPr/>
          <a:lstStyle/>
          <a:p>
            <a:fld id="{8F4D090D-EA94-40C4-A53C-A9B462A19CDB}" type="slidenum">
              <a:rPr lang="en-GB" smtClean="0"/>
              <a:pPr/>
              <a:t>6</a:t>
            </a:fld>
            <a:endParaRPr lang="en-GB"/>
          </a:p>
        </p:txBody>
      </p:sp>
    </p:spTree>
    <p:extLst>
      <p:ext uri="{BB962C8B-B14F-4D97-AF65-F5344CB8AC3E}">
        <p14:creationId xmlns:p14="http://schemas.microsoft.com/office/powerpoint/2010/main" val="382448497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GB" smtClean="0"/>
              <a:t>Brand Manual</a:t>
            </a:r>
            <a:endParaRPr lang="en-GB" dirty="0"/>
          </a:p>
        </p:txBody>
      </p:sp>
      <p:sp>
        <p:nvSpPr>
          <p:cNvPr id="3" name="Title 2"/>
          <p:cNvSpPr>
            <a:spLocks noGrp="1"/>
          </p:cNvSpPr>
          <p:nvPr>
            <p:ph type="title"/>
          </p:nvPr>
        </p:nvSpPr>
        <p:spPr/>
        <p:txBody>
          <a:bodyPr/>
          <a:lstStyle/>
          <a:p>
            <a:r>
              <a:rPr lang="en-MY" dirty="0" smtClean="0"/>
              <a:t>RELATED LITERATURE</a:t>
            </a:r>
            <a:endParaRPr lang="en-MY"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781699338"/>
              </p:ext>
            </p:extLst>
          </p:nvPr>
        </p:nvGraphicFramePr>
        <p:xfrm>
          <a:off x="457200" y="1329612"/>
          <a:ext cx="8229600" cy="25922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Slide Number Placeholder 4"/>
          <p:cNvSpPr>
            <a:spLocks noGrp="1"/>
          </p:cNvSpPr>
          <p:nvPr>
            <p:ph type="sldNum" sz="quarter" idx="12"/>
          </p:nvPr>
        </p:nvSpPr>
        <p:spPr/>
        <p:txBody>
          <a:bodyPr/>
          <a:lstStyle/>
          <a:p>
            <a:fld id="{8F4D090D-EA94-40C4-A53C-A9B462A19CDB}" type="slidenum">
              <a:rPr lang="en-GB" smtClean="0"/>
              <a:pPr/>
              <a:t>7</a:t>
            </a:fld>
            <a:endParaRPr lang="en-GB"/>
          </a:p>
        </p:txBody>
      </p:sp>
      <p:sp>
        <p:nvSpPr>
          <p:cNvPr id="7" name="TextBox 6"/>
          <p:cNvSpPr txBox="1"/>
          <p:nvPr/>
        </p:nvSpPr>
        <p:spPr>
          <a:xfrm>
            <a:off x="1835696" y="3975906"/>
            <a:ext cx="6480720" cy="923330"/>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en-MY" dirty="0" err="1" smtClean="0"/>
              <a:t>Kishan</a:t>
            </a:r>
            <a:r>
              <a:rPr lang="en-MY" dirty="0" smtClean="0"/>
              <a:t> &amp; </a:t>
            </a:r>
            <a:r>
              <a:rPr lang="en-MY" dirty="0" err="1" smtClean="0"/>
              <a:t>Opiela</a:t>
            </a:r>
            <a:r>
              <a:rPr lang="en-MY" dirty="0" smtClean="0"/>
              <a:t> (2000, 2006), </a:t>
            </a:r>
            <a:r>
              <a:rPr lang="en-MY" dirty="0" err="1" smtClean="0"/>
              <a:t>Kakes</a:t>
            </a:r>
            <a:r>
              <a:rPr lang="en-MY" dirty="0" smtClean="0"/>
              <a:t> and Sturm (2002), </a:t>
            </a:r>
            <a:r>
              <a:rPr lang="en-MY" dirty="0" err="1" smtClean="0"/>
              <a:t>Jimborean</a:t>
            </a:r>
            <a:r>
              <a:rPr lang="en-MY" dirty="0" smtClean="0"/>
              <a:t> (2009), </a:t>
            </a:r>
            <a:r>
              <a:rPr lang="en-MY" dirty="0" err="1" smtClean="0"/>
              <a:t>Matousek</a:t>
            </a:r>
            <a:r>
              <a:rPr lang="en-MY" dirty="0" smtClean="0"/>
              <a:t> &amp; </a:t>
            </a:r>
            <a:r>
              <a:rPr lang="en-MY" dirty="0" err="1" smtClean="0"/>
              <a:t>Sarantis</a:t>
            </a:r>
            <a:r>
              <a:rPr lang="en-MY" dirty="0" smtClean="0"/>
              <a:t> (2009), Peek &amp; </a:t>
            </a:r>
            <a:r>
              <a:rPr lang="en-MY" dirty="0" err="1" smtClean="0"/>
              <a:t>Rosengren</a:t>
            </a:r>
            <a:r>
              <a:rPr lang="en-MY" dirty="0" smtClean="0"/>
              <a:t> (1995), </a:t>
            </a:r>
            <a:r>
              <a:rPr lang="en-MY" dirty="0" err="1" smtClean="0"/>
              <a:t>Altunbas</a:t>
            </a:r>
            <a:r>
              <a:rPr lang="en-MY" dirty="0" smtClean="0"/>
              <a:t> et al. (2002), </a:t>
            </a:r>
            <a:r>
              <a:rPr lang="en-MY" dirty="0" err="1" smtClean="0"/>
              <a:t>Gambacorta</a:t>
            </a:r>
            <a:r>
              <a:rPr lang="en-MY" dirty="0" smtClean="0"/>
              <a:t> (2005) and others</a:t>
            </a:r>
            <a:endParaRPr lang="en-MY" dirty="0"/>
          </a:p>
        </p:txBody>
      </p:sp>
      <p:sp>
        <p:nvSpPr>
          <p:cNvPr id="8" name="TextBox 7"/>
          <p:cNvSpPr txBox="1"/>
          <p:nvPr/>
        </p:nvSpPr>
        <p:spPr>
          <a:xfrm>
            <a:off x="2988740" y="820855"/>
            <a:ext cx="5616624" cy="646331"/>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en-MY" dirty="0" err="1" smtClean="0"/>
              <a:t>Bhaumik</a:t>
            </a:r>
            <a:r>
              <a:rPr lang="en-MY" dirty="0" smtClean="0"/>
              <a:t> et al. (2011), </a:t>
            </a:r>
            <a:r>
              <a:rPr lang="en-MY" dirty="0" err="1" smtClean="0"/>
              <a:t>Olivero</a:t>
            </a:r>
            <a:r>
              <a:rPr lang="en-MY" dirty="0" smtClean="0"/>
              <a:t> et al. (2011), Yang and Shao (2016), </a:t>
            </a:r>
            <a:r>
              <a:rPr lang="en-MY" dirty="0" err="1" smtClean="0"/>
              <a:t>Altunbas</a:t>
            </a:r>
            <a:r>
              <a:rPr lang="en-MY" dirty="0" smtClean="0"/>
              <a:t> et al. (2009, 2010), </a:t>
            </a:r>
            <a:r>
              <a:rPr lang="en-MY" dirty="0" err="1" smtClean="0"/>
              <a:t>Perera</a:t>
            </a:r>
            <a:r>
              <a:rPr lang="en-MY" dirty="0" smtClean="0"/>
              <a:t> et al. (2014).</a:t>
            </a:r>
            <a:endParaRPr lang="en-MY" dirty="0"/>
          </a:p>
        </p:txBody>
      </p:sp>
    </p:spTree>
    <p:extLst>
      <p:ext uri="{BB962C8B-B14F-4D97-AF65-F5344CB8AC3E}">
        <p14:creationId xmlns:p14="http://schemas.microsoft.com/office/powerpoint/2010/main" val="365703783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GB" smtClean="0"/>
              <a:t>Brand Manual</a:t>
            </a:r>
            <a:endParaRPr lang="en-GB" dirty="0"/>
          </a:p>
        </p:txBody>
      </p:sp>
      <p:sp>
        <p:nvSpPr>
          <p:cNvPr id="3" name="Title 2"/>
          <p:cNvSpPr>
            <a:spLocks noGrp="1"/>
          </p:cNvSpPr>
          <p:nvPr>
            <p:ph type="title"/>
          </p:nvPr>
        </p:nvSpPr>
        <p:spPr/>
        <p:txBody>
          <a:bodyPr/>
          <a:lstStyle/>
          <a:p>
            <a:r>
              <a:rPr lang="en-MY" dirty="0" smtClean="0"/>
              <a:t>RELATED LITERATURE: ISLAMIC</a:t>
            </a:r>
            <a:endParaRPr lang="en-MY"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68079847"/>
              </p:ext>
            </p:extLst>
          </p:nvPr>
        </p:nvGraphicFramePr>
        <p:xfrm>
          <a:off x="457200" y="843559"/>
          <a:ext cx="8229600" cy="375106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Slide Number Placeholder 4"/>
          <p:cNvSpPr>
            <a:spLocks noGrp="1"/>
          </p:cNvSpPr>
          <p:nvPr>
            <p:ph type="sldNum" sz="quarter" idx="12"/>
          </p:nvPr>
        </p:nvSpPr>
        <p:spPr/>
        <p:txBody>
          <a:bodyPr/>
          <a:lstStyle/>
          <a:p>
            <a:fld id="{8F4D090D-EA94-40C4-A53C-A9B462A19CDB}" type="slidenum">
              <a:rPr lang="en-GB" smtClean="0"/>
              <a:pPr/>
              <a:t>8</a:t>
            </a:fld>
            <a:endParaRPr lang="en-GB"/>
          </a:p>
        </p:txBody>
      </p:sp>
    </p:spTree>
    <p:extLst>
      <p:ext uri="{BB962C8B-B14F-4D97-AF65-F5344CB8AC3E}">
        <p14:creationId xmlns:p14="http://schemas.microsoft.com/office/powerpoint/2010/main" val="330723578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GB" smtClean="0"/>
              <a:t>Brand Manual</a:t>
            </a:r>
            <a:endParaRPr lang="en-GB" dirty="0"/>
          </a:p>
        </p:txBody>
      </p:sp>
      <p:sp>
        <p:nvSpPr>
          <p:cNvPr id="3" name="Title 2"/>
          <p:cNvSpPr>
            <a:spLocks noGrp="1"/>
          </p:cNvSpPr>
          <p:nvPr>
            <p:ph type="title"/>
          </p:nvPr>
        </p:nvSpPr>
        <p:spPr/>
        <p:txBody>
          <a:bodyPr/>
          <a:lstStyle/>
          <a:p>
            <a:r>
              <a:rPr lang="en-MY" dirty="0" smtClean="0"/>
              <a:t>MODEL AND DATA</a:t>
            </a:r>
            <a:endParaRPr lang="en-MY" dirty="0"/>
          </a:p>
        </p:txBody>
      </p:sp>
      <mc:AlternateContent xmlns:mc="http://schemas.openxmlformats.org/markup-compatibility/2006" xmlns:a14="http://schemas.microsoft.com/office/drawing/2010/main">
        <mc:Choice Requires="a14">
          <p:graphicFrame>
            <p:nvGraphicFramePr>
              <p:cNvPr id="6" name="Content Placeholder 5"/>
              <p:cNvGraphicFramePr>
                <a:graphicFrameLocks noGrp="1"/>
              </p:cNvGraphicFramePr>
              <p:nvPr>
                <p:ph idx="1"/>
                <p:extLst>
                  <p:ext uri="{D42A27DB-BD31-4B8C-83A1-F6EECF244321}">
                    <p14:modId xmlns:p14="http://schemas.microsoft.com/office/powerpoint/2010/main" val="2852645250"/>
                  </p:ext>
                </p:extLst>
              </p:nvPr>
            </p:nvGraphicFramePr>
            <p:xfrm>
              <a:off x="457200" y="897563"/>
              <a:ext cx="8229600" cy="3376107"/>
            </p:xfrm>
            <a:graphic>
              <a:graphicData uri="http://schemas.openxmlformats.org/drawingml/2006/table">
                <a:tbl>
                  <a:tblPr firstRow="1" bandRow="1">
                    <a:tableStyleId>{5C22544A-7EE6-4342-B048-85BDC9FD1C3A}</a:tableStyleId>
                  </a:tblPr>
                  <a:tblGrid>
                    <a:gridCol w="3538736"/>
                    <a:gridCol w="4690864"/>
                  </a:tblGrid>
                  <a:tr h="920068">
                    <a:tc gridSpan="2">
                      <a:txBody>
                        <a:bodyPr/>
                        <a:lstStyle/>
                        <a:p>
                          <a:pPr/>
                          <a14:m>
                            <m:oMathPara xmlns:m="http://schemas.openxmlformats.org/officeDocument/2006/math">
                              <m:oMathParaPr>
                                <m:jc m:val="centerGroup"/>
                              </m:oMathParaPr>
                              <m:oMath xmlns:m="http://schemas.openxmlformats.org/officeDocument/2006/math">
                                <m:r>
                                  <a:rPr lang="en-MY" sz="1400" b="1" i="1" kern="1200" smtClean="0">
                                    <a:solidFill>
                                      <a:schemeClr val="lt1"/>
                                    </a:solidFill>
                                    <a:effectLst/>
                                    <a:latin typeface="Cambria Math"/>
                                    <a:ea typeface="+mn-ea"/>
                                    <a:cs typeface="+mn-cs"/>
                                  </a:rPr>
                                  <m:t>∆</m:t>
                                </m:r>
                                <m:func>
                                  <m:funcPr>
                                    <m:ctrlPr>
                                      <a:rPr lang="en-MY" sz="1400" b="1" i="1" kern="1200">
                                        <a:solidFill>
                                          <a:schemeClr val="lt1"/>
                                        </a:solidFill>
                                        <a:effectLst/>
                                        <a:latin typeface="Cambria Math"/>
                                        <a:ea typeface="+mn-ea"/>
                                        <a:cs typeface="+mn-cs"/>
                                      </a:rPr>
                                    </m:ctrlPr>
                                  </m:funcPr>
                                  <m:fName>
                                    <m:r>
                                      <m:rPr>
                                        <m:sty m:val="p"/>
                                      </m:rPr>
                                      <a:rPr lang="en-MY" sz="1400" b="1" kern="1200">
                                        <a:solidFill>
                                          <a:schemeClr val="lt1"/>
                                        </a:solidFill>
                                        <a:effectLst/>
                                        <a:latin typeface="Cambria Math"/>
                                        <a:ea typeface="+mn-ea"/>
                                        <a:cs typeface="+mn-cs"/>
                                      </a:rPr>
                                      <m:t>ln</m:t>
                                    </m:r>
                                  </m:fName>
                                  <m:e>
                                    <m:d>
                                      <m:dPr>
                                        <m:ctrlPr>
                                          <a:rPr lang="en-MY" sz="1400" b="1" i="1" kern="1200">
                                            <a:solidFill>
                                              <a:schemeClr val="lt1"/>
                                            </a:solidFill>
                                            <a:effectLst/>
                                            <a:latin typeface="Cambria Math"/>
                                            <a:ea typeface="+mn-ea"/>
                                            <a:cs typeface="+mn-cs"/>
                                          </a:rPr>
                                        </m:ctrlPr>
                                      </m:dPr>
                                      <m:e>
                                        <m:sSub>
                                          <m:sSubPr>
                                            <m:ctrlPr>
                                              <a:rPr lang="en-MY" sz="1400" b="1" i="1" kern="1200">
                                                <a:solidFill>
                                                  <a:schemeClr val="lt1"/>
                                                </a:solidFill>
                                                <a:effectLst/>
                                                <a:latin typeface="Cambria Math"/>
                                                <a:ea typeface="+mn-ea"/>
                                                <a:cs typeface="+mn-cs"/>
                                              </a:rPr>
                                            </m:ctrlPr>
                                          </m:sSubPr>
                                          <m:e>
                                            <m:r>
                                              <a:rPr lang="en-MY" sz="1400" b="1" i="1" kern="1200">
                                                <a:solidFill>
                                                  <a:schemeClr val="lt1"/>
                                                </a:solidFill>
                                                <a:effectLst/>
                                                <a:latin typeface="Cambria Math"/>
                                                <a:ea typeface="+mn-ea"/>
                                                <a:cs typeface="+mn-cs"/>
                                              </a:rPr>
                                              <m:t>𝐿</m:t>
                                            </m:r>
                                          </m:e>
                                          <m:sub>
                                            <m:r>
                                              <a:rPr lang="en-MY" sz="1400" b="1" i="1" kern="1200">
                                                <a:solidFill>
                                                  <a:schemeClr val="lt1"/>
                                                </a:solidFill>
                                                <a:effectLst/>
                                                <a:latin typeface="Cambria Math"/>
                                                <a:ea typeface="+mn-ea"/>
                                                <a:cs typeface="+mn-cs"/>
                                              </a:rPr>
                                              <m:t>𝑖𝑡</m:t>
                                            </m:r>
                                          </m:sub>
                                        </m:sSub>
                                      </m:e>
                                    </m:d>
                                  </m:e>
                                </m:func>
                                <m:r>
                                  <a:rPr lang="en-MY" sz="1400" b="1" i="1" kern="1200">
                                    <a:solidFill>
                                      <a:schemeClr val="lt1"/>
                                    </a:solidFill>
                                    <a:effectLst/>
                                    <a:latin typeface="Cambria Math"/>
                                    <a:ea typeface="+mn-ea"/>
                                    <a:cs typeface="+mn-cs"/>
                                  </a:rPr>
                                  <m:t>=</m:t>
                                </m:r>
                                <m:sSub>
                                  <m:sSubPr>
                                    <m:ctrlPr>
                                      <a:rPr lang="en-MY" sz="1400" b="1" i="1" kern="1200">
                                        <a:solidFill>
                                          <a:schemeClr val="lt1"/>
                                        </a:solidFill>
                                        <a:effectLst/>
                                        <a:latin typeface="Cambria Math"/>
                                        <a:ea typeface="+mn-ea"/>
                                        <a:cs typeface="+mn-cs"/>
                                      </a:rPr>
                                    </m:ctrlPr>
                                  </m:sSubPr>
                                  <m:e>
                                    <m:r>
                                      <a:rPr lang="en-MY" sz="1400" b="1" i="1" kern="1200">
                                        <a:solidFill>
                                          <a:schemeClr val="lt1"/>
                                        </a:solidFill>
                                        <a:effectLst/>
                                        <a:latin typeface="Cambria Math"/>
                                        <a:ea typeface="+mn-ea"/>
                                        <a:cs typeface="+mn-cs"/>
                                      </a:rPr>
                                      <m:t>𝛼</m:t>
                                    </m:r>
                                  </m:e>
                                  <m:sub>
                                    <m:r>
                                      <a:rPr lang="en-MY" sz="1400" b="1" i="1" kern="1200">
                                        <a:solidFill>
                                          <a:schemeClr val="lt1"/>
                                        </a:solidFill>
                                        <a:effectLst/>
                                        <a:latin typeface="Cambria Math"/>
                                        <a:ea typeface="+mn-ea"/>
                                        <a:cs typeface="+mn-cs"/>
                                      </a:rPr>
                                      <m:t>𝑖</m:t>
                                    </m:r>
                                  </m:sub>
                                </m:sSub>
                                <m:r>
                                  <a:rPr lang="en-MY" sz="1400" b="1" i="1" kern="1200">
                                    <a:solidFill>
                                      <a:schemeClr val="lt1"/>
                                    </a:solidFill>
                                    <a:effectLst/>
                                    <a:latin typeface="Cambria Math"/>
                                    <a:ea typeface="+mn-ea"/>
                                    <a:cs typeface="+mn-cs"/>
                                  </a:rPr>
                                  <m:t>+</m:t>
                                </m:r>
                                <m:r>
                                  <a:rPr lang="en-MY" sz="1400" b="1" i="1" kern="1200">
                                    <a:solidFill>
                                      <a:schemeClr val="lt1"/>
                                    </a:solidFill>
                                    <a:effectLst/>
                                    <a:latin typeface="Cambria Math"/>
                                    <a:ea typeface="+mn-ea"/>
                                    <a:cs typeface="+mn-cs"/>
                                  </a:rPr>
                                  <m:t>𝛾</m:t>
                                </m:r>
                                <m:r>
                                  <a:rPr lang="en-MY" sz="1400" b="1" i="1" kern="1200">
                                    <a:solidFill>
                                      <a:schemeClr val="lt1"/>
                                    </a:solidFill>
                                    <a:effectLst/>
                                    <a:latin typeface="Cambria Math"/>
                                    <a:ea typeface="+mn-ea"/>
                                    <a:cs typeface="+mn-cs"/>
                                  </a:rPr>
                                  <m:t>∆</m:t>
                                </m:r>
                                <m:func>
                                  <m:funcPr>
                                    <m:ctrlPr>
                                      <a:rPr lang="en-MY" sz="1400" b="1" i="1" kern="1200">
                                        <a:solidFill>
                                          <a:schemeClr val="lt1"/>
                                        </a:solidFill>
                                        <a:effectLst/>
                                        <a:latin typeface="Cambria Math"/>
                                        <a:ea typeface="+mn-ea"/>
                                        <a:cs typeface="+mn-cs"/>
                                      </a:rPr>
                                    </m:ctrlPr>
                                  </m:funcPr>
                                  <m:fName>
                                    <m:r>
                                      <m:rPr>
                                        <m:sty m:val="p"/>
                                      </m:rPr>
                                      <a:rPr lang="en-MY" sz="1400" b="1" kern="1200">
                                        <a:solidFill>
                                          <a:schemeClr val="lt1"/>
                                        </a:solidFill>
                                        <a:effectLst/>
                                        <a:latin typeface="Cambria Math"/>
                                        <a:ea typeface="+mn-ea"/>
                                        <a:cs typeface="+mn-cs"/>
                                      </a:rPr>
                                      <m:t>ln</m:t>
                                    </m:r>
                                  </m:fName>
                                  <m:e>
                                    <m:d>
                                      <m:dPr>
                                        <m:ctrlPr>
                                          <a:rPr lang="en-MY" sz="1400" b="1" i="1" kern="1200">
                                            <a:solidFill>
                                              <a:schemeClr val="lt1"/>
                                            </a:solidFill>
                                            <a:effectLst/>
                                            <a:latin typeface="Cambria Math"/>
                                            <a:ea typeface="+mn-ea"/>
                                            <a:cs typeface="+mn-cs"/>
                                          </a:rPr>
                                        </m:ctrlPr>
                                      </m:dPr>
                                      <m:e>
                                        <m:sSub>
                                          <m:sSubPr>
                                            <m:ctrlPr>
                                              <a:rPr lang="en-MY" sz="1400" b="1" i="1" kern="1200">
                                                <a:solidFill>
                                                  <a:schemeClr val="lt1"/>
                                                </a:solidFill>
                                                <a:effectLst/>
                                                <a:latin typeface="Cambria Math"/>
                                                <a:ea typeface="+mn-ea"/>
                                                <a:cs typeface="+mn-cs"/>
                                              </a:rPr>
                                            </m:ctrlPr>
                                          </m:sSubPr>
                                          <m:e>
                                            <m:r>
                                              <a:rPr lang="en-MY" sz="1400" b="1" i="1" kern="1200">
                                                <a:solidFill>
                                                  <a:schemeClr val="lt1"/>
                                                </a:solidFill>
                                                <a:effectLst/>
                                                <a:latin typeface="Cambria Math"/>
                                                <a:ea typeface="+mn-ea"/>
                                                <a:cs typeface="+mn-cs"/>
                                              </a:rPr>
                                              <m:t>𝐿</m:t>
                                            </m:r>
                                          </m:e>
                                          <m:sub>
                                            <m:r>
                                              <a:rPr lang="en-MY" sz="1400" b="1" i="1" kern="1200">
                                                <a:solidFill>
                                                  <a:schemeClr val="lt1"/>
                                                </a:solidFill>
                                                <a:effectLst/>
                                                <a:latin typeface="Cambria Math"/>
                                                <a:ea typeface="+mn-ea"/>
                                                <a:cs typeface="+mn-cs"/>
                                              </a:rPr>
                                              <m:t>𝑖𝑡</m:t>
                                            </m:r>
                                            <m:r>
                                              <a:rPr lang="en-MY" sz="1400" b="1" i="1" kern="1200">
                                                <a:solidFill>
                                                  <a:schemeClr val="lt1"/>
                                                </a:solidFill>
                                                <a:effectLst/>
                                                <a:latin typeface="Cambria Math"/>
                                                <a:ea typeface="+mn-ea"/>
                                                <a:cs typeface="+mn-cs"/>
                                              </a:rPr>
                                              <m:t>−1</m:t>
                                            </m:r>
                                          </m:sub>
                                        </m:sSub>
                                      </m:e>
                                    </m:d>
                                  </m:e>
                                </m:func>
                                <m:r>
                                  <a:rPr lang="en-MY" sz="1400" b="1" i="1" kern="1200">
                                    <a:solidFill>
                                      <a:schemeClr val="lt1"/>
                                    </a:solidFill>
                                    <a:effectLst/>
                                    <a:latin typeface="Cambria Math"/>
                                    <a:ea typeface="+mn-ea"/>
                                    <a:cs typeface="+mn-cs"/>
                                  </a:rPr>
                                  <m:t>+</m:t>
                                </m:r>
                                <m:sSub>
                                  <m:sSubPr>
                                    <m:ctrlPr>
                                      <a:rPr lang="en-MY" sz="1400" b="1" i="1" kern="1200">
                                        <a:solidFill>
                                          <a:schemeClr val="lt1"/>
                                        </a:solidFill>
                                        <a:effectLst/>
                                        <a:latin typeface="Cambria Math"/>
                                        <a:ea typeface="+mn-ea"/>
                                        <a:cs typeface="+mn-cs"/>
                                      </a:rPr>
                                    </m:ctrlPr>
                                  </m:sSubPr>
                                  <m:e>
                                    <m:r>
                                      <a:rPr lang="en-MY" sz="1400" b="1" i="1" kern="1200">
                                        <a:solidFill>
                                          <a:schemeClr val="lt1"/>
                                        </a:solidFill>
                                        <a:effectLst/>
                                        <a:latin typeface="Cambria Math"/>
                                        <a:ea typeface="+mn-ea"/>
                                        <a:cs typeface="+mn-cs"/>
                                      </a:rPr>
                                      <m:t>𝛽</m:t>
                                    </m:r>
                                  </m:e>
                                  <m:sub>
                                    <m:r>
                                      <a:rPr lang="en-MY" sz="1400" b="1" i="1" kern="1200">
                                        <a:solidFill>
                                          <a:schemeClr val="lt1"/>
                                        </a:solidFill>
                                        <a:effectLst/>
                                        <a:latin typeface="Cambria Math"/>
                                        <a:ea typeface="+mn-ea"/>
                                        <a:cs typeface="+mn-cs"/>
                                      </a:rPr>
                                      <m:t>1</m:t>
                                    </m:r>
                                  </m:sub>
                                </m:sSub>
                                <m:d>
                                  <m:dPr>
                                    <m:ctrlPr>
                                      <a:rPr lang="en-MY" sz="1400" b="1" i="1" kern="1200">
                                        <a:solidFill>
                                          <a:schemeClr val="lt1"/>
                                        </a:solidFill>
                                        <a:effectLst/>
                                        <a:latin typeface="Cambria Math"/>
                                        <a:ea typeface="+mn-ea"/>
                                        <a:cs typeface="+mn-cs"/>
                                      </a:rPr>
                                    </m:ctrlPr>
                                  </m:dPr>
                                  <m:e>
                                    <m:r>
                                      <a:rPr lang="en-MY" sz="1400" b="1" i="1" kern="1200">
                                        <a:solidFill>
                                          <a:schemeClr val="lt1"/>
                                        </a:solidFill>
                                        <a:effectLst/>
                                        <a:latin typeface="Cambria Math"/>
                                        <a:ea typeface="+mn-ea"/>
                                        <a:cs typeface="+mn-cs"/>
                                      </a:rPr>
                                      <m:t>∆</m:t>
                                    </m:r>
                                    <m:sSub>
                                      <m:sSubPr>
                                        <m:ctrlPr>
                                          <a:rPr lang="en-MY" sz="1400" b="1" i="1" kern="1200">
                                            <a:solidFill>
                                              <a:schemeClr val="lt1"/>
                                            </a:solidFill>
                                            <a:effectLst/>
                                            <a:latin typeface="Cambria Math"/>
                                            <a:ea typeface="+mn-ea"/>
                                            <a:cs typeface="+mn-cs"/>
                                          </a:rPr>
                                        </m:ctrlPr>
                                      </m:sSubPr>
                                      <m:e>
                                        <m:r>
                                          <a:rPr lang="en-MY" sz="1400" b="1" i="1" kern="1200">
                                            <a:solidFill>
                                              <a:schemeClr val="lt1"/>
                                            </a:solidFill>
                                            <a:effectLst/>
                                            <a:latin typeface="Cambria Math"/>
                                            <a:ea typeface="+mn-ea"/>
                                            <a:cs typeface="+mn-cs"/>
                                          </a:rPr>
                                          <m:t>𝑅</m:t>
                                        </m:r>
                                      </m:e>
                                      <m:sub>
                                        <m:r>
                                          <a:rPr lang="en-MY" sz="1400" b="1" i="1" kern="1200">
                                            <a:solidFill>
                                              <a:schemeClr val="lt1"/>
                                            </a:solidFill>
                                            <a:effectLst/>
                                            <a:latin typeface="Cambria Math"/>
                                            <a:ea typeface="+mn-ea"/>
                                            <a:cs typeface="+mn-cs"/>
                                          </a:rPr>
                                          <m:t>𝑡</m:t>
                                        </m:r>
                                      </m:sub>
                                    </m:sSub>
                                    <m:r>
                                      <a:rPr lang="en-MY" sz="1400" b="1" i="1" kern="1200">
                                        <a:solidFill>
                                          <a:schemeClr val="lt1"/>
                                        </a:solidFill>
                                        <a:effectLst/>
                                        <a:latin typeface="Cambria Math"/>
                                        <a:ea typeface="+mn-ea"/>
                                        <a:cs typeface="+mn-cs"/>
                                      </a:rPr>
                                      <m:t>×</m:t>
                                    </m:r>
                                    <m:sSub>
                                      <m:sSubPr>
                                        <m:ctrlPr>
                                          <a:rPr lang="en-MY" sz="1400" b="1" i="1" kern="1200">
                                            <a:solidFill>
                                              <a:schemeClr val="lt1"/>
                                            </a:solidFill>
                                            <a:effectLst/>
                                            <a:latin typeface="Cambria Math"/>
                                            <a:ea typeface="+mn-ea"/>
                                            <a:cs typeface="+mn-cs"/>
                                          </a:rPr>
                                        </m:ctrlPr>
                                      </m:sSubPr>
                                      <m:e>
                                        <m:r>
                                          <a:rPr lang="en-MY" sz="1400" b="1" i="1" kern="1200">
                                            <a:solidFill>
                                              <a:schemeClr val="lt1"/>
                                            </a:solidFill>
                                            <a:effectLst/>
                                            <a:latin typeface="Cambria Math"/>
                                            <a:ea typeface="+mn-ea"/>
                                            <a:cs typeface="+mn-cs"/>
                                          </a:rPr>
                                          <m:t>𝐼𝐵</m:t>
                                        </m:r>
                                      </m:e>
                                      <m:sub>
                                        <m:r>
                                          <a:rPr lang="en-MY" sz="1400" b="1" i="1" kern="1200">
                                            <a:solidFill>
                                              <a:schemeClr val="lt1"/>
                                            </a:solidFill>
                                            <a:effectLst/>
                                            <a:latin typeface="Cambria Math"/>
                                            <a:ea typeface="+mn-ea"/>
                                            <a:cs typeface="+mn-cs"/>
                                          </a:rPr>
                                          <m:t>𝑖</m:t>
                                        </m:r>
                                      </m:sub>
                                    </m:sSub>
                                  </m:e>
                                </m:d>
                                <m:r>
                                  <a:rPr lang="en-MY" sz="1400" b="1" i="1" kern="1200">
                                    <a:solidFill>
                                      <a:schemeClr val="lt1"/>
                                    </a:solidFill>
                                    <a:effectLst/>
                                    <a:latin typeface="Cambria Math"/>
                                    <a:ea typeface="+mn-ea"/>
                                    <a:cs typeface="+mn-cs"/>
                                  </a:rPr>
                                  <m:t>+</m:t>
                                </m:r>
                                <m:sSub>
                                  <m:sSubPr>
                                    <m:ctrlPr>
                                      <a:rPr lang="en-MY" sz="1400" b="1" i="1" kern="1200">
                                        <a:solidFill>
                                          <a:schemeClr val="lt1"/>
                                        </a:solidFill>
                                        <a:effectLst/>
                                        <a:latin typeface="Cambria Math"/>
                                        <a:ea typeface="+mn-ea"/>
                                        <a:cs typeface="+mn-cs"/>
                                      </a:rPr>
                                    </m:ctrlPr>
                                  </m:sSubPr>
                                  <m:e>
                                    <m:r>
                                      <a:rPr lang="en-MY" sz="1400" b="1" i="1" kern="1200">
                                        <a:solidFill>
                                          <a:schemeClr val="lt1"/>
                                        </a:solidFill>
                                        <a:effectLst/>
                                        <a:latin typeface="Cambria Math"/>
                                        <a:ea typeface="+mn-ea"/>
                                        <a:cs typeface="+mn-cs"/>
                                      </a:rPr>
                                      <m:t>𝛽</m:t>
                                    </m:r>
                                  </m:e>
                                  <m:sub>
                                    <m:r>
                                      <a:rPr lang="en-MY" sz="1400" b="1" i="1" kern="1200">
                                        <a:solidFill>
                                          <a:schemeClr val="lt1"/>
                                        </a:solidFill>
                                        <a:effectLst/>
                                        <a:latin typeface="Cambria Math"/>
                                        <a:ea typeface="+mn-ea"/>
                                        <a:cs typeface="+mn-cs"/>
                                      </a:rPr>
                                      <m:t>2</m:t>
                                    </m:r>
                                  </m:sub>
                                </m:sSub>
                                <m:d>
                                  <m:dPr>
                                    <m:ctrlPr>
                                      <a:rPr lang="en-MY" sz="1400" b="1" i="1" kern="1200">
                                        <a:solidFill>
                                          <a:schemeClr val="lt1"/>
                                        </a:solidFill>
                                        <a:effectLst/>
                                        <a:latin typeface="Cambria Math"/>
                                        <a:ea typeface="+mn-ea"/>
                                        <a:cs typeface="+mn-cs"/>
                                      </a:rPr>
                                    </m:ctrlPr>
                                  </m:dPr>
                                  <m:e>
                                    <m:r>
                                      <a:rPr lang="en-MY" sz="1400" b="1" i="1" kern="1200">
                                        <a:solidFill>
                                          <a:schemeClr val="lt1"/>
                                        </a:solidFill>
                                        <a:effectLst/>
                                        <a:latin typeface="Cambria Math"/>
                                        <a:ea typeface="+mn-ea"/>
                                        <a:cs typeface="+mn-cs"/>
                                      </a:rPr>
                                      <m:t>∆</m:t>
                                    </m:r>
                                    <m:sSub>
                                      <m:sSubPr>
                                        <m:ctrlPr>
                                          <a:rPr lang="en-MY" sz="1400" b="1" i="1" kern="1200">
                                            <a:solidFill>
                                              <a:schemeClr val="lt1"/>
                                            </a:solidFill>
                                            <a:effectLst/>
                                            <a:latin typeface="Cambria Math"/>
                                            <a:ea typeface="+mn-ea"/>
                                            <a:cs typeface="+mn-cs"/>
                                          </a:rPr>
                                        </m:ctrlPr>
                                      </m:sSubPr>
                                      <m:e>
                                        <m:r>
                                          <a:rPr lang="en-MY" sz="1400" b="1" i="1" kern="1200">
                                            <a:solidFill>
                                              <a:schemeClr val="lt1"/>
                                            </a:solidFill>
                                            <a:effectLst/>
                                            <a:latin typeface="Cambria Math"/>
                                            <a:ea typeface="+mn-ea"/>
                                            <a:cs typeface="+mn-cs"/>
                                          </a:rPr>
                                          <m:t>𝑅</m:t>
                                        </m:r>
                                      </m:e>
                                      <m:sub>
                                        <m:r>
                                          <a:rPr lang="en-MY" sz="1400" b="1" i="1" kern="1200">
                                            <a:solidFill>
                                              <a:schemeClr val="lt1"/>
                                            </a:solidFill>
                                            <a:effectLst/>
                                            <a:latin typeface="Cambria Math"/>
                                            <a:ea typeface="+mn-ea"/>
                                            <a:cs typeface="+mn-cs"/>
                                          </a:rPr>
                                          <m:t>𝑡</m:t>
                                        </m:r>
                                      </m:sub>
                                    </m:sSub>
                                    <m:r>
                                      <a:rPr lang="en-MY" sz="1400" b="1" i="1" kern="1200">
                                        <a:solidFill>
                                          <a:schemeClr val="lt1"/>
                                        </a:solidFill>
                                        <a:effectLst/>
                                        <a:latin typeface="Cambria Math"/>
                                        <a:ea typeface="+mn-ea"/>
                                        <a:cs typeface="+mn-cs"/>
                                      </a:rPr>
                                      <m:t>×</m:t>
                                    </m:r>
                                    <m:sSub>
                                      <m:sSubPr>
                                        <m:ctrlPr>
                                          <a:rPr lang="en-MY" sz="1400" b="1" i="1" kern="1200">
                                            <a:solidFill>
                                              <a:schemeClr val="lt1"/>
                                            </a:solidFill>
                                            <a:effectLst/>
                                            <a:latin typeface="Cambria Math"/>
                                            <a:ea typeface="+mn-ea"/>
                                            <a:cs typeface="+mn-cs"/>
                                          </a:rPr>
                                        </m:ctrlPr>
                                      </m:sSubPr>
                                      <m:e>
                                        <m:r>
                                          <a:rPr lang="en-MY" sz="1400" b="1" i="1" kern="1200">
                                            <a:solidFill>
                                              <a:schemeClr val="lt1"/>
                                            </a:solidFill>
                                            <a:effectLst/>
                                            <a:latin typeface="Cambria Math"/>
                                            <a:ea typeface="+mn-ea"/>
                                            <a:cs typeface="+mn-cs"/>
                                          </a:rPr>
                                          <m:t>𝐶𝐵</m:t>
                                        </m:r>
                                      </m:e>
                                      <m:sub>
                                        <m:r>
                                          <a:rPr lang="en-MY" sz="1400" b="1" i="1" kern="1200">
                                            <a:solidFill>
                                              <a:schemeClr val="lt1"/>
                                            </a:solidFill>
                                            <a:effectLst/>
                                            <a:latin typeface="Cambria Math"/>
                                            <a:ea typeface="+mn-ea"/>
                                            <a:cs typeface="+mn-cs"/>
                                          </a:rPr>
                                          <m:t>𝑖</m:t>
                                        </m:r>
                                      </m:sub>
                                    </m:sSub>
                                  </m:e>
                                </m:d>
                                <m:r>
                                  <a:rPr lang="en-MY" sz="1400" b="1" i="1" kern="1200">
                                    <a:solidFill>
                                      <a:schemeClr val="lt1"/>
                                    </a:solidFill>
                                    <a:effectLst/>
                                    <a:latin typeface="Cambria Math"/>
                                    <a:ea typeface="+mn-ea"/>
                                    <a:cs typeface="+mn-cs"/>
                                  </a:rPr>
                                  <m:t>+</m:t>
                                </m:r>
                                <m:nary>
                                  <m:naryPr>
                                    <m:chr m:val="∑"/>
                                    <m:limLoc m:val="undOvr"/>
                                    <m:ctrlPr>
                                      <a:rPr lang="en-MY" sz="1400" b="1" i="1" kern="1200">
                                        <a:solidFill>
                                          <a:schemeClr val="lt1"/>
                                        </a:solidFill>
                                        <a:effectLst/>
                                        <a:latin typeface="Cambria Math"/>
                                        <a:ea typeface="+mn-ea"/>
                                        <a:cs typeface="+mn-cs"/>
                                      </a:rPr>
                                    </m:ctrlPr>
                                  </m:naryPr>
                                  <m:sub>
                                    <m:r>
                                      <a:rPr lang="en-MY" sz="1400" b="1" i="1" kern="1200">
                                        <a:solidFill>
                                          <a:schemeClr val="lt1"/>
                                        </a:solidFill>
                                        <a:effectLst/>
                                        <a:latin typeface="Cambria Math"/>
                                        <a:ea typeface="+mn-ea"/>
                                        <a:cs typeface="+mn-cs"/>
                                      </a:rPr>
                                      <m:t>𝑗</m:t>
                                    </m:r>
                                    <m:r>
                                      <a:rPr lang="en-MY" sz="1400" b="1" i="1" kern="1200">
                                        <a:solidFill>
                                          <a:schemeClr val="lt1"/>
                                        </a:solidFill>
                                        <a:effectLst/>
                                        <a:latin typeface="Cambria Math"/>
                                        <a:ea typeface="+mn-ea"/>
                                        <a:cs typeface="+mn-cs"/>
                                      </a:rPr>
                                      <m:t>=1</m:t>
                                    </m:r>
                                  </m:sub>
                                  <m:sup>
                                    <m:r>
                                      <a:rPr lang="en-MY" sz="1400" b="1" i="1" kern="1200">
                                        <a:solidFill>
                                          <a:schemeClr val="lt1"/>
                                        </a:solidFill>
                                        <a:effectLst/>
                                        <a:latin typeface="Cambria Math"/>
                                        <a:ea typeface="+mn-ea"/>
                                        <a:cs typeface="+mn-cs"/>
                                      </a:rPr>
                                      <m:t>𝑘</m:t>
                                    </m:r>
                                  </m:sup>
                                  <m:e>
                                    <m:sSub>
                                      <m:sSubPr>
                                        <m:ctrlPr>
                                          <a:rPr lang="en-MY" sz="1400" b="1" i="1" kern="1200">
                                            <a:solidFill>
                                              <a:schemeClr val="lt1"/>
                                            </a:solidFill>
                                            <a:effectLst/>
                                            <a:latin typeface="Cambria Math"/>
                                            <a:ea typeface="+mn-ea"/>
                                            <a:cs typeface="+mn-cs"/>
                                          </a:rPr>
                                        </m:ctrlPr>
                                      </m:sSubPr>
                                      <m:e>
                                        <m:r>
                                          <a:rPr lang="en-MY" sz="1400" b="1" i="1" kern="1200">
                                            <a:solidFill>
                                              <a:schemeClr val="lt1"/>
                                            </a:solidFill>
                                            <a:effectLst/>
                                            <a:latin typeface="Cambria Math"/>
                                            <a:ea typeface="+mn-ea"/>
                                            <a:cs typeface="+mn-cs"/>
                                          </a:rPr>
                                          <m:t>𝜃</m:t>
                                        </m:r>
                                      </m:e>
                                      <m:sub>
                                        <m:r>
                                          <a:rPr lang="en-MY" sz="1400" b="1" i="1" kern="1200">
                                            <a:solidFill>
                                              <a:schemeClr val="lt1"/>
                                            </a:solidFill>
                                            <a:effectLst/>
                                            <a:latin typeface="Cambria Math"/>
                                            <a:ea typeface="+mn-ea"/>
                                            <a:cs typeface="+mn-cs"/>
                                          </a:rPr>
                                          <m:t>𝑗</m:t>
                                        </m:r>
                                      </m:sub>
                                    </m:sSub>
                                    <m:sSub>
                                      <m:sSubPr>
                                        <m:ctrlPr>
                                          <a:rPr lang="en-MY" sz="1400" b="1" i="1" kern="1200">
                                            <a:solidFill>
                                              <a:schemeClr val="lt1"/>
                                            </a:solidFill>
                                            <a:effectLst/>
                                            <a:latin typeface="Cambria Math"/>
                                            <a:ea typeface="+mn-ea"/>
                                            <a:cs typeface="+mn-cs"/>
                                          </a:rPr>
                                        </m:ctrlPr>
                                      </m:sSubPr>
                                      <m:e>
                                        <m:r>
                                          <a:rPr lang="en-MY" sz="1400" b="1" i="1" kern="1200">
                                            <a:solidFill>
                                              <a:schemeClr val="lt1"/>
                                            </a:solidFill>
                                            <a:effectLst/>
                                            <a:latin typeface="Cambria Math"/>
                                            <a:ea typeface="+mn-ea"/>
                                            <a:cs typeface="+mn-cs"/>
                                          </a:rPr>
                                          <m:t>𝐵𝑆</m:t>
                                        </m:r>
                                      </m:e>
                                      <m:sub>
                                        <m:r>
                                          <a:rPr lang="en-MY" sz="1400" b="1" i="1" kern="1200">
                                            <a:solidFill>
                                              <a:schemeClr val="lt1"/>
                                            </a:solidFill>
                                            <a:effectLst/>
                                            <a:latin typeface="Cambria Math"/>
                                            <a:ea typeface="+mn-ea"/>
                                            <a:cs typeface="+mn-cs"/>
                                          </a:rPr>
                                          <m:t>𝑖𝑡</m:t>
                                        </m:r>
                                        <m:r>
                                          <a:rPr lang="en-MY" sz="1400" b="1" i="1" kern="1200">
                                            <a:solidFill>
                                              <a:schemeClr val="lt1"/>
                                            </a:solidFill>
                                            <a:effectLst/>
                                            <a:latin typeface="Cambria Math"/>
                                            <a:ea typeface="+mn-ea"/>
                                            <a:cs typeface="+mn-cs"/>
                                          </a:rPr>
                                          <m:t>−1</m:t>
                                        </m:r>
                                      </m:sub>
                                    </m:sSub>
                                  </m:e>
                                </m:nary>
                              </m:oMath>
                            </m:oMathPara>
                          </a14:m>
                          <a:endParaRPr lang="en-MY" sz="1400" b="1" kern="1200" dirty="0">
                            <a:solidFill>
                              <a:schemeClr val="lt1"/>
                            </a:solidFill>
                            <a:effectLst/>
                            <a:latin typeface="+mn-lt"/>
                            <a:ea typeface="+mn-ea"/>
                            <a:cs typeface="+mn-cs"/>
                          </a:endParaRPr>
                        </a:p>
                        <a:p>
                          <a:r>
                            <a:rPr lang="en-MY" sz="1400" b="1" kern="1200" dirty="0">
                              <a:solidFill>
                                <a:schemeClr val="lt1"/>
                              </a:solidFill>
                              <a:effectLst/>
                              <a:latin typeface="+mn-lt"/>
                              <a:ea typeface="+mn-ea"/>
                              <a:cs typeface="+mn-cs"/>
                            </a:rPr>
                            <a:t>            </a:t>
                          </a:r>
                          <a14:m>
                            <m:oMath xmlns:m="http://schemas.openxmlformats.org/officeDocument/2006/math">
                              <m:r>
                                <a:rPr lang="en-MY" sz="1400" b="1" i="1" kern="1200">
                                  <a:solidFill>
                                    <a:schemeClr val="lt1"/>
                                  </a:solidFill>
                                  <a:effectLst/>
                                  <a:latin typeface="Cambria Math"/>
                                  <a:ea typeface="+mn-ea"/>
                                  <a:cs typeface="+mn-cs"/>
                                </a:rPr>
                                <m:t>+</m:t>
                              </m:r>
                              <m:nary>
                                <m:naryPr>
                                  <m:chr m:val="∑"/>
                                  <m:limLoc m:val="subSup"/>
                                  <m:ctrlPr>
                                    <a:rPr lang="en-MY" sz="1400" b="1" i="1" kern="1200">
                                      <a:solidFill>
                                        <a:schemeClr val="lt1"/>
                                      </a:solidFill>
                                      <a:effectLst/>
                                      <a:latin typeface="Cambria Math"/>
                                      <a:ea typeface="+mn-ea"/>
                                      <a:cs typeface="+mn-cs"/>
                                    </a:rPr>
                                  </m:ctrlPr>
                                </m:naryPr>
                                <m:sub>
                                  <m:r>
                                    <a:rPr lang="en-MY" sz="1400" b="1" i="1" kern="1200">
                                      <a:solidFill>
                                        <a:schemeClr val="lt1"/>
                                      </a:solidFill>
                                      <a:effectLst/>
                                      <a:latin typeface="Cambria Math"/>
                                      <a:ea typeface="+mn-ea"/>
                                      <a:cs typeface="+mn-cs"/>
                                    </a:rPr>
                                    <m:t>𝑗</m:t>
                                  </m:r>
                                  <m:r>
                                    <a:rPr lang="en-MY" sz="1400" b="1" i="1" kern="1200">
                                      <a:solidFill>
                                        <a:schemeClr val="lt1"/>
                                      </a:solidFill>
                                      <a:effectLst/>
                                      <a:latin typeface="Cambria Math"/>
                                      <a:ea typeface="+mn-ea"/>
                                      <a:cs typeface="+mn-cs"/>
                                    </a:rPr>
                                    <m:t>=1</m:t>
                                  </m:r>
                                </m:sub>
                                <m:sup>
                                  <m:r>
                                    <a:rPr lang="en-MY" sz="1400" b="1" i="1" kern="1200">
                                      <a:solidFill>
                                        <a:schemeClr val="lt1"/>
                                      </a:solidFill>
                                      <a:effectLst/>
                                      <a:latin typeface="Cambria Math"/>
                                      <a:ea typeface="+mn-ea"/>
                                      <a:cs typeface="+mn-cs"/>
                                    </a:rPr>
                                    <m:t>𝑘</m:t>
                                  </m:r>
                                </m:sup>
                                <m:e>
                                  <m:sSub>
                                    <m:sSubPr>
                                      <m:ctrlPr>
                                        <a:rPr lang="en-MY" sz="1400" b="1" i="1" kern="1200">
                                          <a:solidFill>
                                            <a:schemeClr val="lt1"/>
                                          </a:solidFill>
                                          <a:effectLst/>
                                          <a:latin typeface="Cambria Math"/>
                                          <a:ea typeface="+mn-ea"/>
                                          <a:cs typeface="+mn-cs"/>
                                        </a:rPr>
                                      </m:ctrlPr>
                                    </m:sSubPr>
                                    <m:e>
                                      <m:r>
                                        <a:rPr lang="en-MY" sz="1400" b="1" i="1" kern="1200">
                                          <a:solidFill>
                                            <a:schemeClr val="lt1"/>
                                          </a:solidFill>
                                          <a:effectLst/>
                                          <a:latin typeface="Cambria Math"/>
                                          <a:ea typeface="+mn-ea"/>
                                          <a:cs typeface="+mn-cs"/>
                                        </a:rPr>
                                        <m:t>𝜗</m:t>
                                      </m:r>
                                    </m:e>
                                    <m:sub>
                                      <m:r>
                                        <a:rPr lang="en-MY" sz="1400" b="1" i="1" kern="1200">
                                          <a:solidFill>
                                            <a:schemeClr val="lt1"/>
                                          </a:solidFill>
                                          <a:effectLst/>
                                          <a:latin typeface="Cambria Math"/>
                                          <a:ea typeface="+mn-ea"/>
                                          <a:cs typeface="+mn-cs"/>
                                        </a:rPr>
                                        <m:t>𝑗</m:t>
                                      </m:r>
                                    </m:sub>
                                  </m:sSub>
                                  <m:d>
                                    <m:dPr>
                                      <m:ctrlPr>
                                        <a:rPr lang="en-MY" sz="1400" b="1" i="1" kern="1200">
                                          <a:solidFill>
                                            <a:schemeClr val="lt1"/>
                                          </a:solidFill>
                                          <a:effectLst/>
                                          <a:latin typeface="Cambria Math"/>
                                          <a:ea typeface="+mn-ea"/>
                                          <a:cs typeface="+mn-cs"/>
                                        </a:rPr>
                                      </m:ctrlPr>
                                    </m:dPr>
                                    <m:e>
                                      <m:sSub>
                                        <m:sSubPr>
                                          <m:ctrlPr>
                                            <a:rPr lang="en-MY" sz="1400" b="1" i="1" kern="1200">
                                              <a:solidFill>
                                                <a:schemeClr val="lt1"/>
                                              </a:solidFill>
                                              <a:effectLst/>
                                              <a:latin typeface="Cambria Math"/>
                                              <a:ea typeface="+mn-ea"/>
                                              <a:cs typeface="+mn-cs"/>
                                            </a:rPr>
                                          </m:ctrlPr>
                                        </m:sSubPr>
                                        <m:e>
                                          <m:r>
                                            <a:rPr lang="en-MY" sz="1400" b="1" i="1" kern="1200">
                                              <a:solidFill>
                                                <a:schemeClr val="lt1"/>
                                              </a:solidFill>
                                              <a:effectLst/>
                                              <a:latin typeface="Cambria Math"/>
                                              <a:ea typeface="+mn-ea"/>
                                              <a:cs typeface="+mn-cs"/>
                                            </a:rPr>
                                            <m:t>𝐵𝑆</m:t>
                                          </m:r>
                                        </m:e>
                                        <m:sub>
                                          <m:r>
                                            <a:rPr lang="en-MY" sz="1400" b="1" i="1" kern="1200">
                                              <a:solidFill>
                                                <a:schemeClr val="lt1"/>
                                              </a:solidFill>
                                              <a:effectLst/>
                                              <a:latin typeface="Cambria Math"/>
                                              <a:ea typeface="+mn-ea"/>
                                              <a:cs typeface="+mn-cs"/>
                                            </a:rPr>
                                            <m:t>𝑖𝑡</m:t>
                                          </m:r>
                                          <m:r>
                                            <a:rPr lang="en-MY" sz="1400" b="1" i="1" kern="1200">
                                              <a:solidFill>
                                                <a:schemeClr val="lt1"/>
                                              </a:solidFill>
                                              <a:effectLst/>
                                              <a:latin typeface="Cambria Math"/>
                                              <a:ea typeface="+mn-ea"/>
                                              <a:cs typeface="+mn-cs"/>
                                            </a:rPr>
                                            <m:t>−1</m:t>
                                          </m:r>
                                        </m:sub>
                                      </m:sSub>
                                      <m:r>
                                        <a:rPr lang="en-MY" sz="1400" b="1" i="1" kern="1200">
                                          <a:solidFill>
                                            <a:schemeClr val="lt1"/>
                                          </a:solidFill>
                                          <a:effectLst/>
                                          <a:latin typeface="Cambria Math"/>
                                          <a:ea typeface="+mn-ea"/>
                                          <a:cs typeface="+mn-cs"/>
                                        </a:rPr>
                                        <m:t>×∆</m:t>
                                      </m:r>
                                      <m:sSub>
                                        <m:sSubPr>
                                          <m:ctrlPr>
                                            <a:rPr lang="en-MY" sz="1400" b="1" i="1" kern="1200">
                                              <a:solidFill>
                                                <a:schemeClr val="lt1"/>
                                              </a:solidFill>
                                              <a:effectLst/>
                                              <a:latin typeface="Cambria Math"/>
                                              <a:ea typeface="+mn-ea"/>
                                              <a:cs typeface="+mn-cs"/>
                                            </a:rPr>
                                          </m:ctrlPr>
                                        </m:sSubPr>
                                        <m:e>
                                          <m:r>
                                            <a:rPr lang="en-MY" sz="1400" b="1" i="1" kern="1200">
                                              <a:solidFill>
                                                <a:schemeClr val="lt1"/>
                                              </a:solidFill>
                                              <a:effectLst/>
                                              <a:latin typeface="Cambria Math"/>
                                              <a:ea typeface="+mn-ea"/>
                                              <a:cs typeface="+mn-cs"/>
                                            </a:rPr>
                                            <m:t>𝑅</m:t>
                                          </m:r>
                                        </m:e>
                                        <m:sub>
                                          <m:r>
                                            <a:rPr lang="en-MY" sz="1400" b="1" i="1" kern="1200">
                                              <a:solidFill>
                                                <a:schemeClr val="lt1"/>
                                              </a:solidFill>
                                              <a:effectLst/>
                                              <a:latin typeface="Cambria Math"/>
                                              <a:ea typeface="+mn-ea"/>
                                              <a:cs typeface="+mn-cs"/>
                                            </a:rPr>
                                            <m:t>𝑡</m:t>
                                          </m:r>
                                        </m:sub>
                                      </m:sSub>
                                    </m:e>
                                  </m:d>
                                </m:e>
                              </m:nary>
                              <m:r>
                                <a:rPr lang="en-MY" sz="1400" b="1" i="1" kern="1200">
                                  <a:solidFill>
                                    <a:schemeClr val="lt1"/>
                                  </a:solidFill>
                                  <a:effectLst/>
                                  <a:latin typeface="Cambria Math"/>
                                  <a:ea typeface="+mn-ea"/>
                                  <a:cs typeface="+mn-cs"/>
                                </a:rPr>
                                <m:t>+</m:t>
                              </m:r>
                              <m:r>
                                <a:rPr lang="en-MY" sz="1400" b="1" i="1" kern="1200">
                                  <a:solidFill>
                                    <a:schemeClr val="lt1"/>
                                  </a:solidFill>
                                  <a:effectLst/>
                                  <a:latin typeface="Cambria Math"/>
                                  <a:ea typeface="+mn-ea"/>
                                  <a:cs typeface="+mn-cs"/>
                                </a:rPr>
                                <m:t>𝛿</m:t>
                              </m:r>
                              <m:r>
                                <a:rPr lang="en-MY" sz="1400" b="1" i="1" kern="1200">
                                  <a:solidFill>
                                    <a:schemeClr val="lt1"/>
                                  </a:solidFill>
                                  <a:effectLst/>
                                  <a:latin typeface="Cambria Math"/>
                                  <a:ea typeface="+mn-ea"/>
                                  <a:cs typeface="+mn-cs"/>
                                </a:rPr>
                                <m:t>∆</m:t>
                              </m:r>
                              <m:func>
                                <m:funcPr>
                                  <m:ctrlPr>
                                    <a:rPr lang="en-MY" sz="1400" b="1" i="1" kern="1200">
                                      <a:solidFill>
                                        <a:schemeClr val="lt1"/>
                                      </a:solidFill>
                                      <a:effectLst/>
                                      <a:latin typeface="Cambria Math"/>
                                      <a:ea typeface="+mn-ea"/>
                                      <a:cs typeface="+mn-cs"/>
                                    </a:rPr>
                                  </m:ctrlPr>
                                </m:funcPr>
                                <m:fName>
                                  <m:r>
                                    <m:rPr>
                                      <m:sty m:val="p"/>
                                    </m:rPr>
                                    <a:rPr lang="en-MY" sz="1400" b="1" kern="1200">
                                      <a:solidFill>
                                        <a:schemeClr val="lt1"/>
                                      </a:solidFill>
                                      <a:effectLst/>
                                      <a:latin typeface="Cambria Math"/>
                                      <a:ea typeface="+mn-ea"/>
                                      <a:cs typeface="+mn-cs"/>
                                    </a:rPr>
                                    <m:t>ln</m:t>
                                  </m:r>
                                </m:fName>
                                <m:e>
                                  <m:d>
                                    <m:dPr>
                                      <m:ctrlPr>
                                        <a:rPr lang="en-MY" sz="1400" b="1" i="1" kern="1200">
                                          <a:solidFill>
                                            <a:schemeClr val="lt1"/>
                                          </a:solidFill>
                                          <a:effectLst/>
                                          <a:latin typeface="Cambria Math"/>
                                          <a:ea typeface="+mn-ea"/>
                                          <a:cs typeface="+mn-cs"/>
                                        </a:rPr>
                                      </m:ctrlPr>
                                    </m:dPr>
                                    <m:e>
                                      <m:sSub>
                                        <m:sSubPr>
                                          <m:ctrlPr>
                                            <a:rPr lang="en-MY" sz="1400" b="1" i="1" kern="1200">
                                              <a:solidFill>
                                                <a:schemeClr val="lt1"/>
                                              </a:solidFill>
                                              <a:effectLst/>
                                              <a:latin typeface="Cambria Math"/>
                                              <a:ea typeface="+mn-ea"/>
                                              <a:cs typeface="+mn-cs"/>
                                            </a:rPr>
                                          </m:ctrlPr>
                                        </m:sSubPr>
                                        <m:e>
                                          <m:r>
                                            <a:rPr lang="en-MY" sz="1400" b="1" i="1" kern="1200">
                                              <a:solidFill>
                                                <a:schemeClr val="lt1"/>
                                              </a:solidFill>
                                              <a:effectLst/>
                                              <a:latin typeface="Cambria Math"/>
                                              <a:ea typeface="+mn-ea"/>
                                              <a:cs typeface="+mn-cs"/>
                                            </a:rPr>
                                            <m:t>𝐺𝐷𝑃</m:t>
                                          </m:r>
                                        </m:e>
                                        <m:sub>
                                          <m:r>
                                            <a:rPr lang="en-MY" sz="1400" b="1" i="1" kern="1200">
                                              <a:solidFill>
                                                <a:schemeClr val="lt1"/>
                                              </a:solidFill>
                                              <a:effectLst/>
                                              <a:latin typeface="Cambria Math"/>
                                              <a:ea typeface="+mn-ea"/>
                                              <a:cs typeface="+mn-cs"/>
                                            </a:rPr>
                                            <m:t>𝑡</m:t>
                                          </m:r>
                                        </m:sub>
                                      </m:sSub>
                                    </m:e>
                                  </m:d>
                                </m:e>
                              </m:func>
                              <m:r>
                                <a:rPr lang="en-MY" sz="1400" b="1" i="1" kern="1200">
                                  <a:solidFill>
                                    <a:schemeClr val="lt1"/>
                                  </a:solidFill>
                                  <a:effectLst/>
                                  <a:latin typeface="Cambria Math"/>
                                  <a:ea typeface="+mn-ea"/>
                                  <a:cs typeface="+mn-cs"/>
                                </a:rPr>
                                <m:t>+</m:t>
                              </m:r>
                              <m:r>
                                <a:rPr lang="en-MY" sz="1400" b="1" i="1" kern="1200">
                                  <a:solidFill>
                                    <a:schemeClr val="lt1"/>
                                  </a:solidFill>
                                  <a:effectLst/>
                                  <a:latin typeface="Cambria Math"/>
                                  <a:ea typeface="+mn-ea"/>
                                  <a:cs typeface="+mn-cs"/>
                                </a:rPr>
                                <m:t>𝜏</m:t>
                              </m:r>
                              <m:sSub>
                                <m:sSubPr>
                                  <m:ctrlPr>
                                    <a:rPr lang="en-MY" sz="1400" b="1" i="1" kern="1200">
                                      <a:solidFill>
                                        <a:schemeClr val="lt1"/>
                                      </a:solidFill>
                                      <a:effectLst/>
                                      <a:latin typeface="Cambria Math"/>
                                      <a:ea typeface="+mn-ea"/>
                                      <a:cs typeface="+mn-cs"/>
                                    </a:rPr>
                                  </m:ctrlPr>
                                </m:sSubPr>
                                <m:e>
                                  <m:r>
                                    <a:rPr lang="en-MY" sz="1400" b="1" i="1" kern="1200">
                                      <a:solidFill>
                                        <a:schemeClr val="lt1"/>
                                      </a:solidFill>
                                      <a:effectLst/>
                                      <a:latin typeface="Cambria Math"/>
                                      <a:ea typeface="+mn-ea"/>
                                      <a:cs typeface="+mn-cs"/>
                                    </a:rPr>
                                    <m:t>𝐼𝑁𝐹</m:t>
                                  </m:r>
                                </m:e>
                                <m:sub>
                                  <m:r>
                                    <a:rPr lang="en-MY" sz="1400" b="1" i="1" kern="1200">
                                      <a:solidFill>
                                        <a:schemeClr val="lt1"/>
                                      </a:solidFill>
                                      <a:effectLst/>
                                      <a:latin typeface="Cambria Math"/>
                                      <a:ea typeface="+mn-ea"/>
                                      <a:cs typeface="+mn-cs"/>
                                    </a:rPr>
                                    <m:t>𝑡</m:t>
                                  </m:r>
                                </m:sub>
                              </m:sSub>
                              <m:r>
                                <a:rPr lang="en-MY" sz="1400" b="1" i="1" kern="1200">
                                  <a:solidFill>
                                    <a:schemeClr val="lt1"/>
                                  </a:solidFill>
                                  <a:effectLst/>
                                  <a:latin typeface="Cambria Math"/>
                                  <a:ea typeface="+mn-ea"/>
                                  <a:cs typeface="+mn-cs"/>
                                </a:rPr>
                                <m:t>+</m:t>
                              </m:r>
                              <m:sSub>
                                <m:sSubPr>
                                  <m:ctrlPr>
                                    <a:rPr lang="en-MY" sz="1400" b="1" i="1" kern="1200">
                                      <a:solidFill>
                                        <a:schemeClr val="lt1"/>
                                      </a:solidFill>
                                      <a:effectLst/>
                                      <a:latin typeface="Cambria Math"/>
                                      <a:ea typeface="+mn-ea"/>
                                      <a:cs typeface="+mn-cs"/>
                                    </a:rPr>
                                  </m:ctrlPr>
                                </m:sSubPr>
                                <m:e>
                                  <m:r>
                                    <a:rPr lang="en-MY" sz="1400" b="1" i="1" kern="1200">
                                      <a:solidFill>
                                        <a:schemeClr val="lt1"/>
                                      </a:solidFill>
                                      <a:effectLst/>
                                      <a:latin typeface="Cambria Math"/>
                                      <a:ea typeface="+mn-ea"/>
                                      <a:cs typeface="+mn-cs"/>
                                    </a:rPr>
                                    <m:t>𝜀</m:t>
                                  </m:r>
                                </m:e>
                                <m:sub>
                                  <m:r>
                                    <a:rPr lang="en-MY" sz="1400" b="1" i="1" kern="1200">
                                      <a:solidFill>
                                        <a:schemeClr val="lt1"/>
                                      </a:solidFill>
                                      <a:effectLst/>
                                      <a:latin typeface="Cambria Math"/>
                                      <a:ea typeface="+mn-ea"/>
                                      <a:cs typeface="+mn-cs"/>
                                    </a:rPr>
                                    <m:t>𝑖𝑡</m:t>
                                  </m:r>
                                </m:sub>
                              </m:sSub>
                            </m:oMath>
                          </a14:m>
                          <a:r>
                            <a:rPr lang="en-MY" sz="1400" b="1" kern="1200" dirty="0">
                              <a:solidFill>
                                <a:schemeClr val="lt1"/>
                              </a:solidFill>
                              <a:effectLst/>
                              <a:latin typeface="+mn-lt"/>
                              <a:ea typeface="+mn-ea"/>
                              <a:cs typeface="+mn-cs"/>
                            </a:rPr>
                            <a:t> </a:t>
                          </a:r>
                          <a:endParaRPr lang="en-MY" sz="1400" dirty="0"/>
                        </a:p>
                      </a:txBody>
                      <a:tcPr marT="34290" marB="34290"/>
                    </a:tc>
                    <a:tc hMerge="1">
                      <a:txBody>
                        <a:bodyPr/>
                        <a:lstStyle/>
                        <a:p>
                          <a:endParaRPr lang="en-MY" dirty="0"/>
                        </a:p>
                      </a:txBody>
                      <a:tcPr/>
                    </a:tc>
                  </a:tr>
                  <a:tr h="501063">
                    <a:tc>
                      <a:txBody>
                        <a:bodyPr/>
                        <a:lstStyle/>
                        <a:p>
                          <a:endParaRPr lang="en-MY" sz="1400" dirty="0" smtClean="0"/>
                        </a:p>
                        <a:p>
                          <a:r>
                            <a:rPr lang="en-MY" sz="1400" dirty="0" smtClean="0"/>
                            <a:t>Malaysian Banking Sector</a:t>
                          </a:r>
                          <a:endParaRPr lang="en-MY" sz="1400" dirty="0"/>
                        </a:p>
                      </a:txBody>
                      <a:tcPr marT="34290" marB="34290"/>
                    </a:tc>
                    <a:tc>
                      <a:txBody>
                        <a:bodyPr/>
                        <a:lstStyle/>
                        <a:p>
                          <a:pPr/>
                          <a14:m>
                            <m:oMathPara xmlns:m="http://schemas.openxmlformats.org/officeDocument/2006/math">
                              <m:oMathParaPr>
                                <m:jc m:val="centerGroup"/>
                              </m:oMathParaPr>
                              <m:oMath xmlns:m="http://schemas.openxmlformats.org/officeDocument/2006/math">
                                <m:sSub>
                                  <m:sSubPr>
                                    <m:ctrlPr>
                                      <a:rPr lang="en-MY" sz="1400" i="1" kern="1200" smtClean="0">
                                        <a:solidFill>
                                          <a:schemeClr val="dk1"/>
                                        </a:solidFill>
                                        <a:effectLst/>
                                        <a:latin typeface="Cambria Math"/>
                                        <a:ea typeface="+mn-ea"/>
                                        <a:cs typeface="+mn-cs"/>
                                      </a:rPr>
                                    </m:ctrlPr>
                                  </m:sSubPr>
                                  <m:e>
                                    <m:r>
                                      <a:rPr lang="en-MY" sz="1400" i="1" kern="1200">
                                        <a:solidFill>
                                          <a:schemeClr val="dk1"/>
                                        </a:solidFill>
                                        <a:effectLst/>
                                        <a:latin typeface="Cambria Math"/>
                                        <a:ea typeface="+mn-ea"/>
                                        <a:cs typeface="+mn-cs"/>
                                      </a:rPr>
                                      <m:t>𝑆𝐼𝑍𝐸</m:t>
                                    </m:r>
                                  </m:e>
                                  <m:sub>
                                    <m:r>
                                      <a:rPr lang="en-MY" sz="1400" i="1" kern="1200">
                                        <a:solidFill>
                                          <a:schemeClr val="dk1"/>
                                        </a:solidFill>
                                        <a:effectLst/>
                                        <a:latin typeface="Cambria Math"/>
                                        <a:ea typeface="+mn-ea"/>
                                        <a:cs typeface="+mn-cs"/>
                                      </a:rPr>
                                      <m:t>𝑖𝑡</m:t>
                                    </m:r>
                                  </m:sub>
                                </m:sSub>
                                <m:r>
                                  <a:rPr lang="en-MY" sz="1400" i="1" kern="1200">
                                    <a:solidFill>
                                      <a:schemeClr val="dk1"/>
                                    </a:solidFill>
                                    <a:effectLst/>
                                    <a:latin typeface="Cambria Math"/>
                                    <a:ea typeface="+mn-ea"/>
                                    <a:cs typeface="+mn-cs"/>
                                  </a:rPr>
                                  <m:t>=</m:t>
                                </m:r>
                                <m:r>
                                  <a:rPr lang="en-MY" sz="1400" i="1" kern="1200">
                                    <a:solidFill>
                                      <a:schemeClr val="dk1"/>
                                    </a:solidFill>
                                    <a:effectLst/>
                                    <a:latin typeface="Cambria Math"/>
                                    <a:ea typeface="+mn-ea"/>
                                    <a:cs typeface="+mn-cs"/>
                                  </a:rPr>
                                  <m:t>𝑙𝑛</m:t>
                                </m:r>
                                <m:sSub>
                                  <m:sSubPr>
                                    <m:ctrlPr>
                                      <a:rPr lang="en-MY" sz="1400" i="1" kern="1200">
                                        <a:solidFill>
                                          <a:schemeClr val="dk1"/>
                                        </a:solidFill>
                                        <a:effectLst/>
                                        <a:latin typeface="Cambria Math"/>
                                        <a:ea typeface="+mn-ea"/>
                                        <a:cs typeface="+mn-cs"/>
                                      </a:rPr>
                                    </m:ctrlPr>
                                  </m:sSubPr>
                                  <m:e>
                                    <m:r>
                                      <a:rPr lang="en-MY" sz="1400" i="1" kern="1200">
                                        <a:solidFill>
                                          <a:schemeClr val="dk1"/>
                                        </a:solidFill>
                                        <a:effectLst/>
                                        <a:latin typeface="Cambria Math"/>
                                        <a:ea typeface="+mn-ea"/>
                                        <a:cs typeface="+mn-cs"/>
                                      </a:rPr>
                                      <m:t>𝐴</m:t>
                                    </m:r>
                                  </m:e>
                                  <m:sub>
                                    <m:r>
                                      <a:rPr lang="en-MY" sz="1400" i="1" kern="1200">
                                        <a:solidFill>
                                          <a:schemeClr val="dk1"/>
                                        </a:solidFill>
                                        <a:effectLst/>
                                        <a:latin typeface="Cambria Math"/>
                                        <a:ea typeface="+mn-ea"/>
                                        <a:cs typeface="+mn-cs"/>
                                      </a:rPr>
                                      <m:t>𝑖𝑡</m:t>
                                    </m:r>
                                  </m:sub>
                                </m:sSub>
                                <m:r>
                                  <a:rPr lang="en-MY" sz="1400" i="1" kern="1200">
                                    <a:solidFill>
                                      <a:schemeClr val="dk1"/>
                                    </a:solidFill>
                                    <a:effectLst/>
                                    <a:latin typeface="Cambria Math"/>
                                    <a:ea typeface="+mn-ea"/>
                                    <a:cs typeface="+mn-cs"/>
                                  </a:rPr>
                                  <m:t>−</m:t>
                                </m:r>
                                <m:f>
                                  <m:fPr>
                                    <m:ctrlPr>
                                      <a:rPr lang="en-MY" sz="1400" i="1" kern="1200">
                                        <a:solidFill>
                                          <a:schemeClr val="dk1"/>
                                        </a:solidFill>
                                        <a:effectLst/>
                                        <a:latin typeface="Cambria Math"/>
                                        <a:ea typeface="+mn-ea"/>
                                        <a:cs typeface="+mn-cs"/>
                                      </a:rPr>
                                    </m:ctrlPr>
                                  </m:fPr>
                                  <m:num>
                                    <m:nary>
                                      <m:naryPr>
                                        <m:chr m:val="∑"/>
                                        <m:limLoc m:val="undOvr"/>
                                        <m:subHide m:val="on"/>
                                        <m:supHide m:val="on"/>
                                        <m:ctrlPr>
                                          <a:rPr lang="en-MY" sz="1400" i="1" kern="1200">
                                            <a:solidFill>
                                              <a:schemeClr val="dk1"/>
                                            </a:solidFill>
                                            <a:effectLst/>
                                            <a:latin typeface="Cambria Math"/>
                                            <a:ea typeface="+mn-ea"/>
                                            <a:cs typeface="+mn-cs"/>
                                          </a:rPr>
                                        </m:ctrlPr>
                                      </m:naryPr>
                                      <m:sub/>
                                      <m:sup/>
                                      <m:e>
                                        <m:r>
                                          <a:rPr lang="en-MY" sz="1400" i="1" kern="1200">
                                            <a:solidFill>
                                              <a:schemeClr val="dk1"/>
                                            </a:solidFill>
                                            <a:effectLst/>
                                            <a:latin typeface="Cambria Math"/>
                                            <a:ea typeface="+mn-ea"/>
                                            <a:cs typeface="+mn-cs"/>
                                          </a:rPr>
                                          <m:t>𝑙𝑛</m:t>
                                        </m:r>
                                        <m:sSub>
                                          <m:sSubPr>
                                            <m:ctrlPr>
                                              <a:rPr lang="en-MY" sz="1400" i="1" kern="1200">
                                                <a:solidFill>
                                                  <a:schemeClr val="dk1"/>
                                                </a:solidFill>
                                                <a:effectLst/>
                                                <a:latin typeface="Cambria Math"/>
                                                <a:ea typeface="+mn-ea"/>
                                                <a:cs typeface="+mn-cs"/>
                                              </a:rPr>
                                            </m:ctrlPr>
                                          </m:sSubPr>
                                          <m:e>
                                            <m:r>
                                              <a:rPr lang="en-MY" sz="1400" i="1" kern="1200">
                                                <a:solidFill>
                                                  <a:schemeClr val="dk1"/>
                                                </a:solidFill>
                                                <a:effectLst/>
                                                <a:latin typeface="Cambria Math"/>
                                                <a:ea typeface="+mn-ea"/>
                                                <a:cs typeface="+mn-cs"/>
                                              </a:rPr>
                                              <m:t>𝐴</m:t>
                                            </m:r>
                                          </m:e>
                                          <m:sub>
                                            <m:r>
                                              <a:rPr lang="en-MY" sz="1400" i="1" kern="1200">
                                                <a:solidFill>
                                                  <a:schemeClr val="dk1"/>
                                                </a:solidFill>
                                                <a:effectLst/>
                                                <a:latin typeface="Cambria Math"/>
                                                <a:ea typeface="+mn-ea"/>
                                                <a:cs typeface="+mn-cs"/>
                                              </a:rPr>
                                              <m:t>𝑖𝑡</m:t>
                                            </m:r>
                                          </m:sub>
                                        </m:sSub>
                                      </m:e>
                                    </m:nary>
                                  </m:num>
                                  <m:den>
                                    <m:sSub>
                                      <m:sSubPr>
                                        <m:ctrlPr>
                                          <a:rPr lang="en-MY" sz="1400" i="1" kern="1200">
                                            <a:solidFill>
                                              <a:schemeClr val="dk1"/>
                                            </a:solidFill>
                                            <a:effectLst/>
                                            <a:latin typeface="Cambria Math"/>
                                            <a:ea typeface="+mn-ea"/>
                                            <a:cs typeface="+mn-cs"/>
                                          </a:rPr>
                                        </m:ctrlPr>
                                      </m:sSubPr>
                                      <m:e>
                                        <m:r>
                                          <a:rPr lang="en-MY" sz="1400" i="1" kern="1200">
                                            <a:solidFill>
                                              <a:schemeClr val="dk1"/>
                                            </a:solidFill>
                                            <a:effectLst/>
                                            <a:latin typeface="Cambria Math"/>
                                            <a:ea typeface="+mn-ea"/>
                                            <a:cs typeface="+mn-cs"/>
                                          </a:rPr>
                                          <m:t>𝑁</m:t>
                                        </m:r>
                                      </m:e>
                                      <m:sub>
                                        <m:r>
                                          <a:rPr lang="en-MY" sz="1400" i="1" kern="1200">
                                            <a:solidFill>
                                              <a:schemeClr val="dk1"/>
                                            </a:solidFill>
                                            <a:effectLst/>
                                            <a:latin typeface="Cambria Math"/>
                                            <a:ea typeface="+mn-ea"/>
                                            <a:cs typeface="+mn-cs"/>
                                          </a:rPr>
                                          <m:t>𝑡</m:t>
                                        </m:r>
                                      </m:sub>
                                    </m:sSub>
                                  </m:den>
                                </m:f>
                              </m:oMath>
                            </m:oMathPara>
                          </a14:m>
                          <a:endParaRPr lang="en-MY" sz="1400" dirty="0"/>
                        </a:p>
                      </a:txBody>
                      <a:tcPr marT="34290" marB="34290"/>
                    </a:tc>
                  </a:tr>
                  <a:tr h="615649">
                    <a:tc>
                      <a:txBody>
                        <a:bodyPr/>
                        <a:lstStyle/>
                        <a:p>
                          <a:r>
                            <a:rPr lang="en-MY" sz="1400" dirty="0" smtClean="0"/>
                            <a:t>17 Islamic Banks</a:t>
                          </a:r>
                        </a:p>
                        <a:p>
                          <a:r>
                            <a:rPr lang="en-MY" sz="1400" dirty="0" smtClean="0"/>
                            <a:t>21 Conventional Banks</a:t>
                          </a:r>
                          <a:endParaRPr lang="en-MY" sz="1400" dirty="0"/>
                        </a:p>
                      </a:txBody>
                      <a:tcPr marT="34290" marB="34290"/>
                    </a:tc>
                    <a:tc>
                      <a:txBody>
                        <a:bodyPr/>
                        <a:lstStyle/>
                        <a:p>
                          <a:pPr/>
                          <a14:m>
                            <m:oMathPara xmlns:m="http://schemas.openxmlformats.org/officeDocument/2006/math">
                              <m:oMathParaPr>
                                <m:jc m:val="centerGroup"/>
                              </m:oMathParaPr>
                              <m:oMath xmlns:m="http://schemas.openxmlformats.org/officeDocument/2006/math">
                                <m:sSub>
                                  <m:sSubPr>
                                    <m:ctrlPr>
                                      <a:rPr lang="en-MY" sz="1400" i="1" kern="1200" smtClean="0">
                                        <a:solidFill>
                                          <a:schemeClr val="dk1"/>
                                        </a:solidFill>
                                        <a:effectLst/>
                                        <a:latin typeface="Cambria Math"/>
                                        <a:ea typeface="+mn-ea"/>
                                        <a:cs typeface="+mn-cs"/>
                                      </a:rPr>
                                    </m:ctrlPr>
                                  </m:sSubPr>
                                  <m:e>
                                    <m:r>
                                      <a:rPr lang="en-MY" sz="1400" i="1" kern="1200">
                                        <a:solidFill>
                                          <a:schemeClr val="dk1"/>
                                        </a:solidFill>
                                        <a:effectLst/>
                                        <a:latin typeface="Cambria Math"/>
                                        <a:ea typeface="+mn-ea"/>
                                        <a:cs typeface="+mn-cs"/>
                                      </a:rPr>
                                      <m:t>𝐸𝑄𝐴</m:t>
                                    </m:r>
                                  </m:e>
                                  <m:sub>
                                    <m:r>
                                      <a:rPr lang="en-MY" sz="1400" i="1" kern="1200">
                                        <a:solidFill>
                                          <a:schemeClr val="dk1"/>
                                        </a:solidFill>
                                        <a:effectLst/>
                                        <a:latin typeface="Cambria Math"/>
                                        <a:ea typeface="+mn-ea"/>
                                        <a:cs typeface="+mn-cs"/>
                                      </a:rPr>
                                      <m:t>𝑖𝑡</m:t>
                                    </m:r>
                                  </m:sub>
                                </m:sSub>
                                <m:r>
                                  <a:rPr lang="en-MY" sz="1400" i="1" kern="1200">
                                    <a:solidFill>
                                      <a:schemeClr val="dk1"/>
                                    </a:solidFill>
                                    <a:effectLst/>
                                    <a:latin typeface="Cambria Math"/>
                                    <a:ea typeface="+mn-ea"/>
                                    <a:cs typeface="+mn-cs"/>
                                  </a:rPr>
                                  <m:t>=</m:t>
                                </m:r>
                                <m:f>
                                  <m:fPr>
                                    <m:ctrlPr>
                                      <a:rPr lang="en-MY" sz="1400" i="1" kern="1200">
                                        <a:solidFill>
                                          <a:schemeClr val="dk1"/>
                                        </a:solidFill>
                                        <a:effectLst/>
                                        <a:latin typeface="Cambria Math"/>
                                        <a:ea typeface="+mn-ea"/>
                                        <a:cs typeface="+mn-cs"/>
                                      </a:rPr>
                                    </m:ctrlPr>
                                  </m:fPr>
                                  <m:num>
                                    <m:sSub>
                                      <m:sSubPr>
                                        <m:ctrlPr>
                                          <a:rPr lang="en-MY" sz="1400" i="1" kern="1200">
                                            <a:solidFill>
                                              <a:schemeClr val="dk1"/>
                                            </a:solidFill>
                                            <a:effectLst/>
                                            <a:latin typeface="Cambria Math"/>
                                            <a:ea typeface="+mn-ea"/>
                                            <a:cs typeface="+mn-cs"/>
                                          </a:rPr>
                                        </m:ctrlPr>
                                      </m:sSubPr>
                                      <m:e>
                                        <m:r>
                                          <a:rPr lang="en-MY" sz="1400" i="1" kern="1200">
                                            <a:solidFill>
                                              <a:schemeClr val="dk1"/>
                                            </a:solidFill>
                                            <a:effectLst/>
                                            <a:latin typeface="Cambria Math"/>
                                            <a:ea typeface="+mn-ea"/>
                                            <a:cs typeface="+mn-cs"/>
                                          </a:rPr>
                                          <m:t>𝐸</m:t>
                                        </m:r>
                                      </m:e>
                                      <m:sub>
                                        <m:r>
                                          <a:rPr lang="en-MY" sz="1400" i="1" kern="1200">
                                            <a:solidFill>
                                              <a:schemeClr val="dk1"/>
                                            </a:solidFill>
                                            <a:effectLst/>
                                            <a:latin typeface="Cambria Math"/>
                                            <a:ea typeface="+mn-ea"/>
                                            <a:cs typeface="+mn-cs"/>
                                          </a:rPr>
                                          <m:t>𝑖𝑡</m:t>
                                        </m:r>
                                      </m:sub>
                                    </m:sSub>
                                  </m:num>
                                  <m:den>
                                    <m:sSub>
                                      <m:sSubPr>
                                        <m:ctrlPr>
                                          <a:rPr lang="en-MY" sz="1400" i="1" kern="1200">
                                            <a:solidFill>
                                              <a:schemeClr val="dk1"/>
                                            </a:solidFill>
                                            <a:effectLst/>
                                            <a:latin typeface="Cambria Math"/>
                                            <a:ea typeface="+mn-ea"/>
                                            <a:cs typeface="+mn-cs"/>
                                          </a:rPr>
                                        </m:ctrlPr>
                                      </m:sSubPr>
                                      <m:e>
                                        <m:r>
                                          <a:rPr lang="en-MY" sz="1400" i="1" kern="1200">
                                            <a:solidFill>
                                              <a:schemeClr val="dk1"/>
                                            </a:solidFill>
                                            <a:effectLst/>
                                            <a:latin typeface="Cambria Math"/>
                                            <a:ea typeface="+mn-ea"/>
                                            <a:cs typeface="+mn-cs"/>
                                          </a:rPr>
                                          <m:t>𝐴</m:t>
                                        </m:r>
                                      </m:e>
                                      <m:sub>
                                        <m:r>
                                          <a:rPr lang="en-MY" sz="1400" i="1" kern="1200">
                                            <a:solidFill>
                                              <a:schemeClr val="dk1"/>
                                            </a:solidFill>
                                            <a:effectLst/>
                                            <a:latin typeface="Cambria Math"/>
                                            <a:ea typeface="+mn-ea"/>
                                            <a:cs typeface="+mn-cs"/>
                                          </a:rPr>
                                          <m:t>𝑖𝑡</m:t>
                                        </m:r>
                                      </m:sub>
                                    </m:sSub>
                                  </m:den>
                                </m:f>
                                <m:r>
                                  <a:rPr lang="en-MY" sz="1400" i="1" kern="1200">
                                    <a:solidFill>
                                      <a:schemeClr val="dk1"/>
                                    </a:solidFill>
                                    <a:effectLst/>
                                    <a:latin typeface="Cambria Math"/>
                                    <a:ea typeface="+mn-ea"/>
                                    <a:cs typeface="+mn-cs"/>
                                  </a:rPr>
                                  <m:t>−</m:t>
                                </m:r>
                                <m:f>
                                  <m:fPr>
                                    <m:ctrlPr>
                                      <a:rPr lang="en-MY" sz="1400" i="1" kern="1200">
                                        <a:solidFill>
                                          <a:schemeClr val="dk1"/>
                                        </a:solidFill>
                                        <a:effectLst/>
                                        <a:latin typeface="Cambria Math"/>
                                        <a:ea typeface="+mn-ea"/>
                                        <a:cs typeface="+mn-cs"/>
                                      </a:rPr>
                                    </m:ctrlPr>
                                  </m:fPr>
                                  <m:num>
                                    <m:r>
                                      <a:rPr lang="en-MY" sz="1400" i="1" kern="1200">
                                        <a:solidFill>
                                          <a:schemeClr val="dk1"/>
                                        </a:solidFill>
                                        <a:effectLst/>
                                        <a:latin typeface="Cambria Math"/>
                                        <a:ea typeface="+mn-ea"/>
                                        <a:cs typeface="+mn-cs"/>
                                      </a:rPr>
                                      <m:t>1</m:t>
                                    </m:r>
                                  </m:num>
                                  <m:den>
                                    <m:r>
                                      <a:rPr lang="en-MY" sz="1400" i="1" kern="1200">
                                        <a:solidFill>
                                          <a:schemeClr val="dk1"/>
                                        </a:solidFill>
                                        <a:effectLst/>
                                        <a:latin typeface="Cambria Math"/>
                                        <a:ea typeface="+mn-ea"/>
                                        <a:cs typeface="+mn-cs"/>
                                      </a:rPr>
                                      <m:t>𝑇</m:t>
                                    </m:r>
                                  </m:den>
                                </m:f>
                                <m:nary>
                                  <m:naryPr>
                                    <m:chr m:val="∑"/>
                                    <m:limLoc m:val="undOvr"/>
                                    <m:supHide m:val="on"/>
                                    <m:ctrlPr>
                                      <a:rPr lang="en-MY" sz="1400" i="1" kern="1200">
                                        <a:solidFill>
                                          <a:schemeClr val="dk1"/>
                                        </a:solidFill>
                                        <a:effectLst/>
                                        <a:latin typeface="Cambria Math"/>
                                        <a:ea typeface="+mn-ea"/>
                                        <a:cs typeface="+mn-cs"/>
                                      </a:rPr>
                                    </m:ctrlPr>
                                  </m:naryPr>
                                  <m:sub>
                                    <m:r>
                                      <a:rPr lang="en-MY" sz="1400" i="1" kern="1200">
                                        <a:solidFill>
                                          <a:schemeClr val="dk1"/>
                                        </a:solidFill>
                                        <a:effectLst/>
                                        <a:latin typeface="Cambria Math"/>
                                        <a:ea typeface="+mn-ea"/>
                                        <a:cs typeface="+mn-cs"/>
                                      </a:rPr>
                                      <m:t>𝑡</m:t>
                                    </m:r>
                                  </m:sub>
                                  <m:sup/>
                                  <m:e>
                                    <m:d>
                                      <m:dPr>
                                        <m:ctrlPr>
                                          <a:rPr lang="en-MY" sz="1400" i="1" kern="1200">
                                            <a:solidFill>
                                              <a:schemeClr val="dk1"/>
                                            </a:solidFill>
                                            <a:effectLst/>
                                            <a:latin typeface="Cambria Math"/>
                                            <a:ea typeface="+mn-ea"/>
                                            <a:cs typeface="+mn-cs"/>
                                          </a:rPr>
                                        </m:ctrlPr>
                                      </m:dPr>
                                      <m:e>
                                        <m:f>
                                          <m:fPr>
                                            <m:ctrlPr>
                                              <a:rPr lang="en-MY" sz="1400" i="1" kern="1200">
                                                <a:solidFill>
                                                  <a:schemeClr val="dk1"/>
                                                </a:solidFill>
                                                <a:effectLst/>
                                                <a:latin typeface="Cambria Math"/>
                                                <a:ea typeface="+mn-ea"/>
                                                <a:cs typeface="+mn-cs"/>
                                              </a:rPr>
                                            </m:ctrlPr>
                                          </m:fPr>
                                          <m:num>
                                            <m:r>
                                              <a:rPr lang="en-MY" sz="1400" i="1" kern="1200">
                                                <a:solidFill>
                                                  <a:schemeClr val="dk1"/>
                                                </a:solidFill>
                                                <a:effectLst/>
                                                <a:latin typeface="Cambria Math"/>
                                                <a:ea typeface="+mn-ea"/>
                                                <a:cs typeface="+mn-cs"/>
                                              </a:rPr>
                                              <m:t>1</m:t>
                                            </m:r>
                                          </m:num>
                                          <m:den>
                                            <m:sSub>
                                              <m:sSubPr>
                                                <m:ctrlPr>
                                                  <a:rPr lang="en-MY" sz="1400" i="1" kern="1200">
                                                    <a:solidFill>
                                                      <a:schemeClr val="dk1"/>
                                                    </a:solidFill>
                                                    <a:effectLst/>
                                                    <a:latin typeface="Cambria Math"/>
                                                    <a:ea typeface="+mn-ea"/>
                                                    <a:cs typeface="+mn-cs"/>
                                                  </a:rPr>
                                                </m:ctrlPr>
                                              </m:sSubPr>
                                              <m:e>
                                                <m:r>
                                                  <a:rPr lang="en-MY" sz="1400" i="1" kern="1200">
                                                    <a:solidFill>
                                                      <a:schemeClr val="dk1"/>
                                                    </a:solidFill>
                                                    <a:effectLst/>
                                                    <a:latin typeface="Cambria Math"/>
                                                    <a:ea typeface="+mn-ea"/>
                                                    <a:cs typeface="+mn-cs"/>
                                                  </a:rPr>
                                                  <m:t>𝑁</m:t>
                                                </m:r>
                                              </m:e>
                                              <m:sub>
                                                <m:r>
                                                  <a:rPr lang="en-MY" sz="1400" i="1" kern="1200">
                                                    <a:solidFill>
                                                      <a:schemeClr val="dk1"/>
                                                    </a:solidFill>
                                                    <a:effectLst/>
                                                    <a:latin typeface="Cambria Math"/>
                                                    <a:ea typeface="+mn-ea"/>
                                                    <a:cs typeface="+mn-cs"/>
                                                  </a:rPr>
                                                  <m:t>𝑡</m:t>
                                                </m:r>
                                              </m:sub>
                                            </m:sSub>
                                          </m:den>
                                        </m:f>
                                        <m:nary>
                                          <m:naryPr>
                                            <m:chr m:val="∑"/>
                                            <m:limLoc m:val="undOvr"/>
                                            <m:supHide m:val="on"/>
                                            <m:ctrlPr>
                                              <a:rPr lang="en-MY" sz="1400" i="1" kern="1200">
                                                <a:solidFill>
                                                  <a:schemeClr val="dk1"/>
                                                </a:solidFill>
                                                <a:effectLst/>
                                                <a:latin typeface="Cambria Math"/>
                                                <a:ea typeface="+mn-ea"/>
                                                <a:cs typeface="+mn-cs"/>
                                              </a:rPr>
                                            </m:ctrlPr>
                                          </m:naryPr>
                                          <m:sub>
                                            <m:r>
                                              <a:rPr lang="en-MY" sz="1400" i="1" kern="1200">
                                                <a:solidFill>
                                                  <a:schemeClr val="dk1"/>
                                                </a:solidFill>
                                                <a:effectLst/>
                                                <a:latin typeface="Cambria Math"/>
                                                <a:ea typeface="+mn-ea"/>
                                                <a:cs typeface="+mn-cs"/>
                                              </a:rPr>
                                              <m:t>𝑖</m:t>
                                            </m:r>
                                          </m:sub>
                                          <m:sup/>
                                          <m:e>
                                            <m:f>
                                              <m:fPr>
                                                <m:ctrlPr>
                                                  <a:rPr lang="en-MY" sz="1400" i="1" kern="1200">
                                                    <a:solidFill>
                                                      <a:schemeClr val="dk1"/>
                                                    </a:solidFill>
                                                    <a:effectLst/>
                                                    <a:latin typeface="Cambria Math"/>
                                                    <a:ea typeface="+mn-ea"/>
                                                    <a:cs typeface="+mn-cs"/>
                                                  </a:rPr>
                                                </m:ctrlPr>
                                              </m:fPr>
                                              <m:num>
                                                <m:sSub>
                                                  <m:sSubPr>
                                                    <m:ctrlPr>
                                                      <a:rPr lang="en-MY" sz="1400" i="1" kern="1200">
                                                        <a:solidFill>
                                                          <a:schemeClr val="dk1"/>
                                                        </a:solidFill>
                                                        <a:effectLst/>
                                                        <a:latin typeface="Cambria Math"/>
                                                        <a:ea typeface="+mn-ea"/>
                                                        <a:cs typeface="+mn-cs"/>
                                                      </a:rPr>
                                                    </m:ctrlPr>
                                                  </m:sSubPr>
                                                  <m:e>
                                                    <m:r>
                                                      <a:rPr lang="en-MY" sz="1400" i="1" kern="1200">
                                                        <a:solidFill>
                                                          <a:schemeClr val="dk1"/>
                                                        </a:solidFill>
                                                        <a:effectLst/>
                                                        <a:latin typeface="Cambria Math"/>
                                                        <a:ea typeface="+mn-ea"/>
                                                        <a:cs typeface="+mn-cs"/>
                                                      </a:rPr>
                                                      <m:t>𝐸</m:t>
                                                    </m:r>
                                                  </m:e>
                                                  <m:sub>
                                                    <m:r>
                                                      <a:rPr lang="en-MY" sz="1400" i="1" kern="1200">
                                                        <a:solidFill>
                                                          <a:schemeClr val="dk1"/>
                                                        </a:solidFill>
                                                        <a:effectLst/>
                                                        <a:latin typeface="Cambria Math"/>
                                                        <a:ea typeface="+mn-ea"/>
                                                        <a:cs typeface="+mn-cs"/>
                                                      </a:rPr>
                                                      <m:t>𝑖𝑡</m:t>
                                                    </m:r>
                                                  </m:sub>
                                                </m:sSub>
                                              </m:num>
                                              <m:den>
                                                <m:sSub>
                                                  <m:sSubPr>
                                                    <m:ctrlPr>
                                                      <a:rPr lang="en-MY" sz="1400" i="1" kern="1200">
                                                        <a:solidFill>
                                                          <a:schemeClr val="dk1"/>
                                                        </a:solidFill>
                                                        <a:effectLst/>
                                                        <a:latin typeface="Cambria Math"/>
                                                        <a:ea typeface="+mn-ea"/>
                                                        <a:cs typeface="+mn-cs"/>
                                                      </a:rPr>
                                                    </m:ctrlPr>
                                                  </m:sSubPr>
                                                  <m:e>
                                                    <m:r>
                                                      <a:rPr lang="en-MY" sz="1400" i="1" kern="1200">
                                                        <a:solidFill>
                                                          <a:schemeClr val="dk1"/>
                                                        </a:solidFill>
                                                        <a:effectLst/>
                                                        <a:latin typeface="Cambria Math"/>
                                                        <a:ea typeface="+mn-ea"/>
                                                        <a:cs typeface="+mn-cs"/>
                                                      </a:rPr>
                                                      <m:t>𝐴</m:t>
                                                    </m:r>
                                                  </m:e>
                                                  <m:sub>
                                                    <m:r>
                                                      <a:rPr lang="en-MY" sz="1400" i="1" kern="1200">
                                                        <a:solidFill>
                                                          <a:schemeClr val="dk1"/>
                                                        </a:solidFill>
                                                        <a:effectLst/>
                                                        <a:latin typeface="Cambria Math"/>
                                                        <a:ea typeface="+mn-ea"/>
                                                        <a:cs typeface="+mn-cs"/>
                                                      </a:rPr>
                                                      <m:t>𝑖𝑡</m:t>
                                                    </m:r>
                                                  </m:sub>
                                                </m:sSub>
                                              </m:den>
                                            </m:f>
                                          </m:e>
                                        </m:nary>
                                      </m:e>
                                    </m:d>
                                  </m:e>
                                </m:nary>
                              </m:oMath>
                            </m:oMathPara>
                          </a14:m>
                          <a:endParaRPr lang="en-MY" sz="1400" dirty="0"/>
                        </a:p>
                      </a:txBody>
                      <a:tcPr marT="34290" marB="34290"/>
                    </a:tc>
                  </a:tr>
                  <a:tr h="615649">
                    <a:tc>
                      <a:txBody>
                        <a:bodyPr/>
                        <a:lstStyle/>
                        <a:p>
                          <a:r>
                            <a:rPr lang="en-MY" sz="1400" dirty="0" smtClean="0"/>
                            <a:t>Unbalanced Panel</a:t>
                          </a:r>
                          <a:endParaRPr lang="en-MY" sz="1400" dirty="0"/>
                        </a:p>
                      </a:txBody>
                      <a:tcPr marT="34290" marB="34290"/>
                    </a:tc>
                    <a:tc>
                      <a:txBody>
                        <a:bodyPr/>
                        <a:lstStyle/>
                        <a:p>
                          <a:pPr/>
                          <a14:m>
                            <m:oMathPara xmlns:m="http://schemas.openxmlformats.org/officeDocument/2006/math">
                              <m:oMathParaPr>
                                <m:jc m:val="centerGroup"/>
                              </m:oMathParaPr>
                              <m:oMath xmlns:m="http://schemas.openxmlformats.org/officeDocument/2006/math">
                                <m:sSub>
                                  <m:sSubPr>
                                    <m:ctrlPr>
                                      <a:rPr lang="en-MY" sz="1400" i="1" kern="1200" smtClean="0">
                                        <a:solidFill>
                                          <a:schemeClr val="dk1"/>
                                        </a:solidFill>
                                        <a:effectLst/>
                                        <a:latin typeface="Cambria Math"/>
                                        <a:ea typeface="+mn-ea"/>
                                        <a:cs typeface="+mn-cs"/>
                                      </a:rPr>
                                    </m:ctrlPr>
                                  </m:sSubPr>
                                  <m:e>
                                    <m:r>
                                      <a:rPr lang="en-MY" sz="1400" i="1" kern="1200">
                                        <a:solidFill>
                                          <a:schemeClr val="dk1"/>
                                        </a:solidFill>
                                        <a:effectLst/>
                                        <a:latin typeface="Cambria Math"/>
                                        <a:ea typeface="+mn-ea"/>
                                        <a:cs typeface="+mn-cs"/>
                                      </a:rPr>
                                      <m:t>𝐿𝐼𝑄𝐴</m:t>
                                    </m:r>
                                  </m:e>
                                  <m:sub>
                                    <m:r>
                                      <a:rPr lang="en-MY" sz="1400" i="1" kern="1200">
                                        <a:solidFill>
                                          <a:schemeClr val="dk1"/>
                                        </a:solidFill>
                                        <a:effectLst/>
                                        <a:latin typeface="Cambria Math"/>
                                        <a:ea typeface="+mn-ea"/>
                                        <a:cs typeface="+mn-cs"/>
                                      </a:rPr>
                                      <m:t>𝑖𝑡</m:t>
                                    </m:r>
                                  </m:sub>
                                </m:sSub>
                                <m:r>
                                  <a:rPr lang="en-MY" sz="1400" i="1" kern="1200">
                                    <a:solidFill>
                                      <a:schemeClr val="dk1"/>
                                    </a:solidFill>
                                    <a:effectLst/>
                                    <a:latin typeface="Cambria Math"/>
                                    <a:ea typeface="+mn-ea"/>
                                    <a:cs typeface="+mn-cs"/>
                                  </a:rPr>
                                  <m:t>=</m:t>
                                </m:r>
                                <m:f>
                                  <m:fPr>
                                    <m:ctrlPr>
                                      <a:rPr lang="en-MY" sz="1400" i="1" kern="1200">
                                        <a:solidFill>
                                          <a:schemeClr val="dk1"/>
                                        </a:solidFill>
                                        <a:effectLst/>
                                        <a:latin typeface="Cambria Math"/>
                                        <a:ea typeface="+mn-ea"/>
                                        <a:cs typeface="+mn-cs"/>
                                      </a:rPr>
                                    </m:ctrlPr>
                                  </m:fPr>
                                  <m:num>
                                    <m:sSub>
                                      <m:sSubPr>
                                        <m:ctrlPr>
                                          <a:rPr lang="en-MY" sz="1400" i="1" kern="1200">
                                            <a:solidFill>
                                              <a:schemeClr val="dk1"/>
                                            </a:solidFill>
                                            <a:effectLst/>
                                            <a:latin typeface="Cambria Math"/>
                                            <a:ea typeface="+mn-ea"/>
                                            <a:cs typeface="+mn-cs"/>
                                          </a:rPr>
                                        </m:ctrlPr>
                                      </m:sSubPr>
                                      <m:e>
                                        <m:r>
                                          <a:rPr lang="en-MY" sz="1400" i="1" kern="1200">
                                            <a:solidFill>
                                              <a:schemeClr val="dk1"/>
                                            </a:solidFill>
                                            <a:effectLst/>
                                            <a:latin typeface="Cambria Math"/>
                                            <a:ea typeface="+mn-ea"/>
                                            <a:cs typeface="+mn-cs"/>
                                          </a:rPr>
                                          <m:t>𝐿𝐼𝑄</m:t>
                                        </m:r>
                                      </m:e>
                                      <m:sub>
                                        <m:r>
                                          <a:rPr lang="en-MY" sz="1400" i="1" kern="1200">
                                            <a:solidFill>
                                              <a:schemeClr val="dk1"/>
                                            </a:solidFill>
                                            <a:effectLst/>
                                            <a:latin typeface="Cambria Math"/>
                                            <a:ea typeface="+mn-ea"/>
                                            <a:cs typeface="+mn-cs"/>
                                          </a:rPr>
                                          <m:t>𝑖𝑡</m:t>
                                        </m:r>
                                      </m:sub>
                                    </m:sSub>
                                  </m:num>
                                  <m:den>
                                    <m:sSub>
                                      <m:sSubPr>
                                        <m:ctrlPr>
                                          <a:rPr lang="en-MY" sz="1400" i="1" kern="1200">
                                            <a:solidFill>
                                              <a:schemeClr val="dk1"/>
                                            </a:solidFill>
                                            <a:effectLst/>
                                            <a:latin typeface="Cambria Math"/>
                                            <a:ea typeface="+mn-ea"/>
                                            <a:cs typeface="+mn-cs"/>
                                          </a:rPr>
                                        </m:ctrlPr>
                                      </m:sSubPr>
                                      <m:e>
                                        <m:r>
                                          <a:rPr lang="en-MY" sz="1400" i="1" kern="1200">
                                            <a:solidFill>
                                              <a:schemeClr val="dk1"/>
                                            </a:solidFill>
                                            <a:effectLst/>
                                            <a:latin typeface="Cambria Math"/>
                                            <a:ea typeface="+mn-ea"/>
                                            <a:cs typeface="+mn-cs"/>
                                          </a:rPr>
                                          <m:t>𝐴</m:t>
                                        </m:r>
                                      </m:e>
                                      <m:sub>
                                        <m:r>
                                          <a:rPr lang="en-MY" sz="1400" i="1" kern="1200">
                                            <a:solidFill>
                                              <a:schemeClr val="dk1"/>
                                            </a:solidFill>
                                            <a:effectLst/>
                                            <a:latin typeface="Cambria Math"/>
                                            <a:ea typeface="+mn-ea"/>
                                            <a:cs typeface="+mn-cs"/>
                                          </a:rPr>
                                          <m:t>𝑖𝑡</m:t>
                                        </m:r>
                                      </m:sub>
                                    </m:sSub>
                                  </m:den>
                                </m:f>
                                <m:r>
                                  <a:rPr lang="en-MY" sz="1400" i="1" kern="1200">
                                    <a:solidFill>
                                      <a:schemeClr val="dk1"/>
                                    </a:solidFill>
                                    <a:effectLst/>
                                    <a:latin typeface="Cambria Math"/>
                                    <a:ea typeface="+mn-ea"/>
                                    <a:cs typeface="+mn-cs"/>
                                  </a:rPr>
                                  <m:t>−</m:t>
                                </m:r>
                                <m:f>
                                  <m:fPr>
                                    <m:ctrlPr>
                                      <a:rPr lang="en-MY" sz="1400" i="1" kern="1200">
                                        <a:solidFill>
                                          <a:schemeClr val="dk1"/>
                                        </a:solidFill>
                                        <a:effectLst/>
                                        <a:latin typeface="Cambria Math"/>
                                        <a:ea typeface="+mn-ea"/>
                                        <a:cs typeface="+mn-cs"/>
                                      </a:rPr>
                                    </m:ctrlPr>
                                  </m:fPr>
                                  <m:num>
                                    <m:r>
                                      <a:rPr lang="en-MY" sz="1400" i="1" kern="1200">
                                        <a:solidFill>
                                          <a:schemeClr val="dk1"/>
                                        </a:solidFill>
                                        <a:effectLst/>
                                        <a:latin typeface="Cambria Math"/>
                                        <a:ea typeface="+mn-ea"/>
                                        <a:cs typeface="+mn-cs"/>
                                      </a:rPr>
                                      <m:t>1</m:t>
                                    </m:r>
                                  </m:num>
                                  <m:den>
                                    <m:r>
                                      <a:rPr lang="en-MY" sz="1400" i="1" kern="1200">
                                        <a:solidFill>
                                          <a:schemeClr val="dk1"/>
                                        </a:solidFill>
                                        <a:effectLst/>
                                        <a:latin typeface="Cambria Math"/>
                                        <a:ea typeface="+mn-ea"/>
                                        <a:cs typeface="+mn-cs"/>
                                      </a:rPr>
                                      <m:t>𝑇</m:t>
                                    </m:r>
                                  </m:den>
                                </m:f>
                                <m:nary>
                                  <m:naryPr>
                                    <m:chr m:val="∑"/>
                                    <m:limLoc m:val="undOvr"/>
                                    <m:supHide m:val="on"/>
                                    <m:ctrlPr>
                                      <a:rPr lang="en-MY" sz="1400" i="1" kern="1200">
                                        <a:solidFill>
                                          <a:schemeClr val="dk1"/>
                                        </a:solidFill>
                                        <a:effectLst/>
                                        <a:latin typeface="Cambria Math"/>
                                        <a:ea typeface="+mn-ea"/>
                                        <a:cs typeface="+mn-cs"/>
                                      </a:rPr>
                                    </m:ctrlPr>
                                  </m:naryPr>
                                  <m:sub>
                                    <m:r>
                                      <a:rPr lang="en-MY" sz="1400" i="1" kern="1200">
                                        <a:solidFill>
                                          <a:schemeClr val="dk1"/>
                                        </a:solidFill>
                                        <a:effectLst/>
                                        <a:latin typeface="Cambria Math"/>
                                        <a:ea typeface="+mn-ea"/>
                                        <a:cs typeface="+mn-cs"/>
                                      </a:rPr>
                                      <m:t>𝑡</m:t>
                                    </m:r>
                                  </m:sub>
                                  <m:sup/>
                                  <m:e>
                                    <m:d>
                                      <m:dPr>
                                        <m:ctrlPr>
                                          <a:rPr lang="en-MY" sz="1400" i="1" kern="1200">
                                            <a:solidFill>
                                              <a:schemeClr val="dk1"/>
                                            </a:solidFill>
                                            <a:effectLst/>
                                            <a:latin typeface="Cambria Math"/>
                                            <a:ea typeface="+mn-ea"/>
                                            <a:cs typeface="+mn-cs"/>
                                          </a:rPr>
                                        </m:ctrlPr>
                                      </m:dPr>
                                      <m:e>
                                        <m:f>
                                          <m:fPr>
                                            <m:ctrlPr>
                                              <a:rPr lang="en-MY" sz="1400" i="1" kern="1200">
                                                <a:solidFill>
                                                  <a:schemeClr val="dk1"/>
                                                </a:solidFill>
                                                <a:effectLst/>
                                                <a:latin typeface="Cambria Math"/>
                                                <a:ea typeface="+mn-ea"/>
                                                <a:cs typeface="+mn-cs"/>
                                              </a:rPr>
                                            </m:ctrlPr>
                                          </m:fPr>
                                          <m:num>
                                            <m:r>
                                              <a:rPr lang="en-MY" sz="1400" i="1" kern="1200">
                                                <a:solidFill>
                                                  <a:schemeClr val="dk1"/>
                                                </a:solidFill>
                                                <a:effectLst/>
                                                <a:latin typeface="Cambria Math"/>
                                                <a:ea typeface="+mn-ea"/>
                                                <a:cs typeface="+mn-cs"/>
                                              </a:rPr>
                                              <m:t>1</m:t>
                                            </m:r>
                                          </m:num>
                                          <m:den>
                                            <m:sSub>
                                              <m:sSubPr>
                                                <m:ctrlPr>
                                                  <a:rPr lang="en-MY" sz="1400" i="1" kern="1200">
                                                    <a:solidFill>
                                                      <a:schemeClr val="dk1"/>
                                                    </a:solidFill>
                                                    <a:effectLst/>
                                                    <a:latin typeface="Cambria Math"/>
                                                    <a:ea typeface="+mn-ea"/>
                                                    <a:cs typeface="+mn-cs"/>
                                                  </a:rPr>
                                                </m:ctrlPr>
                                              </m:sSubPr>
                                              <m:e>
                                                <m:r>
                                                  <a:rPr lang="en-MY" sz="1400" i="1" kern="1200">
                                                    <a:solidFill>
                                                      <a:schemeClr val="dk1"/>
                                                    </a:solidFill>
                                                    <a:effectLst/>
                                                    <a:latin typeface="Cambria Math"/>
                                                    <a:ea typeface="+mn-ea"/>
                                                    <a:cs typeface="+mn-cs"/>
                                                  </a:rPr>
                                                  <m:t>𝑁</m:t>
                                                </m:r>
                                              </m:e>
                                              <m:sub>
                                                <m:r>
                                                  <a:rPr lang="en-MY" sz="1400" i="1" kern="1200">
                                                    <a:solidFill>
                                                      <a:schemeClr val="dk1"/>
                                                    </a:solidFill>
                                                    <a:effectLst/>
                                                    <a:latin typeface="Cambria Math"/>
                                                    <a:ea typeface="+mn-ea"/>
                                                    <a:cs typeface="+mn-cs"/>
                                                  </a:rPr>
                                                  <m:t>𝑡</m:t>
                                                </m:r>
                                              </m:sub>
                                            </m:sSub>
                                          </m:den>
                                        </m:f>
                                        <m:nary>
                                          <m:naryPr>
                                            <m:chr m:val="∑"/>
                                            <m:limLoc m:val="undOvr"/>
                                            <m:supHide m:val="on"/>
                                            <m:ctrlPr>
                                              <a:rPr lang="en-MY" sz="1400" i="1" kern="1200">
                                                <a:solidFill>
                                                  <a:schemeClr val="dk1"/>
                                                </a:solidFill>
                                                <a:effectLst/>
                                                <a:latin typeface="Cambria Math"/>
                                                <a:ea typeface="+mn-ea"/>
                                                <a:cs typeface="+mn-cs"/>
                                              </a:rPr>
                                            </m:ctrlPr>
                                          </m:naryPr>
                                          <m:sub>
                                            <m:r>
                                              <a:rPr lang="en-MY" sz="1400" i="1" kern="1200">
                                                <a:solidFill>
                                                  <a:schemeClr val="dk1"/>
                                                </a:solidFill>
                                                <a:effectLst/>
                                                <a:latin typeface="Cambria Math"/>
                                                <a:ea typeface="+mn-ea"/>
                                                <a:cs typeface="+mn-cs"/>
                                              </a:rPr>
                                              <m:t>𝑖</m:t>
                                            </m:r>
                                          </m:sub>
                                          <m:sup/>
                                          <m:e>
                                            <m:f>
                                              <m:fPr>
                                                <m:ctrlPr>
                                                  <a:rPr lang="en-MY" sz="1400" i="1" kern="1200">
                                                    <a:solidFill>
                                                      <a:schemeClr val="dk1"/>
                                                    </a:solidFill>
                                                    <a:effectLst/>
                                                    <a:latin typeface="Cambria Math"/>
                                                    <a:ea typeface="+mn-ea"/>
                                                    <a:cs typeface="+mn-cs"/>
                                                  </a:rPr>
                                                </m:ctrlPr>
                                              </m:fPr>
                                              <m:num>
                                                <m:sSub>
                                                  <m:sSubPr>
                                                    <m:ctrlPr>
                                                      <a:rPr lang="en-MY" sz="1400" i="1" kern="1200">
                                                        <a:solidFill>
                                                          <a:schemeClr val="dk1"/>
                                                        </a:solidFill>
                                                        <a:effectLst/>
                                                        <a:latin typeface="Cambria Math"/>
                                                        <a:ea typeface="+mn-ea"/>
                                                        <a:cs typeface="+mn-cs"/>
                                                      </a:rPr>
                                                    </m:ctrlPr>
                                                  </m:sSubPr>
                                                  <m:e>
                                                    <m:r>
                                                      <a:rPr lang="en-MY" sz="1400" i="1" kern="1200">
                                                        <a:solidFill>
                                                          <a:schemeClr val="dk1"/>
                                                        </a:solidFill>
                                                        <a:effectLst/>
                                                        <a:latin typeface="Cambria Math"/>
                                                        <a:ea typeface="+mn-ea"/>
                                                        <a:cs typeface="+mn-cs"/>
                                                      </a:rPr>
                                                      <m:t>𝐿𝐼𝑄</m:t>
                                                    </m:r>
                                                  </m:e>
                                                  <m:sub>
                                                    <m:r>
                                                      <a:rPr lang="en-MY" sz="1400" i="1" kern="1200">
                                                        <a:solidFill>
                                                          <a:schemeClr val="dk1"/>
                                                        </a:solidFill>
                                                        <a:effectLst/>
                                                        <a:latin typeface="Cambria Math"/>
                                                        <a:ea typeface="+mn-ea"/>
                                                        <a:cs typeface="+mn-cs"/>
                                                      </a:rPr>
                                                      <m:t>𝑖𝑡</m:t>
                                                    </m:r>
                                                  </m:sub>
                                                </m:sSub>
                                              </m:num>
                                              <m:den>
                                                <m:sSub>
                                                  <m:sSubPr>
                                                    <m:ctrlPr>
                                                      <a:rPr lang="en-MY" sz="1400" i="1" kern="1200">
                                                        <a:solidFill>
                                                          <a:schemeClr val="dk1"/>
                                                        </a:solidFill>
                                                        <a:effectLst/>
                                                        <a:latin typeface="Cambria Math"/>
                                                        <a:ea typeface="+mn-ea"/>
                                                        <a:cs typeface="+mn-cs"/>
                                                      </a:rPr>
                                                    </m:ctrlPr>
                                                  </m:sSubPr>
                                                  <m:e>
                                                    <m:r>
                                                      <a:rPr lang="en-MY" sz="1400" i="1" kern="1200">
                                                        <a:solidFill>
                                                          <a:schemeClr val="dk1"/>
                                                        </a:solidFill>
                                                        <a:effectLst/>
                                                        <a:latin typeface="Cambria Math"/>
                                                        <a:ea typeface="+mn-ea"/>
                                                        <a:cs typeface="+mn-cs"/>
                                                      </a:rPr>
                                                      <m:t>𝐴</m:t>
                                                    </m:r>
                                                  </m:e>
                                                  <m:sub>
                                                    <m:r>
                                                      <a:rPr lang="en-MY" sz="1400" i="1" kern="1200">
                                                        <a:solidFill>
                                                          <a:schemeClr val="dk1"/>
                                                        </a:solidFill>
                                                        <a:effectLst/>
                                                        <a:latin typeface="Cambria Math"/>
                                                        <a:ea typeface="+mn-ea"/>
                                                        <a:cs typeface="+mn-cs"/>
                                                      </a:rPr>
                                                      <m:t>𝑖𝑡</m:t>
                                                    </m:r>
                                                  </m:sub>
                                                </m:sSub>
                                              </m:den>
                                            </m:f>
                                          </m:e>
                                        </m:nary>
                                      </m:e>
                                    </m:d>
                                  </m:e>
                                </m:nary>
                              </m:oMath>
                            </m:oMathPara>
                          </a14:m>
                          <a:endParaRPr lang="en-MY" sz="1400" dirty="0"/>
                        </a:p>
                      </a:txBody>
                      <a:tcPr marT="34290" marB="34290"/>
                    </a:tc>
                  </a:tr>
                  <a:tr h="615649">
                    <a:tc>
                      <a:txBody>
                        <a:bodyPr/>
                        <a:lstStyle/>
                        <a:p>
                          <a:r>
                            <a:rPr lang="en-MY" sz="1400" dirty="0" smtClean="0"/>
                            <a:t>2001-2014</a:t>
                          </a:r>
                          <a:endParaRPr lang="en-MY" sz="1400" dirty="0"/>
                        </a:p>
                      </a:txBody>
                      <a:tcPr marT="34290" marB="34290"/>
                    </a:tc>
                    <a:tc>
                      <a:txBody>
                        <a:bodyPr/>
                        <a:lstStyle/>
                        <a:p>
                          <a:pPr/>
                          <a14:m>
                            <m:oMathPara xmlns:m="http://schemas.openxmlformats.org/officeDocument/2006/math">
                              <m:oMathParaPr>
                                <m:jc m:val="centerGroup"/>
                              </m:oMathParaPr>
                              <m:oMath xmlns:m="http://schemas.openxmlformats.org/officeDocument/2006/math">
                                <m:sSub>
                                  <m:sSubPr>
                                    <m:ctrlPr>
                                      <a:rPr lang="en-MY" sz="1400" i="1" kern="1200" smtClean="0">
                                        <a:solidFill>
                                          <a:schemeClr val="dk1"/>
                                        </a:solidFill>
                                        <a:effectLst/>
                                        <a:latin typeface="Cambria Math"/>
                                        <a:ea typeface="+mn-ea"/>
                                        <a:cs typeface="+mn-cs"/>
                                      </a:rPr>
                                    </m:ctrlPr>
                                  </m:sSubPr>
                                  <m:e>
                                    <m:r>
                                      <a:rPr lang="en-MY" sz="1400" i="1" kern="1200">
                                        <a:solidFill>
                                          <a:schemeClr val="dk1"/>
                                        </a:solidFill>
                                        <a:effectLst/>
                                        <a:latin typeface="Cambria Math"/>
                                        <a:ea typeface="+mn-ea"/>
                                        <a:cs typeface="+mn-cs"/>
                                      </a:rPr>
                                      <m:t>𝐹𝑈𝑁𝐷</m:t>
                                    </m:r>
                                  </m:e>
                                  <m:sub>
                                    <m:r>
                                      <a:rPr lang="en-MY" sz="1400" i="1" kern="1200">
                                        <a:solidFill>
                                          <a:schemeClr val="dk1"/>
                                        </a:solidFill>
                                        <a:effectLst/>
                                        <a:latin typeface="Cambria Math"/>
                                        <a:ea typeface="+mn-ea"/>
                                        <a:cs typeface="+mn-cs"/>
                                      </a:rPr>
                                      <m:t>𝑖𝑡</m:t>
                                    </m:r>
                                  </m:sub>
                                </m:sSub>
                                <m:r>
                                  <a:rPr lang="en-MY" sz="1400" i="1" kern="1200">
                                    <a:solidFill>
                                      <a:schemeClr val="dk1"/>
                                    </a:solidFill>
                                    <a:effectLst/>
                                    <a:latin typeface="Cambria Math"/>
                                    <a:ea typeface="+mn-ea"/>
                                    <a:cs typeface="+mn-cs"/>
                                  </a:rPr>
                                  <m:t>=</m:t>
                                </m:r>
                                <m:f>
                                  <m:fPr>
                                    <m:ctrlPr>
                                      <a:rPr lang="en-MY" sz="1400" i="1" kern="1200">
                                        <a:solidFill>
                                          <a:schemeClr val="dk1"/>
                                        </a:solidFill>
                                        <a:effectLst/>
                                        <a:latin typeface="Cambria Math"/>
                                        <a:ea typeface="+mn-ea"/>
                                        <a:cs typeface="+mn-cs"/>
                                      </a:rPr>
                                    </m:ctrlPr>
                                  </m:fPr>
                                  <m:num>
                                    <m:sSub>
                                      <m:sSubPr>
                                        <m:ctrlPr>
                                          <a:rPr lang="en-MY" sz="1400" i="1" kern="1200">
                                            <a:solidFill>
                                              <a:schemeClr val="dk1"/>
                                            </a:solidFill>
                                            <a:effectLst/>
                                            <a:latin typeface="Cambria Math"/>
                                            <a:ea typeface="+mn-ea"/>
                                            <a:cs typeface="+mn-cs"/>
                                          </a:rPr>
                                        </m:ctrlPr>
                                      </m:sSubPr>
                                      <m:e>
                                        <m:r>
                                          <a:rPr lang="en-MY" sz="1400" i="1" kern="1200">
                                            <a:solidFill>
                                              <a:schemeClr val="dk1"/>
                                            </a:solidFill>
                                            <a:effectLst/>
                                            <a:latin typeface="Cambria Math"/>
                                            <a:ea typeface="+mn-ea"/>
                                            <a:cs typeface="+mn-cs"/>
                                          </a:rPr>
                                          <m:t>𝐷</m:t>
                                        </m:r>
                                      </m:e>
                                      <m:sub>
                                        <m:r>
                                          <a:rPr lang="en-MY" sz="1400" i="1" kern="1200">
                                            <a:solidFill>
                                              <a:schemeClr val="dk1"/>
                                            </a:solidFill>
                                            <a:effectLst/>
                                            <a:latin typeface="Cambria Math"/>
                                            <a:ea typeface="+mn-ea"/>
                                            <a:cs typeface="+mn-cs"/>
                                          </a:rPr>
                                          <m:t>𝑖𝑡</m:t>
                                        </m:r>
                                      </m:sub>
                                    </m:sSub>
                                  </m:num>
                                  <m:den>
                                    <m:sSub>
                                      <m:sSubPr>
                                        <m:ctrlPr>
                                          <a:rPr lang="en-MY" sz="1400" i="1" kern="1200">
                                            <a:solidFill>
                                              <a:schemeClr val="dk1"/>
                                            </a:solidFill>
                                            <a:effectLst/>
                                            <a:latin typeface="Cambria Math"/>
                                            <a:ea typeface="+mn-ea"/>
                                            <a:cs typeface="+mn-cs"/>
                                          </a:rPr>
                                        </m:ctrlPr>
                                      </m:sSubPr>
                                      <m:e>
                                        <m:r>
                                          <a:rPr lang="en-MY" sz="1400" i="1" kern="1200">
                                            <a:solidFill>
                                              <a:schemeClr val="dk1"/>
                                            </a:solidFill>
                                            <a:effectLst/>
                                            <a:latin typeface="Cambria Math"/>
                                            <a:ea typeface="+mn-ea"/>
                                            <a:cs typeface="+mn-cs"/>
                                          </a:rPr>
                                          <m:t>𝐿𝐼𝐴𝐵</m:t>
                                        </m:r>
                                      </m:e>
                                      <m:sub>
                                        <m:r>
                                          <a:rPr lang="en-MY" sz="1400" i="1" kern="1200">
                                            <a:solidFill>
                                              <a:schemeClr val="dk1"/>
                                            </a:solidFill>
                                            <a:effectLst/>
                                            <a:latin typeface="Cambria Math"/>
                                            <a:ea typeface="+mn-ea"/>
                                            <a:cs typeface="+mn-cs"/>
                                          </a:rPr>
                                          <m:t>𝑖𝑡</m:t>
                                        </m:r>
                                      </m:sub>
                                    </m:sSub>
                                  </m:den>
                                </m:f>
                                <m:r>
                                  <a:rPr lang="en-MY" sz="1400" i="1" kern="1200">
                                    <a:solidFill>
                                      <a:schemeClr val="dk1"/>
                                    </a:solidFill>
                                    <a:effectLst/>
                                    <a:latin typeface="Cambria Math"/>
                                    <a:ea typeface="+mn-ea"/>
                                    <a:cs typeface="+mn-cs"/>
                                  </a:rPr>
                                  <m:t>−</m:t>
                                </m:r>
                                <m:f>
                                  <m:fPr>
                                    <m:ctrlPr>
                                      <a:rPr lang="en-MY" sz="1400" i="1" kern="1200">
                                        <a:solidFill>
                                          <a:schemeClr val="dk1"/>
                                        </a:solidFill>
                                        <a:effectLst/>
                                        <a:latin typeface="Cambria Math"/>
                                        <a:ea typeface="+mn-ea"/>
                                        <a:cs typeface="+mn-cs"/>
                                      </a:rPr>
                                    </m:ctrlPr>
                                  </m:fPr>
                                  <m:num>
                                    <m:r>
                                      <a:rPr lang="en-MY" sz="1400" i="1" kern="1200">
                                        <a:solidFill>
                                          <a:schemeClr val="dk1"/>
                                        </a:solidFill>
                                        <a:effectLst/>
                                        <a:latin typeface="Cambria Math"/>
                                        <a:ea typeface="+mn-ea"/>
                                        <a:cs typeface="+mn-cs"/>
                                      </a:rPr>
                                      <m:t>1</m:t>
                                    </m:r>
                                  </m:num>
                                  <m:den>
                                    <m:r>
                                      <a:rPr lang="en-MY" sz="1400" i="1" kern="1200">
                                        <a:solidFill>
                                          <a:schemeClr val="dk1"/>
                                        </a:solidFill>
                                        <a:effectLst/>
                                        <a:latin typeface="Cambria Math"/>
                                        <a:ea typeface="+mn-ea"/>
                                        <a:cs typeface="+mn-cs"/>
                                      </a:rPr>
                                      <m:t>𝑇</m:t>
                                    </m:r>
                                  </m:den>
                                </m:f>
                                <m:nary>
                                  <m:naryPr>
                                    <m:chr m:val="∑"/>
                                    <m:limLoc m:val="undOvr"/>
                                    <m:supHide m:val="on"/>
                                    <m:ctrlPr>
                                      <a:rPr lang="en-MY" sz="1400" i="1" kern="1200">
                                        <a:solidFill>
                                          <a:schemeClr val="dk1"/>
                                        </a:solidFill>
                                        <a:effectLst/>
                                        <a:latin typeface="Cambria Math"/>
                                        <a:ea typeface="+mn-ea"/>
                                        <a:cs typeface="+mn-cs"/>
                                      </a:rPr>
                                    </m:ctrlPr>
                                  </m:naryPr>
                                  <m:sub>
                                    <m:r>
                                      <a:rPr lang="en-MY" sz="1400" i="1" kern="1200">
                                        <a:solidFill>
                                          <a:schemeClr val="dk1"/>
                                        </a:solidFill>
                                        <a:effectLst/>
                                        <a:latin typeface="Cambria Math"/>
                                        <a:ea typeface="+mn-ea"/>
                                        <a:cs typeface="+mn-cs"/>
                                      </a:rPr>
                                      <m:t>𝑡</m:t>
                                    </m:r>
                                  </m:sub>
                                  <m:sup/>
                                  <m:e>
                                    <m:d>
                                      <m:dPr>
                                        <m:ctrlPr>
                                          <a:rPr lang="en-MY" sz="1400" i="1" kern="1200">
                                            <a:solidFill>
                                              <a:schemeClr val="dk1"/>
                                            </a:solidFill>
                                            <a:effectLst/>
                                            <a:latin typeface="Cambria Math"/>
                                            <a:ea typeface="+mn-ea"/>
                                            <a:cs typeface="+mn-cs"/>
                                          </a:rPr>
                                        </m:ctrlPr>
                                      </m:dPr>
                                      <m:e>
                                        <m:f>
                                          <m:fPr>
                                            <m:ctrlPr>
                                              <a:rPr lang="en-MY" sz="1400" i="1" kern="1200">
                                                <a:solidFill>
                                                  <a:schemeClr val="dk1"/>
                                                </a:solidFill>
                                                <a:effectLst/>
                                                <a:latin typeface="Cambria Math"/>
                                                <a:ea typeface="+mn-ea"/>
                                                <a:cs typeface="+mn-cs"/>
                                              </a:rPr>
                                            </m:ctrlPr>
                                          </m:fPr>
                                          <m:num>
                                            <m:r>
                                              <a:rPr lang="en-MY" sz="1400" i="1" kern="1200">
                                                <a:solidFill>
                                                  <a:schemeClr val="dk1"/>
                                                </a:solidFill>
                                                <a:effectLst/>
                                                <a:latin typeface="Cambria Math"/>
                                                <a:ea typeface="+mn-ea"/>
                                                <a:cs typeface="+mn-cs"/>
                                              </a:rPr>
                                              <m:t>1</m:t>
                                            </m:r>
                                          </m:num>
                                          <m:den>
                                            <m:sSub>
                                              <m:sSubPr>
                                                <m:ctrlPr>
                                                  <a:rPr lang="en-MY" sz="1400" i="1" kern="1200">
                                                    <a:solidFill>
                                                      <a:schemeClr val="dk1"/>
                                                    </a:solidFill>
                                                    <a:effectLst/>
                                                    <a:latin typeface="Cambria Math"/>
                                                    <a:ea typeface="+mn-ea"/>
                                                    <a:cs typeface="+mn-cs"/>
                                                  </a:rPr>
                                                </m:ctrlPr>
                                              </m:sSubPr>
                                              <m:e>
                                                <m:r>
                                                  <a:rPr lang="en-MY" sz="1400" i="1" kern="1200">
                                                    <a:solidFill>
                                                      <a:schemeClr val="dk1"/>
                                                    </a:solidFill>
                                                    <a:effectLst/>
                                                    <a:latin typeface="Cambria Math"/>
                                                    <a:ea typeface="+mn-ea"/>
                                                    <a:cs typeface="+mn-cs"/>
                                                  </a:rPr>
                                                  <m:t>𝑁</m:t>
                                                </m:r>
                                              </m:e>
                                              <m:sub>
                                                <m:r>
                                                  <a:rPr lang="en-MY" sz="1400" i="1" kern="1200">
                                                    <a:solidFill>
                                                      <a:schemeClr val="dk1"/>
                                                    </a:solidFill>
                                                    <a:effectLst/>
                                                    <a:latin typeface="Cambria Math"/>
                                                    <a:ea typeface="+mn-ea"/>
                                                    <a:cs typeface="+mn-cs"/>
                                                  </a:rPr>
                                                  <m:t>𝑡</m:t>
                                                </m:r>
                                              </m:sub>
                                            </m:sSub>
                                          </m:den>
                                        </m:f>
                                        <m:nary>
                                          <m:naryPr>
                                            <m:chr m:val="∑"/>
                                            <m:limLoc m:val="undOvr"/>
                                            <m:supHide m:val="on"/>
                                            <m:ctrlPr>
                                              <a:rPr lang="en-MY" sz="1400" i="1" kern="1200">
                                                <a:solidFill>
                                                  <a:schemeClr val="dk1"/>
                                                </a:solidFill>
                                                <a:effectLst/>
                                                <a:latin typeface="Cambria Math"/>
                                                <a:ea typeface="+mn-ea"/>
                                                <a:cs typeface="+mn-cs"/>
                                              </a:rPr>
                                            </m:ctrlPr>
                                          </m:naryPr>
                                          <m:sub>
                                            <m:r>
                                              <a:rPr lang="en-MY" sz="1400" i="1" kern="1200">
                                                <a:solidFill>
                                                  <a:schemeClr val="dk1"/>
                                                </a:solidFill>
                                                <a:effectLst/>
                                                <a:latin typeface="Cambria Math"/>
                                                <a:ea typeface="+mn-ea"/>
                                                <a:cs typeface="+mn-cs"/>
                                              </a:rPr>
                                              <m:t>𝑖</m:t>
                                            </m:r>
                                          </m:sub>
                                          <m:sup/>
                                          <m:e>
                                            <m:f>
                                              <m:fPr>
                                                <m:ctrlPr>
                                                  <a:rPr lang="en-MY" sz="1400" i="1" kern="1200">
                                                    <a:solidFill>
                                                      <a:schemeClr val="dk1"/>
                                                    </a:solidFill>
                                                    <a:effectLst/>
                                                    <a:latin typeface="Cambria Math"/>
                                                    <a:ea typeface="+mn-ea"/>
                                                    <a:cs typeface="+mn-cs"/>
                                                  </a:rPr>
                                                </m:ctrlPr>
                                              </m:fPr>
                                              <m:num>
                                                <m:sSub>
                                                  <m:sSubPr>
                                                    <m:ctrlPr>
                                                      <a:rPr lang="en-MY" sz="1400" i="1" kern="1200">
                                                        <a:solidFill>
                                                          <a:schemeClr val="dk1"/>
                                                        </a:solidFill>
                                                        <a:effectLst/>
                                                        <a:latin typeface="Cambria Math"/>
                                                        <a:ea typeface="+mn-ea"/>
                                                        <a:cs typeface="+mn-cs"/>
                                                      </a:rPr>
                                                    </m:ctrlPr>
                                                  </m:sSubPr>
                                                  <m:e>
                                                    <m:r>
                                                      <a:rPr lang="en-MY" sz="1400" i="1" kern="1200">
                                                        <a:solidFill>
                                                          <a:schemeClr val="dk1"/>
                                                        </a:solidFill>
                                                        <a:effectLst/>
                                                        <a:latin typeface="Cambria Math"/>
                                                        <a:ea typeface="+mn-ea"/>
                                                        <a:cs typeface="+mn-cs"/>
                                                      </a:rPr>
                                                      <m:t>𝐷</m:t>
                                                    </m:r>
                                                  </m:e>
                                                  <m:sub>
                                                    <m:r>
                                                      <a:rPr lang="en-MY" sz="1400" i="1" kern="1200">
                                                        <a:solidFill>
                                                          <a:schemeClr val="dk1"/>
                                                        </a:solidFill>
                                                        <a:effectLst/>
                                                        <a:latin typeface="Cambria Math"/>
                                                        <a:ea typeface="+mn-ea"/>
                                                        <a:cs typeface="+mn-cs"/>
                                                      </a:rPr>
                                                      <m:t>𝑖𝑡</m:t>
                                                    </m:r>
                                                  </m:sub>
                                                </m:sSub>
                                              </m:num>
                                              <m:den>
                                                <m:sSub>
                                                  <m:sSubPr>
                                                    <m:ctrlPr>
                                                      <a:rPr lang="en-MY" sz="1400" i="1" kern="1200">
                                                        <a:solidFill>
                                                          <a:schemeClr val="dk1"/>
                                                        </a:solidFill>
                                                        <a:effectLst/>
                                                        <a:latin typeface="Cambria Math"/>
                                                        <a:ea typeface="+mn-ea"/>
                                                        <a:cs typeface="+mn-cs"/>
                                                      </a:rPr>
                                                    </m:ctrlPr>
                                                  </m:sSubPr>
                                                  <m:e>
                                                    <m:r>
                                                      <a:rPr lang="en-MY" sz="1400" i="1" kern="1200">
                                                        <a:solidFill>
                                                          <a:schemeClr val="dk1"/>
                                                        </a:solidFill>
                                                        <a:effectLst/>
                                                        <a:latin typeface="Cambria Math"/>
                                                        <a:ea typeface="+mn-ea"/>
                                                        <a:cs typeface="+mn-cs"/>
                                                      </a:rPr>
                                                      <m:t>𝐿𝐼𝐴𝐵</m:t>
                                                    </m:r>
                                                  </m:e>
                                                  <m:sub>
                                                    <m:r>
                                                      <a:rPr lang="en-MY" sz="1400" i="1" kern="1200">
                                                        <a:solidFill>
                                                          <a:schemeClr val="dk1"/>
                                                        </a:solidFill>
                                                        <a:effectLst/>
                                                        <a:latin typeface="Cambria Math"/>
                                                        <a:ea typeface="+mn-ea"/>
                                                        <a:cs typeface="+mn-cs"/>
                                                      </a:rPr>
                                                      <m:t>𝑖𝑡</m:t>
                                                    </m:r>
                                                  </m:sub>
                                                </m:sSub>
                                              </m:den>
                                            </m:f>
                                          </m:e>
                                        </m:nary>
                                      </m:e>
                                    </m:d>
                                  </m:e>
                                </m:nary>
                              </m:oMath>
                            </m:oMathPara>
                          </a14:m>
                          <a:endParaRPr lang="en-MY" sz="1400" dirty="0"/>
                        </a:p>
                      </a:txBody>
                      <a:tcPr marT="34290" marB="34290"/>
                    </a:tc>
                  </a:tr>
                </a:tbl>
              </a:graphicData>
            </a:graphic>
          </p:graphicFrame>
        </mc:Choice>
        <mc:Fallback xmlns="">
          <p:graphicFrame>
            <p:nvGraphicFramePr>
              <p:cNvPr id="6" name="Content Placeholder 5"/>
              <p:cNvGraphicFramePr>
                <a:graphicFrameLocks noGrp="1"/>
              </p:cNvGraphicFramePr>
              <p:nvPr>
                <p:ph idx="1"/>
                <p:extLst>
                  <p:ext uri="{D42A27DB-BD31-4B8C-83A1-F6EECF244321}">
                    <p14:modId xmlns:p14="http://schemas.microsoft.com/office/powerpoint/2010/main" val="2852645250"/>
                  </p:ext>
                </p:extLst>
              </p:nvPr>
            </p:nvGraphicFramePr>
            <p:xfrm>
              <a:off x="457200" y="1196750"/>
              <a:ext cx="8229600" cy="4371977"/>
            </p:xfrm>
            <a:graphic>
              <a:graphicData uri="http://schemas.openxmlformats.org/drawingml/2006/table">
                <a:tbl>
                  <a:tblPr firstRow="1" bandRow="1">
                    <a:tableStyleId>{5C22544A-7EE6-4342-B048-85BDC9FD1C3A}</a:tableStyleId>
                  </a:tblPr>
                  <a:tblGrid>
                    <a:gridCol w="3538736"/>
                    <a:gridCol w="4690864"/>
                  </a:tblGrid>
                  <a:tr h="1242251">
                    <a:tc gridSpan="2">
                      <a:txBody>
                        <a:bodyPr/>
                        <a:lstStyle/>
                        <a:p>
                          <a:endParaRPr lang="en-US"/>
                        </a:p>
                      </a:txBody>
                      <a:tcPr>
                        <a:blipFill rotWithShape="0">
                          <a:blip r:embed="rId2"/>
                          <a:stretch>
                            <a:fillRect l="-148" t="-490" r="-370" b="-252941"/>
                          </a:stretch>
                        </a:blipFill>
                      </a:tcPr>
                    </a:tc>
                    <a:tc hMerge="1">
                      <a:txBody>
                        <a:bodyPr/>
                        <a:lstStyle/>
                        <a:p>
                          <a:endParaRPr lang="en-MY" dirty="0"/>
                        </a:p>
                      </a:txBody>
                      <a:tcPr/>
                    </a:tc>
                  </a:tr>
                  <a:tr h="667893">
                    <a:tc>
                      <a:txBody>
                        <a:bodyPr/>
                        <a:lstStyle/>
                        <a:p>
                          <a:endParaRPr lang="en-MY" dirty="0" smtClean="0"/>
                        </a:p>
                        <a:p>
                          <a:r>
                            <a:rPr lang="en-MY" dirty="0" smtClean="0"/>
                            <a:t>Malaysian Banking Sector</a:t>
                          </a:r>
                          <a:endParaRPr lang="en-MY" dirty="0"/>
                        </a:p>
                      </a:txBody>
                      <a:tcPr/>
                    </a:tc>
                    <a:tc>
                      <a:txBody>
                        <a:bodyPr/>
                        <a:lstStyle/>
                        <a:p>
                          <a:endParaRPr lang="en-US"/>
                        </a:p>
                      </a:txBody>
                      <a:tcPr>
                        <a:blipFill rotWithShape="0">
                          <a:blip r:embed="rId2"/>
                          <a:stretch>
                            <a:fillRect l="-75813" t="-186364" r="-650" b="-369091"/>
                          </a:stretch>
                        </a:blipFill>
                      </a:tcPr>
                    </a:tc>
                  </a:tr>
                  <a:tr h="820611">
                    <a:tc>
                      <a:txBody>
                        <a:bodyPr/>
                        <a:lstStyle/>
                        <a:p>
                          <a:r>
                            <a:rPr lang="en-MY" dirty="0" smtClean="0"/>
                            <a:t>17 Islamic Banks</a:t>
                          </a:r>
                        </a:p>
                        <a:p>
                          <a:r>
                            <a:rPr lang="en-MY" dirty="0" smtClean="0"/>
                            <a:t>21 Conventional Banks</a:t>
                          </a:r>
                          <a:endParaRPr lang="en-MY" dirty="0"/>
                        </a:p>
                      </a:txBody>
                      <a:tcPr/>
                    </a:tc>
                    <a:tc>
                      <a:txBody>
                        <a:bodyPr/>
                        <a:lstStyle/>
                        <a:p>
                          <a:endParaRPr lang="en-US"/>
                        </a:p>
                      </a:txBody>
                      <a:tcPr>
                        <a:blipFill rotWithShape="0">
                          <a:blip r:embed="rId2"/>
                          <a:stretch>
                            <a:fillRect l="-75813" t="-235075" r="-650" b="-202985"/>
                          </a:stretch>
                        </a:blipFill>
                      </a:tcPr>
                    </a:tc>
                  </a:tr>
                  <a:tr h="820611">
                    <a:tc>
                      <a:txBody>
                        <a:bodyPr/>
                        <a:lstStyle/>
                        <a:p>
                          <a:r>
                            <a:rPr lang="en-MY" dirty="0" smtClean="0"/>
                            <a:t>Unbalanced Panel</a:t>
                          </a:r>
                          <a:endParaRPr lang="en-MY" dirty="0"/>
                        </a:p>
                      </a:txBody>
                      <a:tcPr/>
                    </a:tc>
                    <a:tc>
                      <a:txBody>
                        <a:bodyPr/>
                        <a:lstStyle/>
                        <a:p>
                          <a:endParaRPr lang="en-US"/>
                        </a:p>
                      </a:txBody>
                      <a:tcPr>
                        <a:blipFill rotWithShape="0">
                          <a:blip r:embed="rId2"/>
                          <a:stretch>
                            <a:fillRect l="-75813" t="-332593" r="-650" b="-101481"/>
                          </a:stretch>
                        </a:blipFill>
                      </a:tcPr>
                    </a:tc>
                  </a:tr>
                  <a:tr h="820611">
                    <a:tc>
                      <a:txBody>
                        <a:bodyPr/>
                        <a:lstStyle/>
                        <a:p>
                          <a:r>
                            <a:rPr lang="en-MY" dirty="0" smtClean="0"/>
                            <a:t>2001-2014</a:t>
                          </a:r>
                          <a:endParaRPr lang="en-MY" dirty="0"/>
                        </a:p>
                      </a:txBody>
                      <a:tcPr/>
                    </a:tc>
                    <a:tc>
                      <a:txBody>
                        <a:bodyPr/>
                        <a:lstStyle/>
                        <a:p>
                          <a:endParaRPr lang="en-US"/>
                        </a:p>
                      </a:txBody>
                      <a:tcPr>
                        <a:blipFill rotWithShape="0">
                          <a:blip r:embed="rId2"/>
                          <a:stretch>
                            <a:fillRect l="-75813" t="-432593" r="-650" b="-1481"/>
                          </a:stretch>
                        </a:blipFill>
                      </a:tcPr>
                    </a:tc>
                  </a:tr>
                </a:tbl>
              </a:graphicData>
            </a:graphic>
          </p:graphicFrame>
        </mc:Fallback>
      </mc:AlternateContent>
      <p:sp>
        <p:nvSpPr>
          <p:cNvPr id="5" name="Slide Number Placeholder 4"/>
          <p:cNvSpPr>
            <a:spLocks noGrp="1"/>
          </p:cNvSpPr>
          <p:nvPr>
            <p:ph type="sldNum" sz="quarter" idx="12"/>
          </p:nvPr>
        </p:nvSpPr>
        <p:spPr/>
        <p:txBody>
          <a:bodyPr/>
          <a:lstStyle/>
          <a:p>
            <a:fld id="{8F4D090D-EA94-40C4-A53C-A9B462A19CDB}" type="slidenum">
              <a:rPr lang="en-GB" smtClean="0"/>
              <a:pPr/>
              <a:t>9</a:t>
            </a:fld>
            <a:endParaRPr lang="en-GB"/>
          </a:p>
        </p:txBody>
      </p:sp>
    </p:spTree>
    <p:extLst>
      <p:ext uri="{BB962C8B-B14F-4D97-AF65-F5344CB8AC3E}">
        <p14:creationId xmlns:p14="http://schemas.microsoft.com/office/powerpoint/2010/main" val="4248496703"/>
      </p:ext>
    </p:extLst>
  </p:cSld>
  <p:clrMapOvr>
    <a:masterClrMapping/>
  </p:clrMapOvr>
  <p:timing>
    <p:tnLst>
      <p:par>
        <p:cTn id="1" dur="indefinite" restart="never" nodeType="tmRoot"/>
      </p:par>
    </p:tnLst>
  </p:timing>
</p:sld>
</file>

<file path=ppt/theme/theme1.xml><?xml version="1.0" encoding="utf-8"?>
<a:theme xmlns:a="http://schemas.openxmlformats.org/drawingml/2006/main" name="Slide Template 2012">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Slide Template 2012</Template>
  <TotalTime>2103</TotalTime>
  <Words>1476</Words>
  <Application>Microsoft Office PowerPoint</Application>
  <PresentationFormat>On-screen Show (16:9)</PresentationFormat>
  <Paragraphs>471</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Slide Template 2012</vt:lpstr>
      <vt:lpstr>MONETARY POLICY AND BANK LENDING IN A DUAL BANKING SYSTEM</vt:lpstr>
      <vt:lpstr>Content</vt:lpstr>
      <vt:lpstr>INTRODUCTION</vt:lpstr>
      <vt:lpstr>INTRODUCTION</vt:lpstr>
      <vt:lpstr>BANK LENDING CHANNEL</vt:lpstr>
      <vt:lpstr>ISLAMIC BANKS AND THE BANK-LENDING CHANNEL  HOW WOULD ISLAMIC BANKS RESPOND TO MONETARY POLICY SHOCKS? MILDER OR STRONGER?</vt:lpstr>
      <vt:lpstr>RELATED LITERATURE</vt:lpstr>
      <vt:lpstr>RELATED LITERATURE: ISLAMIC</vt:lpstr>
      <vt:lpstr>MODEL AND DATA</vt:lpstr>
      <vt:lpstr>DESCRIPTIVE STATISTICS</vt:lpstr>
      <vt:lpstr>BASIC ESTIMATION RESULTS</vt:lpstr>
      <vt:lpstr>FURTHER RESULTS</vt:lpstr>
      <vt:lpstr>CONCLUSION</vt:lpstr>
      <vt:lpstr>THANK YOU</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Norhamidah MD Yusof</dc:creator>
  <cp:lastModifiedBy>apex events</cp:lastModifiedBy>
  <cp:revision>103</cp:revision>
  <cp:lastPrinted>2012-06-12T03:25:12Z</cp:lastPrinted>
  <dcterms:created xsi:type="dcterms:W3CDTF">2012-05-28T04:01:13Z</dcterms:created>
  <dcterms:modified xsi:type="dcterms:W3CDTF">2016-04-25T06:40:15Z</dcterms:modified>
</cp:coreProperties>
</file>