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3" r:id="rId2"/>
    <p:sldMasterId id="2147483707" r:id="rId3"/>
    <p:sldMasterId id="2147483718" r:id="rId4"/>
  </p:sldMasterIdLst>
  <p:notesMasterIdLst>
    <p:notesMasterId r:id="rId84"/>
  </p:notesMasterIdLst>
  <p:handoutMasterIdLst>
    <p:handoutMasterId r:id="rId85"/>
  </p:handoutMasterIdLst>
  <p:sldIdLst>
    <p:sldId id="779" r:id="rId5"/>
    <p:sldId id="725" r:id="rId6"/>
    <p:sldId id="726" r:id="rId7"/>
    <p:sldId id="727" r:id="rId8"/>
    <p:sldId id="728" r:id="rId9"/>
    <p:sldId id="729" r:id="rId10"/>
    <p:sldId id="730" r:id="rId11"/>
    <p:sldId id="731" r:id="rId12"/>
    <p:sldId id="732" r:id="rId13"/>
    <p:sldId id="733" r:id="rId14"/>
    <p:sldId id="734" r:id="rId15"/>
    <p:sldId id="735" r:id="rId16"/>
    <p:sldId id="766" r:id="rId17"/>
    <p:sldId id="767" r:id="rId18"/>
    <p:sldId id="736" r:id="rId19"/>
    <p:sldId id="737" r:id="rId20"/>
    <p:sldId id="738" r:id="rId21"/>
    <p:sldId id="739" r:id="rId22"/>
    <p:sldId id="740" r:id="rId23"/>
    <p:sldId id="741" r:id="rId24"/>
    <p:sldId id="742" r:id="rId25"/>
    <p:sldId id="743" r:id="rId26"/>
    <p:sldId id="770" r:id="rId27"/>
    <p:sldId id="771" r:id="rId28"/>
    <p:sldId id="772" r:id="rId29"/>
    <p:sldId id="744" r:id="rId30"/>
    <p:sldId id="756" r:id="rId31"/>
    <p:sldId id="745" r:id="rId32"/>
    <p:sldId id="746" r:id="rId33"/>
    <p:sldId id="765" r:id="rId34"/>
    <p:sldId id="759" r:id="rId35"/>
    <p:sldId id="760" r:id="rId36"/>
    <p:sldId id="761" r:id="rId37"/>
    <p:sldId id="762" r:id="rId38"/>
    <p:sldId id="763" r:id="rId39"/>
    <p:sldId id="764" r:id="rId40"/>
    <p:sldId id="747" r:id="rId41"/>
    <p:sldId id="564" r:id="rId42"/>
    <p:sldId id="650" r:id="rId43"/>
    <p:sldId id="674" r:id="rId44"/>
    <p:sldId id="622" r:id="rId45"/>
    <p:sldId id="677" r:id="rId46"/>
    <p:sldId id="691" r:id="rId47"/>
    <p:sldId id="692" r:id="rId48"/>
    <p:sldId id="693" r:id="rId49"/>
    <p:sldId id="694" r:id="rId50"/>
    <p:sldId id="695" r:id="rId51"/>
    <p:sldId id="696" r:id="rId52"/>
    <p:sldId id="697" r:id="rId53"/>
    <p:sldId id="776" r:id="rId54"/>
    <p:sldId id="624" r:id="rId55"/>
    <p:sldId id="698" r:id="rId56"/>
    <p:sldId id="625" r:id="rId57"/>
    <p:sldId id="652" r:id="rId58"/>
    <p:sldId id="665" r:id="rId59"/>
    <p:sldId id="653" r:id="rId60"/>
    <p:sldId id="654" r:id="rId61"/>
    <p:sldId id="655" r:id="rId62"/>
    <p:sldId id="656" r:id="rId63"/>
    <p:sldId id="667" r:id="rId64"/>
    <p:sldId id="666" r:id="rId65"/>
    <p:sldId id="646" r:id="rId66"/>
    <p:sldId id="647" r:id="rId67"/>
    <p:sldId id="777" r:id="rId68"/>
    <p:sldId id="748" r:id="rId69"/>
    <p:sldId id="752" r:id="rId70"/>
    <p:sldId id="753" r:id="rId71"/>
    <p:sldId id="751" r:id="rId72"/>
    <p:sldId id="680" r:id="rId73"/>
    <p:sldId id="778" r:id="rId74"/>
    <p:sldId id="681" r:id="rId75"/>
    <p:sldId id="679" r:id="rId76"/>
    <p:sldId id="682" r:id="rId77"/>
    <p:sldId id="684" r:id="rId78"/>
    <p:sldId id="685" r:id="rId79"/>
    <p:sldId id="686" r:id="rId80"/>
    <p:sldId id="657" r:id="rId81"/>
    <p:sldId id="658" r:id="rId82"/>
    <p:sldId id="769" r:id="rId83"/>
  </p:sldIdLst>
  <p:sldSz cx="9144000" cy="5143500" type="screen16x9"/>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212E"/>
    <a:srgbClr val="006699"/>
    <a:srgbClr val="CCECFF"/>
    <a:srgbClr val="FFCCCC"/>
    <a:srgbClr val="0099CC"/>
    <a:srgbClr val="33CCFF"/>
    <a:srgbClr val="66CCFF"/>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0791" autoAdjust="0"/>
  </p:normalViewPr>
  <p:slideViewPr>
    <p:cSldViewPr>
      <p:cViewPr varScale="1">
        <p:scale>
          <a:sx n="95" d="100"/>
          <a:sy n="95" d="100"/>
        </p:scale>
        <p:origin x="-756" y="-102"/>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D:\Users\appsfta\AppData\Local\Microsoft\Windows\Temporary%20Internet%20Files\Content.Outlook\AK1JX1PH\ZK%20ortalama.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Users\appsfta\AppData\Local\Microsoft\Windows\Temporary%20Internet%20Files\Content.Outlook\AK1JX1PH\ZK%20ortalama.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Users\appsfta\AppData\Local\Microsoft\Windows\Temporary%20Internet%20Files\Content.Outlook\AK1JX1PH\KO-eyl&#252;l%202013.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Idmsfile1\ape\YAN\OdemelerDengesi\Yat&#305;r&#305;mc&#305;%20Toplant&#305;lar&#305;\d&#305;&#351;ticaret.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idmsfile1\APE\APE\EnflasyonRaporGrafik\5-F&#304;NANSAL_N&#304;SAN15\5.1_Cengiz_AhmetAli_Enes\5.1.11-5.1.19%20Ahmet%20Ali\5.1.14.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05074365704301E-2"/>
          <c:y val="4.1967574712387302E-2"/>
          <c:w val="0.91153937007873997"/>
          <c:h val="0.85169814138214917"/>
        </c:manualLayout>
      </c:layout>
      <c:lineChart>
        <c:grouping val="standard"/>
        <c:varyColors val="0"/>
        <c:ser>
          <c:idx val="0"/>
          <c:order val="0"/>
          <c:tx>
            <c:strRef>
              <c:f>'MP rate'!$B$3</c:f>
              <c:strCache>
                <c:ptCount val="1"/>
                <c:pt idx="0">
                  <c:v>USA</c:v>
                </c:pt>
              </c:strCache>
            </c:strRef>
          </c:tx>
          <c:marker>
            <c:symbol val="none"/>
          </c:marker>
          <c:cat>
            <c:numRef>
              <c:f>'MP rate'!$A$4:$A$95</c:f>
              <c:numCache>
                <c:formatCode>mmm/yyyy</c:formatCode>
                <c:ptCount val="9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numCache>
            </c:numRef>
          </c:cat>
          <c:val>
            <c:numRef>
              <c:f>'MP rate'!$B$4:$B$95</c:f>
              <c:numCache>
                <c:formatCode>General</c:formatCode>
                <c:ptCount val="92"/>
                <c:pt idx="0">
                  <c:v>2.25</c:v>
                </c:pt>
                <c:pt idx="1">
                  <c:v>2.5</c:v>
                </c:pt>
                <c:pt idx="2">
                  <c:v>2.75</c:v>
                </c:pt>
                <c:pt idx="3">
                  <c:v>2.75</c:v>
                </c:pt>
                <c:pt idx="4">
                  <c:v>3</c:v>
                </c:pt>
                <c:pt idx="5">
                  <c:v>3</c:v>
                </c:pt>
                <c:pt idx="6">
                  <c:v>3.25</c:v>
                </c:pt>
                <c:pt idx="7">
                  <c:v>3.5</c:v>
                </c:pt>
                <c:pt idx="8">
                  <c:v>3.75</c:v>
                </c:pt>
                <c:pt idx="9">
                  <c:v>3.75</c:v>
                </c:pt>
                <c:pt idx="10">
                  <c:v>4</c:v>
                </c:pt>
                <c:pt idx="11">
                  <c:v>4.25</c:v>
                </c:pt>
                <c:pt idx="12">
                  <c:v>4.25</c:v>
                </c:pt>
                <c:pt idx="13">
                  <c:v>4.5</c:v>
                </c:pt>
                <c:pt idx="14">
                  <c:v>4.5</c:v>
                </c:pt>
                <c:pt idx="15">
                  <c:v>4.75</c:v>
                </c:pt>
                <c:pt idx="16">
                  <c:v>5</c:v>
                </c:pt>
                <c:pt idx="17">
                  <c:v>5</c:v>
                </c:pt>
                <c:pt idx="18">
                  <c:v>5.25</c:v>
                </c:pt>
                <c:pt idx="19">
                  <c:v>5.25</c:v>
                </c:pt>
                <c:pt idx="20">
                  <c:v>5.25</c:v>
                </c:pt>
                <c:pt idx="21">
                  <c:v>5.25</c:v>
                </c:pt>
                <c:pt idx="22">
                  <c:v>5.25</c:v>
                </c:pt>
                <c:pt idx="23">
                  <c:v>5.25</c:v>
                </c:pt>
                <c:pt idx="24">
                  <c:v>5.25</c:v>
                </c:pt>
                <c:pt idx="25">
                  <c:v>5.25</c:v>
                </c:pt>
                <c:pt idx="26">
                  <c:v>5.25</c:v>
                </c:pt>
                <c:pt idx="27">
                  <c:v>5.25</c:v>
                </c:pt>
                <c:pt idx="28">
                  <c:v>5.25</c:v>
                </c:pt>
                <c:pt idx="29">
                  <c:v>5.25</c:v>
                </c:pt>
                <c:pt idx="30">
                  <c:v>5.25</c:v>
                </c:pt>
                <c:pt idx="31">
                  <c:v>5.25</c:v>
                </c:pt>
                <c:pt idx="32">
                  <c:v>4.75</c:v>
                </c:pt>
                <c:pt idx="33">
                  <c:v>4.75</c:v>
                </c:pt>
                <c:pt idx="34">
                  <c:v>4.5</c:v>
                </c:pt>
                <c:pt idx="35">
                  <c:v>4.25</c:v>
                </c:pt>
                <c:pt idx="36">
                  <c:v>3.5</c:v>
                </c:pt>
                <c:pt idx="37">
                  <c:v>3</c:v>
                </c:pt>
                <c:pt idx="38">
                  <c:v>2.25</c:v>
                </c:pt>
                <c:pt idx="39">
                  <c:v>2.25</c:v>
                </c:pt>
                <c:pt idx="40">
                  <c:v>2</c:v>
                </c:pt>
                <c:pt idx="41">
                  <c:v>2</c:v>
                </c:pt>
                <c:pt idx="42">
                  <c:v>2</c:v>
                </c:pt>
                <c:pt idx="43">
                  <c:v>2</c:v>
                </c:pt>
                <c:pt idx="44">
                  <c:v>2</c:v>
                </c:pt>
                <c:pt idx="45">
                  <c:v>1.5</c:v>
                </c:pt>
                <c:pt idx="46">
                  <c:v>1</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numCache>
            </c:numRef>
          </c:val>
          <c:smooth val="0"/>
        </c:ser>
        <c:ser>
          <c:idx val="1"/>
          <c:order val="1"/>
          <c:tx>
            <c:strRef>
              <c:f>'MP rate'!$C$3</c:f>
              <c:strCache>
                <c:ptCount val="1"/>
                <c:pt idx="0">
                  <c:v>Euro Area</c:v>
                </c:pt>
              </c:strCache>
            </c:strRef>
          </c:tx>
          <c:marker>
            <c:symbol val="none"/>
          </c:marker>
          <c:cat>
            <c:numRef>
              <c:f>'MP rate'!$A$4:$A$95</c:f>
              <c:numCache>
                <c:formatCode>mmm/yyyy</c:formatCode>
                <c:ptCount val="9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numCache>
            </c:numRef>
          </c:cat>
          <c:val>
            <c:numRef>
              <c:f>'MP rate'!$C$4:$C$95</c:f>
              <c:numCache>
                <c:formatCode>General</c:formatCode>
                <c:ptCount val="92"/>
                <c:pt idx="0">
                  <c:v>2</c:v>
                </c:pt>
                <c:pt idx="1">
                  <c:v>2</c:v>
                </c:pt>
                <c:pt idx="2">
                  <c:v>2</c:v>
                </c:pt>
                <c:pt idx="3">
                  <c:v>2</c:v>
                </c:pt>
                <c:pt idx="4">
                  <c:v>2</c:v>
                </c:pt>
                <c:pt idx="5">
                  <c:v>2</c:v>
                </c:pt>
                <c:pt idx="6">
                  <c:v>2</c:v>
                </c:pt>
                <c:pt idx="7">
                  <c:v>2</c:v>
                </c:pt>
                <c:pt idx="8">
                  <c:v>2</c:v>
                </c:pt>
                <c:pt idx="9">
                  <c:v>2</c:v>
                </c:pt>
                <c:pt idx="10">
                  <c:v>2</c:v>
                </c:pt>
                <c:pt idx="11">
                  <c:v>2.25</c:v>
                </c:pt>
                <c:pt idx="12">
                  <c:v>2.25</c:v>
                </c:pt>
                <c:pt idx="13">
                  <c:v>2.25</c:v>
                </c:pt>
                <c:pt idx="14">
                  <c:v>2.5</c:v>
                </c:pt>
                <c:pt idx="15">
                  <c:v>2.5</c:v>
                </c:pt>
                <c:pt idx="16">
                  <c:v>2.5</c:v>
                </c:pt>
                <c:pt idx="17">
                  <c:v>2.75</c:v>
                </c:pt>
                <c:pt idx="18">
                  <c:v>2.75</c:v>
                </c:pt>
                <c:pt idx="19">
                  <c:v>3</c:v>
                </c:pt>
                <c:pt idx="20">
                  <c:v>3</c:v>
                </c:pt>
                <c:pt idx="21">
                  <c:v>3.25</c:v>
                </c:pt>
                <c:pt idx="22">
                  <c:v>3.25</c:v>
                </c:pt>
                <c:pt idx="23">
                  <c:v>3.5</c:v>
                </c:pt>
                <c:pt idx="24">
                  <c:v>3.5</c:v>
                </c:pt>
                <c:pt idx="25">
                  <c:v>3.5</c:v>
                </c:pt>
                <c:pt idx="26">
                  <c:v>3.75</c:v>
                </c:pt>
                <c:pt idx="27">
                  <c:v>3.75</c:v>
                </c:pt>
                <c:pt idx="28">
                  <c:v>3.75</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4.25</c:v>
                </c:pt>
                <c:pt idx="43">
                  <c:v>4.25</c:v>
                </c:pt>
                <c:pt idx="44">
                  <c:v>4.25</c:v>
                </c:pt>
                <c:pt idx="45">
                  <c:v>3.75</c:v>
                </c:pt>
                <c:pt idx="46">
                  <c:v>3.25</c:v>
                </c:pt>
                <c:pt idx="47">
                  <c:v>2.5</c:v>
                </c:pt>
                <c:pt idx="48">
                  <c:v>2</c:v>
                </c:pt>
                <c:pt idx="49">
                  <c:v>2</c:v>
                </c:pt>
                <c:pt idx="50">
                  <c:v>1.5</c:v>
                </c:pt>
                <c:pt idx="51">
                  <c:v>1.25</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1.25</c:v>
                </c:pt>
                <c:pt idx="76">
                  <c:v>1.25</c:v>
                </c:pt>
                <c:pt idx="77">
                  <c:v>1.25</c:v>
                </c:pt>
                <c:pt idx="78">
                  <c:v>1.5</c:v>
                </c:pt>
                <c:pt idx="79">
                  <c:v>1.5</c:v>
                </c:pt>
                <c:pt idx="80">
                  <c:v>1.5</c:v>
                </c:pt>
                <c:pt idx="81">
                  <c:v>1.5</c:v>
                </c:pt>
                <c:pt idx="82">
                  <c:v>1.25</c:v>
                </c:pt>
                <c:pt idx="83">
                  <c:v>1</c:v>
                </c:pt>
                <c:pt idx="84">
                  <c:v>1</c:v>
                </c:pt>
                <c:pt idx="85">
                  <c:v>1</c:v>
                </c:pt>
                <c:pt idx="86">
                  <c:v>1</c:v>
                </c:pt>
                <c:pt idx="87">
                  <c:v>1</c:v>
                </c:pt>
                <c:pt idx="88">
                  <c:v>1</c:v>
                </c:pt>
                <c:pt idx="89">
                  <c:v>1</c:v>
                </c:pt>
                <c:pt idx="90">
                  <c:v>0.75</c:v>
                </c:pt>
                <c:pt idx="91">
                  <c:v>0.75</c:v>
                </c:pt>
              </c:numCache>
            </c:numRef>
          </c:val>
          <c:smooth val="0"/>
        </c:ser>
        <c:ser>
          <c:idx val="2"/>
          <c:order val="2"/>
          <c:tx>
            <c:strRef>
              <c:f>'MP rate'!$D$3</c:f>
              <c:strCache>
                <c:ptCount val="1"/>
                <c:pt idx="0">
                  <c:v>Japan</c:v>
                </c:pt>
              </c:strCache>
            </c:strRef>
          </c:tx>
          <c:marker>
            <c:symbol val="none"/>
          </c:marker>
          <c:cat>
            <c:numRef>
              <c:f>'MP rate'!$A$4:$A$95</c:f>
              <c:numCache>
                <c:formatCode>mmm/yyyy</c:formatCode>
                <c:ptCount val="92"/>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numCache>
            </c:numRef>
          </c:cat>
          <c:val>
            <c:numRef>
              <c:f>'MP rate'!$D$4:$D$95</c:f>
              <c:numCache>
                <c:formatCode>General</c:formatCode>
                <c:ptCount val="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0.25</c:v>
                </c:pt>
                <c:pt idx="19">
                  <c:v>0.25</c:v>
                </c:pt>
                <c:pt idx="20">
                  <c:v>0.25</c:v>
                </c:pt>
                <c:pt idx="21">
                  <c:v>0.25</c:v>
                </c:pt>
                <c:pt idx="22">
                  <c:v>0.25</c:v>
                </c:pt>
                <c:pt idx="23">
                  <c:v>0.25</c:v>
                </c:pt>
                <c:pt idx="24">
                  <c:v>0.25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0.3</c:v>
                </c:pt>
                <c:pt idx="47">
                  <c:v>0.1</c:v>
                </c:pt>
                <c:pt idx="48">
                  <c:v>0.1</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0.1</c:v>
                </c:pt>
                <c:pt idx="85">
                  <c:v>0.1</c:v>
                </c:pt>
                <c:pt idx="86">
                  <c:v>0.1</c:v>
                </c:pt>
                <c:pt idx="87">
                  <c:v>0.1</c:v>
                </c:pt>
                <c:pt idx="88">
                  <c:v>0.1</c:v>
                </c:pt>
                <c:pt idx="89">
                  <c:v>0.1</c:v>
                </c:pt>
                <c:pt idx="90">
                  <c:v>0.1</c:v>
                </c:pt>
                <c:pt idx="91">
                  <c:v>0.1</c:v>
                </c:pt>
              </c:numCache>
            </c:numRef>
          </c:val>
          <c:smooth val="0"/>
        </c:ser>
        <c:dLbls>
          <c:showLegendKey val="0"/>
          <c:showVal val="0"/>
          <c:showCatName val="0"/>
          <c:showSerName val="0"/>
          <c:showPercent val="0"/>
          <c:showBubbleSize val="0"/>
        </c:dLbls>
        <c:marker val="1"/>
        <c:smooth val="0"/>
        <c:axId val="25814144"/>
        <c:axId val="25815680"/>
      </c:lineChart>
      <c:dateAx>
        <c:axId val="25814144"/>
        <c:scaling>
          <c:orientation val="minMax"/>
        </c:scaling>
        <c:delete val="0"/>
        <c:axPos val="b"/>
        <c:numFmt formatCode="mm\/yy" sourceLinked="0"/>
        <c:majorTickMark val="out"/>
        <c:minorTickMark val="none"/>
        <c:tickLblPos val="nextTo"/>
        <c:txPr>
          <a:bodyPr rot="-2700000"/>
          <a:lstStyle/>
          <a:p>
            <a:pPr>
              <a:defRPr/>
            </a:pPr>
            <a:endParaRPr lang="en-US"/>
          </a:p>
        </c:txPr>
        <c:crossAx val="25815680"/>
        <c:crosses val="autoZero"/>
        <c:auto val="1"/>
        <c:lblOffset val="100"/>
        <c:baseTimeUnit val="months"/>
      </c:dateAx>
      <c:valAx>
        <c:axId val="25815680"/>
        <c:scaling>
          <c:orientation val="minMax"/>
          <c:max val="6"/>
        </c:scaling>
        <c:delete val="0"/>
        <c:axPos val="l"/>
        <c:numFmt formatCode="General" sourceLinked="1"/>
        <c:majorTickMark val="out"/>
        <c:minorTickMark val="none"/>
        <c:tickLblPos val="nextTo"/>
        <c:crossAx val="25814144"/>
        <c:crosses val="autoZero"/>
        <c:crossBetween val="between"/>
      </c:valAx>
    </c:plotArea>
    <c:legend>
      <c:legendPos val="t"/>
      <c:layout>
        <c:manualLayout>
          <c:xMode val="edge"/>
          <c:yMode val="edge"/>
          <c:x val="0.7479768074191725"/>
          <c:y val="0.10965050368323881"/>
          <c:w val="0.215157261592301"/>
          <c:h val="0.29205052493438299"/>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142857142857142E-2"/>
          <c:y val="8.7691548556430451E-2"/>
          <c:w val="0.87428571428571433"/>
          <c:h val="0.6530038845144357"/>
        </c:manualLayout>
      </c:layout>
      <c:areaChart>
        <c:grouping val="standard"/>
        <c:varyColors val="0"/>
        <c:ser>
          <c:idx val="2"/>
          <c:order val="1"/>
          <c:tx>
            <c:strRef>
              <c:f>'tlzk (ing)'!$D$2</c:f>
              <c:strCache>
                <c:ptCount val="1"/>
                <c:pt idx="0">
                  <c:v>The RRR of Range</c:v>
                </c:pt>
              </c:strCache>
            </c:strRef>
          </c:tx>
          <c:spPr>
            <a:solidFill>
              <a:schemeClr val="accent2">
                <a:lumMod val="40000"/>
                <a:lumOff val="60000"/>
              </a:schemeClr>
            </a:solidFill>
            <a:ln>
              <a:noFill/>
            </a:ln>
          </c:spPr>
          <c:cat>
            <c:numRef>
              <c:f>'tlzk (ing)'!$B$4:$B$90</c:f>
              <c:numCache>
                <c:formatCode>dd/mm/yy</c:formatCode>
                <c:ptCount val="87"/>
                <c:pt idx="0" formatCode="m/d/yyyy">
                  <c:v>40179</c:v>
                </c:pt>
                <c:pt idx="1">
                  <c:v>40451</c:v>
                </c:pt>
                <c:pt idx="2">
                  <c:v>40452</c:v>
                </c:pt>
                <c:pt idx="3">
                  <c:v>40493</c:v>
                </c:pt>
                <c:pt idx="4">
                  <c:v>40494</c:v>
                </c:pt>
                <c:pt idx="5">
                  <c:v>40549</c:v>
                </c:pt>
                <c:pt idx="6">
                  <c:v>40550</c:v>
                </c:pt>
                <c:pt idx="7">
                  <c:v>40577</c:v>
                </c:pt>
                <c:pt idx="8">
                  <c:v>40578</c:v>
                </c:pt>
                <c:pt idx="9">
                  <c:v>40633</c:v>
                </c:pt>
                <c:pt idx="10">
                  <c:v>40634</c:v>
                </c:pt>
                <c:pt idx="11">
                  <c:v>40661</c:v>
                </c:pt>
                <c:pt idx="12">
                  <c:v>40662</c:v>
                </c:pt>
                <c:pt idx="13">
                  <c:v>40815</c:v>
                </c:pt>
                <c:pt idx="14">
                  <c:v>40816</c:v>
                </c:pt>
                <c:pt idx="15">
                  <c:v>40843</c:v>
                </c:pt>
                <c:pt idx="16">
                  <c:v>40844</c:v>
                </c:pt>
                <c:pt idx="17">
                  <c:v>40942</c:v>
                </c:pt>
                <c:pt idx="18">
                  <c:v>40956</c:v>
                </c:pt>
                <c:pt idx="19">
                  <c:v>40998</c:v>
                </c:pt>
                <c:pt idx="20">
                  <c:v>41026</c:v>
                </c:pt>
                <c:pt idx="21">
                  <c:v>41054</c:v>
                </c:pt>
                <c:pt idx="22">
                  <c:v>41082</c:v>
                </c:pt>
                <c:pt idx="23">
                  <c:v>41110</c:v>
                </c:pt>
                <c:pt idx="24">
                  <c:v>41152</c:v>
                </c:pt>
                <c:pt idx="25">
                  <c:v>41166</c:v>
                </c:pt>
                <c:pt idx="26">
                  <c:v>41194</c:v>
                </c:pt>
                <c:pt idx="27">
                  <c:v>41236</c:v>
                </c:pt>
                <c:pt idx="28">
                  <c:v>41250</c:v>
                </c:pt>
                <c:pt idx="29">
                  <c:v>41305</c:v>
                </c:pt>
                <c:pt idx="30">
                  <c:v>41306</c:v>
                </c:pt>
                <c:pt idx="31">
                  <c:v>41333</c:v>
                </c:pt>
                <c:pt idx="32">
                  <c:v>41334</c:v>
                </c:pt>
                <c:pt idx="33">
                  <c:v>41348</c:v>
                </c:pt>
                <c:pt idx="34">
                  <c:v>41362</c:v>
                </c:pt>
                <c:pt idx="35">
                  <c:v>41376</c:v>
                </c:pt>
                <c:pt idx="36">
                  <c:v>41390</c:v>
                </c:pt>
                <c:pt idx="37">
                  <c:v>41404</c:v>
                </c:pt>
                <c:pt idx="38">
                  <c:v>41418</c:v>
                </c:pt>
                <c:pt idx="39">
                  <c:v>41432</c:v>
                </c:pt>
                <c:pt idx="40">
                  <c:v>41446</c:v>
                </c:pt>
                <c:pt idx="41">
                  <c:v>41460</c:v>
                </c:pt>
                <c:pt idx="42">
                  <c:v>41474</c:v>
                </c:pt>
                <c:pt idx="43">
                  <c:v>41488</c:v>
                </c:pt>
                <c:pt idx="44">
                  <c:v>41502</c:v>
                </c:pt>
                <c:pt idx="45">
                  <c:v>41515</c:v>
                </c:pt>
                <c:pt idx="46">
                  <c:v>41530</c:v>
                </c:pt>
                <c:pt idx="47">
                  <c:v>41544</c:v>
                </c:pt>
                <c:pt idx="48">
                  <c:v>41558</c:v>
                </c:pt>
                <c:pt idx="49">
                  <c:v>41572</c:v>
                </c:pt>
                <c:pt idx="50">
                  <c:v>41586</c:v>
                </c:pt>
                <c:pt idx="51">
                  <c:v>41600</c:v>
                </c:pt>
                <c:pt idx="52">
                  <c:v>41614</c:v>
                </c:pt>
                <c:pt idx="53">
                  <c:v>41628</c:v>
                </c:pt>
                <c:pt idx="54">
                  <c:v>41642</c:v>
                </c:pt>
                <c:pt idx="55">
                  <c:v>41656</c:v>
                </c:pt>
                <c:pt idx="56">
                  <c:v>41670</c:v>
                </c:pt>
                <c:pt idx="57">
                  <c:v>41684</c:v>
                </c:pt>
                <c:pt idx="58">
                  <c:v>41698</c:v>
                </c:pt>
                <c:pt idx="59">
                  <c:v>41712</c:v>
                </c:pt>
                <c:pt idx="60">
                  <c:v>41726</c:v>
                </c:pt>
                <c:pt idx="61">
                  <c:v>41740</c:v>
                </c:pt>
                <c:pt idx="62">
                  <c:v>41754</c:v>
                </c:pt>
                <c:pt idx="63">
                  <c:v>41768</c:v>
                </c:pt>
                <c:pt idx="64">
                  <c:v>41782</c:v>
                </c:pt>
                <c:pt idx="65">
                  <c:v>41796</c:v>
                </c:pt>
                <c:pt idx="66">
                  <c:v>41810</c:v>
                </c:pt>
                <c:pt idx="67">
                  <c:v>41824</c:v>
                </c:pt>
                <c:pt idx="68">
                  <c:v>41838</c:v>
                </c:pt>
                <c:pt idx="69">
                  <c:v>41852</c:v>
                </c:pt>
                <c:pt idx="70">
                  <c:v>41866</c:v>
                </c:pt>
                <c:pt idx="71">
                  <c:v>41880</c:v>
                </c:pt>
                <c:pt idx="72">
                  <c:v>41894</c:v>
                </c:pt>
                <c:pt idx="73">
                  <c:v>41908</c:v>
                </c:pt>
                <c:pt idx="74">
                  <c:v>41922</c:v>
                </c:pt>
                <c:pt idx="75">
                  <c:v>41936</c:v>
                </c:pt>
                <c:pt idx="76">
                  <c:v>41950</c:v>
                </c:pt>
                <c:pt idx="77">
                  <c:v>41964</c:v>
                </c:pt>
                <c:pt idx="78">
                  <c:v>41978</c:v>
                </c:pt>
                <c:pt idx="79">
                  <c:v>41992</c:v>
                </c:pt>
                <c:pt idx="80">
                  <c:v>42006</c:v>
                </c:pt>
                <c:pt idx="81">
                  <c:v>42020</c:v>
                </c:pt>
                <c:pt idx="82">
                  <c:v>42034</c:v>
                </c:pt>
                <c:pt idx="83">
                  <c:v>42048</c:v>
                </c:pt>
                <c:pt idx="84">
                  <c:v>42062</c:v>
                </c:pt>
                <c:pt idx="85">
                  <c:v>42076</c:v>
                </c:pt>
                <c:pt idx="86">
                  <c:v>42090</c:v>
                </c:pt>
              </c:numCache>
            </c:numRef>
          </c:cat>
          <c:val>
            <c:numRef>
              <c:f>'tlzk (ing)'!$E$4:$E$90</c:f>
              <c:numCache>
                <c:formatCode>General</c:formatCode>
                <c:ptCount val="87"/>
                <c:pt idx="6">
                  <c:v>8</c:v>
                </c:pt>
                <c:pt idx="7">
                  <c:v>8</c:v>
                </c:pt>
                <c:pt idx="8">
                  <c:v>12</c:v>
                </c:pt>
                <c:pt idx="9">
                  <c:v>12</c:v>
                </c:pt>
                <c:pt idx="10">
                  <c:v>15</c:v>
                </c:pt>
                <c:pt idx="11">
                  <c:v>15</c:v>
                </c:pt>
                <c:pt idx="12">
                  <c:v>16</c:v>
                </c:pt>
                <c:pt idx="13">
                  <c:v>16</c:v>
                </c:pt>
                <c:pt idx="14">
                  <c:v>16</c:v>
                </c:pt>
                <c:pt idx="15">
                  <c:v>16</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11.25</c:v>
                </c:pt>
                <c:pt idx="31">
                  <c:v>11.25</c:v>
                </c:pt>
                <c:pt idx="32">
                  <c:v>11.5</c:v>
                </c:pt>
                <c:pt idx="33">
                  <c:v>11.5</c:v>
                </c:pt>
                <c:pt idx="34">
                  <c:v>11.5</c:v>
                </c:pt>
                <c:pt idx="35">
                  <c:v>11.5</c:v>
                </c:pt>
                <c:pt idx="36">
                  <c:v>11.5</c:v>
                </c:pt>
                <c:pt idx="37">
                  <c:v>11.5</c:v>
                </c:pt>
                <c:pt idx="38">
                  <c:v>11.5</c:v>
                </c:pt>
                <c:pt idx="39">
                  <c:v>11.5</c:v>
                </c:pt>
                <c:pt idx="40">
                  <c:v>11.5</c:v>
                </c:pt>
                <c:pt idx="41">
                  <c:v>11.5</c:v>
                </c:pt>
                <c:pt idx="42">
                  <c:v>11.5</c:v>
                </c:pt>
                <c:pt idx="43">
                  <c:v>11.5</c:v>
                </c:pt>
                <c:pt idx="44">
                  <c:v>11.5</c:v>
                </c:pt>
                <c:pt idx="45">
                  <c:v>11.5</c:v>
                </c:pt>
                <c:pt idx="46">
                  <c:v>11.5</c:v>
                </c:pt>
                <c:pt idx="47">
                  <c:v>11.5</c:v>
                </c:pt>
                <c:pt idx="48">
                  <c:v>11.5</c:v>
                </c:pt>
                <c:pt idx="49">
                  <c:v>11.5</c:v>
                </c:pt>
                <c:pt idx="50">
                  <c:v>11.5</c:v>
                </c:pt>
                <c:pt idx="51">
                  <c:v>11.5</c:v>
                </c:pt>
                <c:pt idx="52">
                  <c:v>11.5</c:v>
                </c:pt>
                <c:pt idx="53">
                  <c:v>11.5</c:v>
                </c:pt>
                <c:pt idx="54">
                  <c:v>11.5</c:v>
                </c:pt>
                <c:pt idx="55">
                  <c:v>11.5</c:v>
                </c:pt>
                <c:pt idx="56">
                  <c:v>11.5</c:v>
                </c:pt>
                <c:pt idx="57">
                  <c:v>11.5</c:v>
                </c:pt>
                <c:pt idx="58">
                  <c:v>11.5</c:v>
                </c:pt>
                <c:pt idx="59">
                  <c:v>11.5</c:v>
                </c:pt>
                <c:pt idx="60">
                  <c:v>11.5</c:v>
                </c:pt>
                <c:pt idx="61">
                  <c:v>11.5</c:v>
                </c:pt>
                <c:pt idx="62">
                  <c:v>11.5</c:v>
                </c:pt>
                <c:pt idx="63">
                  <c:v>11.5</c:v>
                </c:pt>
                <c:pt idx="64">
                  <c:v>11.5</c:v>
                </c:pt>
                <c:pt idx="65">
                  <c:v>11.5</c:v>
                </c:pt>
                <c:pt idx="66">
                  <c:v>11.5</c:v>
                </c:pt>
                <c:pt idx="67">
                  <c:v>11.5</c:v>
                </c:pt>
                <c:pt idx="68">
                  <c:v>11.5</c:v>
                </c:pt>
                <c:pt idx="69">
                  <c:v>11.5</c:v>
                </c:pt>
                <c:pt idx="70">
                  <c:v>11.5</c:v>
                </c:pt>
                <c:pt idx="71">
                  <c:v>11.5</c:v>
                </c:pt>
                <c:pt idx="72">
                  <c:v>11.5</c:v>
                </c:pt>
                <c:pt idx="73">
                  <c:v>11.5</c:v>
                </c:pt>
                <c:pt idx="74">
                  <c:v>11.5</c:v>
                </c:pt>
                <c:pt idx="75">
                  <c:v>11.5</c:v>
                </c:pt>
                <c:pt idx="76">
                  <c:v>11.5</c:v>
                </c:pt>
                <c:pt idx="77">
                  <c:v>11.5</c:v>
                </c:pt>
                <c:pt idx="78">
                  <c:v>11.5</c:v>
                </c:pt>
                <c:pt idx="79">
                  <c:v>11.5</c:v>
                </c:pt>
                <c:pt idx="80">
                  <c:v>11.5</c:v>
                </c:pt>
                <c:pt idx="81">
                  <c:v>11.5</c:v>
                </c:pt>
                <c:pt idx="82">
                  <c:v>11.5</c:v>
                </c:pt>
                <c:pt idx="83">
                  <c:v>11.5</c:v>
                </c:pt>
                <c:pt idx="84">
                  <c:v>11.5</c:v>
                </c:pt>
                <c:pt idx="85">
                  <c:v>11.5</c:v>
                </c:pt>
                <c:pt idx="86">
                  <c:v>11.5</c:v>
                </c:pt>
              </c:numCache>
            </c:numRef>
          </c:val>
        </c:ser>
        <c:ser>
          <c:idx val="1"/>
          <c:order val="2"/>
          <c:tx>
            <c:v> </c:v>
          </c:tx>
          <c:spPr>
            <a:solidFill>
              <a:srgbClr val="FFFFFF"/>
            </a:solidFill>
            <a:ln w="25400">
              <a:noFill/>
            </a:ln>
          </c:spPr>
          <c:cat>
            <c:numRef>
              <c:f>'tlzk (ing)'!$B$4:$B$90</c:f>
              <c:numCache>
                <c:formatCode>dd/mm/yy</c:formatCode>
                <c:ptCount val="87"/>
                <c:pt idx="0" formatCode="m/d/yyyy">
                  <c:v>40179</c:v>
                </c:pt>
                <c:pt idx="1">
                  <c:v>40451</c:v>
                </c:pt>
                <c:pt idx="2">
                  <c:v>40452</c:v>
                </c:pt>
                <c:pt idx="3">
                  <c:v>40493</c:v>
                </c:pt>
                <c:pt idx="4">
                  <c:v>40494</c:v>
                </c:pt>
                <c:pt idx="5">
                  <c:v>40549</c:v>
                </c:pt>
                <c:pt idx="6">
                  <c:v>40550</c:v>
                </c:pt>
                <c:pt idx="7">
                  <c:v>40577</c:v>
                </c:pt>
                <c:pt idx="8">
                  <c:v>40578</c:v>
                </c:pt>
                <c:pt idx="9">
                  <c:v>40633</c:v>
                </c:pt>
                <c:pt idx="10">
                  <c:v>40634</c:v>
                </c:pt>
                <c:pt idx="11">
                  <c:v>40661</c:v>
                </c:pt>
                <c:pt idx="12">
                  <c:v>40662</c:v>
                </c:pt>
                <c:pt idx="13">
                  <c:v>40815</c:v>
                </c:pt>
                <c:pt idx="14">
                  <c:v>40816</c:v>
                </c:pt>
                <c:pt idx="15">
                  <c:v>40843</c:v>
                </c:pt>
                <c:pt idx="16">
                  <c:v>40844</c:v>
                </c:pt>
                <c:pt idx="17">
                  <c:v>40942</c:v>
                </c:pt>
                <c:pt idx="18">
                  <c:v>40956</c:v>
                </c:pt>
                <c:pt idx="19">
                  <c:v>40998</c:v>
                </c:pt>
                <c:pt idx="20">
                  <c:v>41026</c:v>
                </c:pt>
                <c:pt idx="21">
                  <c:v>41054</c:v>
                </c:pt>
                <c:pt idx="22">
                  <c:v>41082</c:v>
                </c:pt>
                <c:pt idx="23">
                  <c:v>41110</c:v>
                </c:pt>
                <c:pt idx="24">
                  <c:v>41152</c:v>
                </c:pt>
                <c:pt idx="25">
                  <c:v>41166</c:v>
                </c:pt>
                <c:pt idx="26">
                  <c:v>41194</c:v>
                </c:pt>
                <c:pt idx="27">
                  <c:v>41236</c:v>
                </c:pt>
                <c:pt idx="28">
                  <c:v>41250</c:v>
                </c:pt>
                <c:pt idx="29">
                  <c:v>41305</c:v>
                </c:pt>
                <c:pt idx="30">
                  <c:v>41306</c:v>
                </c:pt>
                <c:pt idx="31">
                  <c:v>41333</c:v>
                </c:pt>
                <c:pt idx="32">
                  <c:v>41334</c:v>
                </c:pt>
                <c:pt idx="33">
                  <c:v>41348</c:v>
                </c:pt>
                <c:pt idx="34">
                  <c:v>41362</c:v>
                </c:pt>
                <c:pt idx="35">
                  <c:v>41376</c:v>
                </c:pt>
                <c:pt idx="36">
                  <c:v>41390</c:v>
                </c:pt>
                <c:pt idx="37">
                  <c:v>41404</c:v>
                </c:pt>
                <c:pt idx="38">
                  <c:v>41418</c:v>
                </c:pt>
                <c:pt idx="39">
                  <c:v>41432</c:v>
                </c:pt>
                <c:pt idx="40">
                  <c:v>41446</c:v>
                </c:pt>
                <c:pt idx="41">
                  <c:v>41460</c:v>
                </c:pt>
                <c:pt idx="42">
                  <c:v>41474</c:v>
                </c:pt>
                <c:pt idx="43">
                  <c:v>41488</c:v>
                </c:pt>
                <c:pt idx="44">
                  <c:v>41502</c:v>
                </c:pt>
                <c:pt idx="45">
                  <c:v>41515</c:v>
                </c:pt>
                <c:pt idx="46">
                  <c:v>41530</c:v>
                </c:pt>
                <c:pt idx="47">
                  <c:v>41544</c:v>
                </c:pt>
                <c:pt idx="48">
                  <c:v>41558</c:v>
                </c:pt>
                <c:pt idx="49">
                  <c:v>41572</c:v>
                </c:pt>
                <c:pt idx="50">
                  <c:v>41586</c:v>
                </c:pt>
                <c:pt idx="51">
                  <c:v>41600</c:v>
                </c:pt>
                <c:pt idx="52">
                  <c:v>41614</c:v>
                </c:pt>
                <c:pt idx="53">
                  <c:v>41628</c:v>
                </c:pt>
                <c:pt idx="54">
                  <c:v>41642</c:v>
                </c:pt>
                <c:pt idx="55">
                  <c:v>41656</c:v>
                </c:pt>
                <c:pt idx="56">
                  <c:v>41670</c:v>
                </c:pt>
                <c:pt idx="57">
                  <c:v>41684</c:v>
                </c:pt>
                <c:pt idx="58">
                  <c:v>41698</c:v>
                </c:pt>
                <c:pt idx="59">
                  <c:v>41712</c:v>
                </c:pt>
                <c:pt idx="60">
                  <c:v>41726</c:v>
                </c:pt>
                <c:pt idx="61">
                  <c:v>41740</c:v>
                </c:pt>
                <c:pt idx="62">
                  <c:v>41754</c:v>
                </c:pt>
                <c:pt idx="63">
                  <c:v>41768</c:v>
                </c:pt>
                <c:pt idx="64">
                  <c:v>41782</c:v>
                </c:pt>
                <c:pt idx="65">
                  <c:v>41796</c:v>
                </c:pt>
                <c:pt idx="66">
                  <c:v>41810</c:v>
                </c:pt>
                <c:pt idx="67">
                  <c:v>41824</c:v>
                </c:pt>
                <c:pt idx="68">
                  <c:v>41838</c:v>
                </c:pt>
                <c:pt idx="69">
                  <c:v>41852</c:v>
                </c:pt>
                <c:pt idx="70">
                  <c:v>41866</c:v>
                </c:pt>
                <c:pt idx="71">
                  <c:v>41880</c:v>
                </c:pt>
                <c:pt idx="72">
                  <c:v>41894</c:v>
                </c:pt>
                <c:pt idx="73">
                  <c:v>41908</c:v>
                </c:pt>
                <c:pt idx="74">
                  <c:v>41922</c:v>
                </c:pt>
                <c:pt idx="75">
                  <c:v>41936</c:v>
                </c:pt>
                <c:pt idx="76">
                  <c:v>41950</c:v>
                </c:pt>
                <c:pt idx="77">
                  <c:v>41964</c:v>
                </c:pt>
                <c:pt idx="78">
                  <c:v>41978</c:v>
                </c:pt>
                <c:pt idx="79">
                  <c:v>41992</c:v>
                </c:pt>
                <c:pt idx="80">
                  <c:v>42006</c:v>
                </c:pt>
                <c:pt idx="81">
                  <c:v>42020</c:v>
                </c:pt>
                <c:pt idx="82">
                  <c:v>42034</c:v>
                </c:pt>
                <c:pt idx="83">
                  <c:v>42048</c:v>
                </c:pt>
                <c:pt idx="84">
                  <c:v>42062</c:v>
                </c:pt>
                <c:pt idx="85">
                  <c:v>42076</c:v>
                </c:pt>
                <c:pt idx="86">
                  <c:v>42090</c:v>
                </c:pt>
              </c:numCache>
            </c:numRef>
          </c:cat>
          <c:val>
            <c:numRef>
              <c:f>'tlzk (ing)'!$D$4:$D$90</c:f>
              <c:numCache>
                <c:formatCode>General</c:formatCode>
                <c:ptCount val="87"/>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numCache>
            </c:numRef>
          </c:val>
        </c:ser>
        <c:dLbls>
          <c:showLegendKey val="0"/>
          <c:showVal val="0"/>
          <c:showCatName val="0"/>
          <c:showSerName val="0"/>
          <c:showPercent val="0"/>
          <c:showBubbleSize val="0"/>
        </c:dLbls>
        <c:axId val="201257728"/>
        <c:axId val="201259264"/>
      </c:areaChart>
      <c:lineChart>
        <c:grouping val="standard"/>
        <c:varyColors val="0"/>
        <c:ser>
          <c:idx val="0"/>
          <c:order val="0"/>
          <c:tx>
            <c:strRef>
              <c:f>'tlzk (ing)'!$C$2</c:f>
              <c:strCache>
                <c:ptCount val="1"/>
                <c:pt idx="0">
                  <c:v>Weighted average RRR</c:v>
                </c:pt>
              </c:strCache>
            </c:strRef>
          </c:tx>
          <c:spPr>
            <a:ln w="44450">
              <a:solidFill>
                <a:srgbClr val="87212E"/>
              </a:solidFill>
            </a:ln>
          </c:spPr>
          <c:marker>
            <c:symbol val="none"/>
          </c:marker>
          <c:cat>
            <c:numRef>
              <c:f>'tlzk (ing)'!$B$4:$B$90</c:f>
              <c:numCache>
                <c:formatCode>dd/mm/yy</c:formatCode>
                <c:ptCount val="87"/>
                <c:pt idx="0" formatCode="m/d/yyyy">
                  <c:v>40179</c:v>
                </c:pt>
                <c:pt idx="1">
                  <c:v>40451</c:v>
                </c:pt>
                <c:pt idx="2">
                  <c:v>40452</c:v>
                </c:pt>
                <c:pt idx="3">
                  <c:v>40493</c:v>
                </c:pt>
                <c:pt idx="4">
                  <c:v>40494</c:v>
                </c:pt>
                <c:pt idx="5">
                  <c:v>40549</c:v>
                </c:pt>
                <c:pt idx="6">
                  <c:v>40550</c:v>
                </c:pt>
                <c:pt idx="7">
                  <c:v>40577</c:v>
                </c:pt>
                <c:pt idx="8">
                  <c:v>40578</c:v>
                </c:pt>
                <c:pt idx="9">
                  <c:v>40633</c:v>
                </c:pt>
                <c:pt idx="10">
                  <c:v>40634</c:v>
                </c:pt>
                <c:pt idx="11">
                  <c:v>40661</c:v>
                </c:pt>
                <c:pt idx="12">
                  <c:v>40662</c:v>
                </c:pt>
                <c:pt idx="13">
                  <c:v>40815</c:v>
                </c:pt>
                <c:pt idx="14">
                  <c:v>40816</c:v>
                </c:pt>
                <c:pt idx="15">
                  <c:v>40843</c:v>
                </c:pt>
                <c:pt idx="16">
                  <c:v>40844</c:v>
                </c:pt>
                <c:pt idx="17">
                  <c:v>40942</c:v>
                </c:pt>
                <c:pt idx="18">
                  <c:v>40956</c:v>
                </c:pt>
                <c:pt idx="19">
                  <c:v>40998</c:v>
                </c:pt>
                <c:pt idx="20">
                  <c:v>41026</c:v>
                </c:pt>
                <c:pt idx="21">
                  <c:v>41054</c:v>
                </c:pt>
                <c:pt idx="22">
                  <c:v>41082</c:v>
                </c:pt>
                <c:pt idx="23">
                  <c:v>41110</c:v>
                </c:pt>
                <c:pt idx="24">
                  <c:v>41152</c:v>
                </c:pt>
                <c:pt idx="25">
                  <c:v>41166</c:v>
                </c:pt>
                <c:pt idx="26">
                  <c:v>41194</c:v>
                </c:pt>
                <c:pt idx="27">
                  <c:v>41236</c:v>
                </c:pt>
                <c:pt idx="28">
                  <c:v>41250</c:v>
                </c:pt>
                <c:pt idx="29">
                  <c:v>41305</c:v>
                </c:pt>
                <c:pt idx="30">
                  <c:v>41306</c:v>
                </c:pt>
                <c:pt idx="31">
                  <c:v>41333</c:v>
                </c:pt>
                <c:pt idx="32">
                  <c:v>41334</c:v>
                </c:pt>
                <c:pt idx="33">
                  <c:v>41348</c:v>
                </c:pt>
                <c:pt idx="34">
                  <c:v>41362</c:v>
                </c:pt>
                <c:pt idx="35">
                  <c:v>41376</c:v>
                </c:pt>
                <c:pt idx="36">
                  <c:v>41390</c:v>
                </c:pt>
                <c:pt idx="37">
                  <c:v>41404</c:v>
                </c:pt>
                <c:pt idx="38">
                  <c:v>41418</c:v>
                </c:pt>
                <c:pt idx="39">
                  <c:v>41432</c:v>
                </c:pt>
                <c:pt idx="40">
                  <c:v>41446</c:v>
                </c:pt>
                <c:pt idx="41">
                  <c:v>41460</c:v>
                </c:pt>
                <c:pt idx="42">
                  <c:v>41474</c:v>
                </c:pt>
                <c:pt idx="43">
                  <c:v>41488</c:v>
                </c:pt>
                <c:pt idx="44">
                  <c:v>41502</c:v>
                </c:pt>
                <c:pt idx="45">
                  <c:v>41515</c:v>
                </c:pt>
                <c:pt idx="46">
                  <c:v>41530</c:v>
                </c:pt>
                <c:pt idx="47">
                  <c:v>41544</c:v>
                </c:pt>
                <c:pt idx="48">
                  <c:v>41558</c:v>
                </c:pt>
                <c:pt idx="49">
                  <c:v>41572</c:v>
                </c:pt>
                <c:pt idx="50">
                  <c:v>41586</c:v>
                </c:pt>
                <c:pt idx="51">
                  <c:v>41600</c:v>
                </c:pt>
                <c:pt idx="52">
                  <c:v>41614</c:v>
                </c:pt>
                <c:pt idx="53">
                  <c:v>41628</c:v>
                </c:pt>
                <c:pt idx="54">
                  <c:v>41642</c:v>
                </c:pt>
                <c:pt idx="55">
                  <c:v>41656</c:v>
                </c:pt>
                <c:pt idx="56">
                  <c:v>41670</c:v>
                </c:pt>
                <c:pt idx="57">
                  <c:v>41684</c:v>
                </c:pt>
                <c:pt idx="58">
                  <c:v>41698</c:v>
                </c:pt>
                <c:pt idx="59">
                  <c:v>41712</c:v>
                </c:pt>
                <c:pt idx="60">
                  <c:v>41726</c:v>
                </c:pt>
                <c:pt idx="61">
                  <c:v>41740</c:v>
                </c:pt>
                <c:pt idx="62">
                  <c:v>41754</c:v>
                </c:pt>
                <c:pt idx="63">
                  <c:v>41768</c:v>
                </c:pt>
                <c:pt idx="64">
                  <c:v>41782</c:v>
                </c:pt>
                <c:pt idx="65">
                  <c:v>41796</c:v>
                </c:pt>
                <c:pt idx="66">
                  <c:v>41810</c:v>
                </c:pt>
                <c:pt idx="67">
                  <c:v>41824</c:v>
                </c:pt>
                <c:pt idx="68">
                  <c:v>41838</c:v>
                </c:pt>
                <c:pt idx="69">
                  <c:v>41852</c:v>
                </c:pt>
                <c:pt idx="70">
                  <c:v>41866</c:v>
                </c:pt>
                <c:pt idx="71">
                  <c:v>41880</c:v>
                </c:pt>
                <c:pt idx="72">
                  <c:v>41894</c:v>
                </c:pt>
                <c:pt idx="73">
                  <c:v>41908</c:v>
                </c:pt>
                <c:pt idx="74">
                  <c:v>41922</c:v>
                </c:pt>
                <c:pt idx="75">
                  <c:v>41936</c:v>
                </c:pt>
                <c:pt idx="76">
                  <c:v>41950</c:v>
                </c:pt>
                <c:pt idx="77">
                  <c:v>41964</c:v>
                </c:pt>
                <c:pt idx="78">
                  <c:v>41978</c:v>
                </c:pt>
                <c:pt idx="79">
                  <c:v>41992</c:v>
                </c:pt>
                <c:pt idx="80">
                  <c:v>42006</c:v>
                </c:pt>
                <c:pt idx="81">
                  <c:v>42020</c:v>
                </c:pt>
                <c:pt idx="82">
                  <c:v>42034</c:v>
                </c:pt>
                <c:pt idx="83">
                  <c:v>42048</c:v>
                </c:pt>
                <c:pt idx="84">
                  <c:v>42062</c:v>
                </c:pt>
                <c:pt idx="85">
                  <c:v>42076</c:v>
                </c:pt>
                <c:pt idx="86">
                  <c:v>42090</c:v>
                </c:pt>
              </c:numCache>
            </c:numRef>
          </c:cat>
          <c:val>
            <c:numRef>
              <c:f>'tlzk (ing)'!$C$4:$C$90</c:f>
              <c:numCache>
                <c:formatCode>#.##00</c:formatCode>
                <c:ptCount val="87"/>
                <c:pt idx="0">
                  <c:v>5</c:v>
                </c:pt>
                <c:pt idx="1">
                  <c:v>5.0000000000000009</c:v>
                </c:pt>
                <c:pt idx="2">
                  <c:v>5.5</c:v>
                </c:pt>
                <c:pt idx="3">
                  <c:v>5.5</c:v>
                </c:pt>
                <c:pt idx="4">
                  <c:v>6</c:v>
                </c:pt>
                <c:pt idx="5">
                  <c:v>6</c:v>
                </c:pt>
                <c:pt idx="6">
                  <c:v>7.4</c:v>
                </c:pt>
                <c:pt idx="7">
                  <c:v>7.4</c:v>
                </c:pt>
                <c:pt idx="8">
                  <c:v>9.4</c:v>
                </c:pt>
                <c:pt idx="9">
                  <c:v>9.4</c:v>
                </c:pt>
                <c:pt idx="10">
                  <c:v>13.2</c:v>
                </c:pt>
                <c:pt idx="11">
                  <c:v>13.2</c:v>
                </c:pt>
                <c:pt idx="12">
                  <c:v>13.3</c:v>
                </c:pt>
                <c:pt idx="13">
                  <c:v>13.3</c:v>
                </c:pt>
                <c:pt idx="14">
                  <c:v>12.5</c:v>
                </c:pt>
                <c:pt idx="15">
                  <c:v>12.5</c:v>
                </c:pt>
                <c:pt idx="16">
                  <c:v>10.5</c:v>
                </c:pt>
                <c:pt idx="17">
                  <c:v>10.5</c:v>
                </c:pt>
                <c:pt idx="18">
                  <c:v>10.494097344619178</c:v>
                </c:pt>
                <c:pt idx="19">
                  <c:v>10.494573918425173</c:v>
                </c:pt>
                <c:pt idx="20">
                  <c:v>10.507180667181506</c:v>
                </c:pt>
                <c:pt idx="21">
                  <c:v>10.517445194915314</c:v>
                </c:pt>
                <c:pt idx="22">
                  <c:v>10.52751249921176</c:v>
                </c:pt>
                <c:pt idx="23">
                  <c:v>10.551892270204437</c:v>
                </c:pt>
                <c:pt idx="24">
                  <c:v>10.580519999607333</c:v>
                </c:pt>
                <c:pt idx="25">
                  <c:v>10.578777075273463</c:v>
                </c:pt>
                <c:pt idx="26">
                  <c:v>10.581496508177146</c:v>
                </c:pt>
                <c:pt idx="27">
                  <c:v>10.571240825820194</c:v>
                </c:pt>
                <c:pt idx="28">
                  <c:v>10.567017496127622</c:v>
                </c:pt>
                <c:pt idx="29">
                  <c:v>10.567017496127622</c:v>
                </c:pt>
                <c:pt idx="30">
                  <c:v>10.8</c:v>
                </c:pt>
                <c:pt idx="31">
                  <c:v>10.8</c:v>
                </c:pt>
                <c:pt idx="32">
                  <c:v>11</c:v>
                </c:pt>
                <c:pt idx="33">
                  <c:v>11</c:v>
                </c:pt>
                <c:pt idx="34">
                  <c:v>10.917828235101375</c:v>
                </c:pt>
                <c:pt idx="35">
                  <c:v>10.904329854340702</c:v>
                </c:pt>
                <c:pt idx="36">
                  <c:v>10.897067859371496</c:v>
                </c:pt>
                <c:pt idx="37">
                  <c:v>10.883972318058378</c:v>
                </c:pt>
                <c:pt idx="38">
                  <c:v>10.85721262473897</c:v>
                </c:pt>
                <c:pt idx="39">
                  <c:v>10.851283099420328</c:v>
                </c:pt>
                <c:pt idx="40">
                  <c:v>10.86518611825605</c:v>
                </c:pt>
                <c:pt idx="41">
                  <c:v>10.877312316631665</c:v>
                </c:pt>
                <c:pt idx="42">
                  <c:v>10.903379453106018</c:v>
                </c:pt>
                <c:pt idx="43">
                  <c:v>10.916564000061923</c:v>
                </c:pt>
                <c:pt idx="44">
                  <c:v>10.921663904609762</c:v>
                </c:pt>
                <c:pt idx="45">
                  <c:v>10.940561154532503</c:v>
                </c:pt>
                <c:pt idx="46">
                  <c:v>10.972687232488722</c:v>
                </c:pt>
                <c:pt idx="47">
                  <c:v>10.986841520704854</c:v>
                </c:pt>
                <c:pt idx="48">
                  <c:v>10.995257128110472</c:v>
                </c:pt>
                <c:pt idx="49">
                  <c:v>10.992271028496329</c:v>
                </c:pt>
                <c:pt idx="50">
                  <c:v>11.000742362137444</c:v>
                </c:pt>
                <c:pt idx="51">
                  <c:v>11.008093148616117</c:v>
                </c:pt>
                <c:pt idx="52">
                  <c:v>11.006371116611142</c:v>
                </c:pt>
                <c:pt idx="53">
                  <c:v>11.01098516444349</c:v>
                </c:pt>
                <c:pt idx="54">
                  <c:v>11.030557200000001</c:v>
                </c:pt>
                <c:pt idx="55">
                  <c:v>11.015963767954135</c:v>
                </c:pt>
                <c:pt idx="56">
                  <c:v>11.034405693344294</c:v>
                </c:pt>
                <c:pt idx="57">
                  <c:v>11.03517387964315</c:v>
                </c:pt>
                <c:pt idx="58">
                  <c:v>11.038176392805617</c:v>
                </c:pt>
                <c:pt idx="59">
                  <c:v>11.050430519839939</c:v>
                </c:pt>
                <c:pt idx="60">
                  <c:v>11.043552997596381</c:v>
                </c:pt>
                <c:pt idx="61">
                  <c:v>11.04522960377794</c:v>
                </c:pt>
                <c:pt idx="62">
                  <c:v>11.1</c:v>
                </c:pt>
                <c:pt idx="63">
                  <c:v>11.026056559411876</c:v>
                </c:pt>
                <c:pt idx="64">
                  <c:v>11.02</c:v>
                </c:pt>
                <c:pt idx="65">
                  <c:v>11.00915075914768</c:v>
                </c:pt>
                <c:pt idx="66">
                  <c:v>11</c:v>
                </c:pt>
                <c:pt idx="67">
                  <c:v>10.997668187925736</c:v>
                </c:pt>
                <c:pt idx="68">
                  <c:v>10.997031451852729</c:v>
                </c:pt>
                <c:pt idx="69">
                  <c:v>11.006085222285025</c:v>
                </c:pt>
                <c:pt idx="70">
                  <c:v>10.996119881914959</c:v>
                </c:pt>
                <c:pt idx="71">
                  <c:v>10.987341045229689</c:v>
                </c:pt>
                <c:pt idx="72">
                  <c:v>10.99900791843255</c:v>
                </c:pt>
                <c:pt idx="73">
                  <c:v>11.018535997899164</c:v>
                </c:pt>
                <c:pt idx="74">
                  <c:v>11.017517659481356</c:v>
                </c:pt>
                <c:pt idx="75">
                  <c:v>11.009126002320437</c:v>
                </c:pt>
                <c:pt idx="76">
                  <c:v>11.005829041426127</c:v>
                </c:pt>
                <c:pt idx="77">
                  <c:v>11.012337946080946</c:v>
                </c:pt>
                <c:pt idx="78">
                  <c:v>11.012651703220094</c:v>
                </c:pt>
                <c:pt idx="79">
                  <c:v>11.025248849690307</c:v>
                </c:pt>
                <c:pt idx="80">
                  <c:v>11.030702927137078</c:v>
                </c:pt>
                <c:pt idx="81">
                  <c:v>11.031470664508399</c:v>
                </c:pt>
                <c:pt idx="82">
                  <c:v>11.028654846858748</c:v>
                </c:pt>
                <c:pt idx="83">
                  <c:v>11.039537828726765</c:v>
                </c:pt>
                <c:pt idx="84">
                  <c:v>11.017862076740732</c:v>
                </c:pt>
                <c:pt idx="85">
                  <c:v>11.027600481652886</c:v>
                </c:pt>
                <c:pt idx="86">
                  <c:v>11.038118901058187</c:v>
                </c:pt>
              </c:numCache>
            </c:numRef>
          </c:val>
          <c:smooth val="0"/>
        </c:ser>
        <c:dLbls>
          <c:showLegendKey val="0"/>
          <c:showVal val="0"/>
          <c:showCatName val="0"/>
          <c:showSerName val="0"/>
          <c:showPercent val="0"/>
          <c:showBubbleSize val="0"/>
        </c:dLbls>
        <c:marker val="1"/>
        <c:smooth val="0"/>
        <c:axId val="201257728"/>
        <c:axId val="201259264"/>
      </c:lineChart>
      <c:dateAx>
        <c:axId val="201257728"/>
        <c:scaling>
          <c:orientation val="minMax"/>
          <c:min val="40238"/>
        </c:scaling>
        <c:delete val="0"/>
        <c:axPos val="b"/>
        <c:numFmt formatCode="mm/yy" sourceLinked="0"/>
        <c:majorTickMark val="none"/>
        <c:minorTickMark val="none"/>
        <c:tickLblPos val="nextTo"/>
        <c:spPr>
          <a:ln w="9525">
            <a:solidFill>
              <a:schemeClr val="bg1">
                <a:lumMod val="75000"/>
              </a:schemeClr>
            </a:solidFill>
          </a:ln>
        </c:spPr>
        <c:txPr>
          <a:bodyPr rot="-5400000" vert="horz"/>
          <a:lstStyle/>
          <a:p>
            <a:pPr>
              <a:defRPr sz="1200"/>
            </a:pPr>
            <a:endParaRPr lang="en-US"/>
          </a:p>
        </c:txPr>
        <c:crossAx val="201259264"/>
        <c:crosses val="autoZero"/>
        <c:auto val="1"/>
        <c:lblOffset val="100"/>
        <c:baseTimeUnit val="days"/>
        <c:majorUnit val="3"/>
        <c:majorTimeUnit val="months"/>
      </c:dateAx>
      <c:valAx>
        <c:axId val="201259264"/>
        <c:scaling>
          <c:orientation val="minMax"/>
          <c:max val="18"/>
        </c:scaling>
        <c:delete val="0"/>
        <c:axPos val="l"/>
        <c:numFmt formatCode="General" sourceLinked="1"/>
        <c:majorTickMark val="none"/>
        <c:minorTickMark val="none"/>
        <c:tickLblPos val="nextTo"/>
        <c:spPr>
          <a:ln w="9525">
            <a:solidFill>
              <a:sysClr val="window" lastClr="FFFFFF">
                <a:lumMod val="75000"/>
              </a:sysClr>
            </a:solidFill>
          </a:ln>
        </c:spPr>
        <c:txPr>
          <a:bodyPr rot="0" vert="horz"/>
          <a:lstStyle/>
          <a:p>
            <a:pPr>
              <a:defRPr sz="1200"/>
            </a:pPr>
            <a:endParaRPr lang="en-US"/>
          </a:p>
        </c:txPr>
        <c:crossAx val="201257728"/>
        <c:crosses val="autoZero"/>
        <c:crossBetween val="between"/>
        <c:majorUnit val="2"/>
      </c:valAx>
      <c:spPr>
        <a:solidFill>
          <a:srgbClr val="FFFFFF"/>
        </a:solidFill>
        <a:ln w="9525">
          <a:solidFill>
            <a:sysClr val="window" lastClr="FFFFFF">
              <a:lumMod val="75000"/>
            </a:sysClr>
          </a:solidFill>
        </a:ln>
      </c:spPr>
    </c:plotArea>
    <c:plotVisOnly val="1"/>
    <c:dispBlanksAs val="gap"/>
    <c:showDLblsOverMax val="0"/>
  </c:chart>
  <c:spPr>
    <a:solidFill>
      <a:srgbClr val="FFFFFF"/>
    </a:solidFill>
    <a:ln w="9525">
      <a:noFill/>
    </a:ln>
  </c:spPr>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35319190157902E-2"/>
          <c:y val="0.10542082043808525"/>
          <c:w val="0.87600116245277537"/>
          <c:h val="0.64050220357172405"/>
        </c:manualLayout>
      </c:layout>
      <c:areaChart>
        <c:grouping val="standard"/>
        <c:varyColors val="0"/>
        <c:ser>
          <c:idx val="2"/>
          <c:order val="1"/>
          <c:tx>
            <c:strRef>
              <c:f>'ypzk (ing)'!$D$1</c:f>
              <c:strCache>
                <c:ptCount val="1"/>
                <c:pt idx="0">
                  <c:v>The RRR of Range</c:v>
                </c:pt>
              </c:strCache>
            </c:strRef>
          </c:tx>
          <c:spPr>
            <a:solidFill>
              <a:srgbClr val="95B3D7"/>
            </a:solidFill>
            <a:ln>
              <a:noFill/>
            </a:ln>
          </c:spPr>
          <c:cat>
            <c:numRef>
              <c:f>'ypzk (ing)'!$B$3:$B$89</c:f>
              <c:numCache>
                <c:formatCode>m/d/yyyy</c:formatCode>
                <c:ptCount val="87"/>
                <c:pt idx="0">
                  <c:v>40179</c:v>
                </c:pt>
                <c:pt idx="1">
                  <c:v>40297</c:v>
                </c:pt>
                <c:pt idx="2">
                  <c:v>40298</c:v>
                </c:pt>
                <c:pt idx="3">
                  <c:v>40395</c:v>
                </c:pt>
                <c:pt idx="4">
                  <c:v>40396</c:v>
                </c:pt>
                <c:pt idx="5">
                  <c:v>40451</c:v>
                </c:pt>
                <c:pt idx="6">
                  <c:v>40452</c:v>
                </c:pt>
                <c:pt idx="7" formatCode="dd/mm/yy">
                  <c:v>40661</c:v>
                </c:pt>
                <c:pt idx="8" formatCode="dd/mm/yy">
                  <c:v>40662</c:v>
                </c:pt>
                <c:pt idx="9" formatCode="dd/mm/yy">
                  <c:v>40745</c:v>
                </c:pt>
                <c:pt idx="10" formatCode="dd/mm/yy">
                  <c:v>40746</c:v>
                </c:pt>
                <c:pt idx="11" formatCode="dd/mm/yy">
                  <c:v>40759</c:v>
                </c:pt>
                <c:pt idx="12" formatCode="dd/mm/yy">
                  <c:v>40760</c:v>
                </c:pt>
                <c:pt idx="13" formatCode="dd/mm/yy">
                  <c:v>40815</c:v>
                </c:pt>
                <c:pt idx="14" formatCode="dd/mm/yy">
                  <c:v>40816</c:v>
                </c:pt>
                <c:pt idx="15" formatCode="dd/mm/yy">
                  <c:v>40942</c:v>
                </c:pt>
                <c:pt idx="16" formatCode="dd/mm/yy">
                  <c:v>40956</c:v>
                </c:pt>
                <c:pt idx="17" formatCode="dd/mm/yy">
                  <c:v>40998</c:v>
                </c:pt>
                <c:pt idx="18" formatCode="dd/mm/yy">
                  <c:v>41026</c:v>
                </c:pt>
                <c:pt idx="19" formatCode="dd/mm/yy">
                  <c:v>41054</c:v>
                </c:pt>
                <c:pt idx="20" formatCode="dd/mm/yy">
                  <c:v>41082</c:v>
                </c:pt>
                <c:pt idx="21" formatCode="dd/mm/yy">
                  <c:v>41110</c:v>
                </c:pt>
                <c:pt idx="22" formatCode="dd/mm/yy">
                  <c:v>41152</c:v>
                </c:pt>
                <c:pt idx="23" formatCode="dd/mm/yy">
                  <c:v>41166</c:v>
                </c:pt>
                <c:pt idx="24" formatCode="dd/mm/yy">
                  <c:v>41194</c:v>
                </c:pt>
                <c:pt idx="25" formatCode="dd/mm/yy">
                  <c:v>41236</c:v>
                </c:pt>
                <c:pt idx="26" formatCode="dd/mm/yy">
                  <c:v>41250</c:v>
                </c:pt>
                <c:pt idx="27" formatCode="dd/mm/yy">
                  <c:v>41263</c:v>
                </c:pt>
                <c:pt idx="28" formatCode="dd/mm/yy">
                  <c:v>41264</c:v>
                </c:pt>
                <c:pt idx="29" formatCode="dd/mm/yy">
                  <c:v>41305</c:v>
                </c:pt>
                <c:pt idx="30" formatCode="dd/mm/yy">
                  <c:v>41306</c:v>
                </c:pt>
                <c:pt idx="31" formatCode="dd/mm/yy">
                  <c:v>41333</c:v>
                </c:pt>
                <c:pt idx="32" formatCode="dd/mm/yy">
                  <c:v>41334</c:v>
                </c:pt>
                <c:pt idx="33" formatCode="dd/mm/yy">
                  <c:v>41348</c:v>
                </c:pt>
                <c:pt idx="34" formatCode="dd/mm/yy">
                  <c:v>41362</c:v>
                </c:pt>
                <c:pt idx="35" formatCode="dd/mm/yy">
                  <c:v>41376</c:v>
                </c:pt>
                <c:pt idx="36" formatCode="dd/mm/yy">
                  <c:v>41390</c:v>
                </c:pt>
                <c:pt idx="37" formatCode="dd/mm/yy">
                  <c:v>41404</c:v>
                </c:pt>
                <c:pt idx="38" formatCode="dd/mm/yy">
                  <c:v>41418</c:v>
                </c:pt>
                <c:pt idx="39" formatCode="dd/mm/yy">
                  <c:v>41432</c:v>
                </c:pt>
                <c:pt idx="40" formatCode="dd/mm/yy">
                  <c:v>41446</c:v>
                </c:pt>
                <c:pt idx="41" formatCode="dd/mm/yy">
                  <c:v>41460</c:v>
                </c:pt>
                <c:pt idx="42" formatCode="dd/mm/yy">
                  <c:v>41474</c:v>
                </c:pt>
                <c:pt idx="43" formatCode="dd/mm/yy">
                  <c:v>41488</c:v>
                </c:pt>
                <c:pt idx="44" formatCode="dd/mm/yy">
                  <c:v>41502</c:v>
                </c:pt>
                <c:pt idx="45" formatCode="dd/mm/yy">
                  <c:v>41515</c:v>
                </c:pt>
                <c:pt idx="46" formatCode="dd/mm/yy">
                  <c:v>41530</c:v>
                </c:pt>
                <c:pt idx="47" formatCode="dd/mm/yy">
                  <c:v>41544</c:v>
                </c:pt>
                <c:pt idx="48" formatCode="dd/mm/yy">
                  <c:v>41558</c:v>
                </c:pt>
                <c:pt idx="49" formatCode="dd/mm/yy">
                  <c:v>41572</c:v>
                </c:pt>
                <c:pt idx="50" formatCode="dd/mm/yy">
                  <c:v>41586</c:v>
                </c:pt>
                <c:pt idx="51" formatCode="dd/mm/yy">
                  <c:v>41600</c:v>
                </c:pt>
                <c:pt idx="52" formatCode="dd/mm/yy">
                  <c:v>41614</c:v>
                </c:pt>
                <c:pt idx="53" formatCode="dd/mm/yy">
                  <c:v>41628</c:v>
                </c:pt>
                <c:pt idx="54" formatCode="dd/mm/yy">
                  <c:v>41642</c:v>
                </c:pt>
                <c:pt idx="55" formatCode="dd/mm/yy">
                  <c:v>41656</c:v>
                </c:pt>
                <c:pt idx="56" formatCode="dd/mm/yy">
                  <c:v>41670</c:v>
                </c:pt>
                <c:pt idx="57" formatCode="dd/mm/yy">
                  <c:v>41684</c:v>
                </c:pt>
                <c:pt idx="58" formatCode="dd/mm/yy">
                  <c:v>41698</c:v>
                </c:pt>
                <c:pt idx="59" formatCode="dd/mm/yy">
                  <c:v>41712</c:v>
                </c:pt>
                <c:pt idx="60" formatCode="dd/mm/yy">
                  <c:v>41726</c:v>
                </c:pt>
                <c:pt idx="61" formatCode="dd/mm/yy">
                  <c:v>41740</c:v>
                </c:pt>
                <c:pt idx="62" formatCode="dd/mm/yy">
                  <c:v>41754</c:v>
                </c:pt>
                <c:pt idx="63" formatCode="dd/mm/yy">
                  <c:v>41768</c:v>
                </c:pt>
                <c:pt idx="64" formatCode="dd/mm/yy">
                  <c:v>41782</c:v>
                </c:pt>
                <c:pt idx="65" formatCode="dd/mm/yy">
                  <c:v>41796</c:v>
                </c:pt>
                <c:pt idx="66" formatCode="dd/mm/yy">
                  <c:v>41810</c:v>
                </c:pt>
                <c:pt idx="67" formatCode="dd/mm/yy">
                  <c:v>41824</c:v>
                </c:pt>
                <c:pt idx="68" formatCode="dd/mm/yy">
                  <c:v>41838</c:v>
                </c:pt>
                <c:pt idx="69" formatCode="dd/mm/yy">
                  <c:v>41852</c:v>
                </c:pt>
                <c:pt idx="70" formatCode="dd/mm/yy">
                  <c:v>41866</c:v>
                </c:pt>
                <c:pt idx="71" formatCode="dd/mm/yy">
                  <c:v>41880</c:v>
                </c:pt>
                <c:pt idx="72" formatCode="dd/mm/yy">
                  <c:v>41894</c:v>
                </c:pt>
                <c:pt idx="73" formatCode="dd/mm/yy">
                  <c:v>41908</c:v>
                </c:pt>
                <c:pt idx="74" formatCode="dd/mm/yy">
                  <c:v>41922</c:v>
                </c:pt>
                <c:pt idx="75" formatCode="dd/mm/yy">
                  <c:v>41936</c:v>
                </c:pt>
                <c:pt idx="76" formatCode="dd/mm/yy">
                  <c:v>41950</c:v>
                </c:pt>
                <c:pt idx="77" formatCode="dd/mm/yy">
                  <c:v>41964</c:v>
                </c:pt>
                <c:pt idx="78" formatCode="dd/mm/yy">
                  <c:v>41978</c:v>
                </c:pt>
                <c:pt idx="79" formatCode="dd/mm/yy">
                  <c:v>41992</c:v>
                </c:pt>
                <c:pt idx="80" formatCode="dd/mm/yy">
                  <c:v>42006</c:v>
                </c:pt>
                <c:pt idx="81" formatCode="dd/mm/yy">
                  <c:v>42020</c:v>
                </c:pt>
                <c:pt idx="82" formatCode="dd/mm/yy">
                  <c:v>42034</c:v>
                </c:pt>
                <c:pt idx="83" formatCode="dd/mm/yy">
                  <c:v>42048</c:v>
                </c:pt>
                <c:pt idx="84" formatCode="dd/mm/yy">
                  <c:v>42062</c:v>
                </c:pt>
                <c:pt idx="85" formatCode="dd/mm/yy">
                  <c:v>42076</c:v>
                </c:pt>
                <c:pt idx="86" formatCode="dd/mm/yy">
                  <c:v>42090</c:v>
                </c:pt>
              </c:numCache>
            </c:numRef>
          </c:cat>
          <c:val>
            <c:numRef>
              <c:f>'ypzk (ing)'!$E$3:$E$89</c:f>
              <c:numCache>
                <c:formatCode>General</c:formatCode>
                <c:ptCount val="87"/>
                <c:pt idx="8">
                  <c:v>12</c:v>
                </c:pt>
                <c:pt idx="9">
                  <c:v>12</c:v>
                </c:pt>
                <c:pt idx="10">
                  <c:v>12</c:v>
                </c:pt>
                <c:pt idx="11">
                  <c:v>12</c:v>
                </c:pt>
                <c:pt idx="12">
                  <c:v>11.5</c:v>
                </c:pt>
                <c:pt idx="13">
                  <c:v>11.5</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11.5</c:v>
                </c:pt>
                <c:pt idx="29">
                  <c:v>11.5</c:v>
                </c:pt>
                <c:pt idx="30">
                  <c:v>12</c:v>
                </c:pt>
                <c:pt idx="31">
                  <c:v>12</c:v>
                </c:pt>
                <c:pt idx="32">
                  <c:v>12.5</c:v>
                </c:pt>
                <c:pt idx="33">
                  <c:v>12.5</c:v>
                </c:pt>
                <c:pt idx="34">
                  <c:v>12.5</c:v>
                </c:pt>
                <c:pt idx="35">
                  <c:v>12.5</c:v>
                </c:pt>
                <c:pt idx="36">
                  <c:v>12.5</c:v>
                </c:pt>
                <c:pt idx="37">
                  <c:v>12.5</c:v>
                </c:pt>
                <c:pt idx="38">
                  <c:v>13</c:v>
                </c:pt>
                <c:pt idx="39">
                  <c:v>13</c:v>
                </c:pt>
                <c:pt idx="40">
                  <c:v>13</c:v>
                </c:pt>
                <c:pt idx="41">
                  <c:v>13</c:v>
                </c:pt>
                <c:pt idx="42">
                  <c:v>13</c:v>
                </c:pt>
                <c:pt idx="43">
                  <c:v>13</c:v>
                </c:pt>
                <c:pt idx="44">
                  <c:v>13</c:v>
                </c:pt>
                <c:pt idx="45">
                  <c:v>13</c:v>
                </c:pt>
                <c:pt idx="46">
                  <c:v>13</c:v>
                </c:pt>
                <c:pt idx="47">
                  <c:v>13</c:v>
                </c:pt>
                <c:pt idx="48">
                  <c:v>13</c:v>
                </c:pt>
                <c:pt idx="49">
                  <c:v>13</c:v>
                </c:pt>
                <c:pt idx="50">
                  <c:v>13</c:v>
                </c:pt>
                <c:pt idx="51">
                  <c:v>13</c:v>
                </c:pt>
                <c:pt idx="52">
                  <c:v>13</c:v>
                </c:pt>
                <c:pt idx="53">
                  <c:v>13</c:v>
                </c:pt>
                <c:pt idx="54">
                  <c:v>13</c:v>
                </c:pt>
                <c:pt idx="55">
                  <c:v>13</c:v>
                </c:pt>
                <c:pt idx="56">
                  <c:v>13</c:v>
                </c:pt>
                <c:pt idx="57">
                  <c:v>13</c:v>
                </c:pt>
                <c:pt idx="58">
                  <c:v>13</c:v>
                </c:pt>
                <c:pt idx="59">
                  <c:v>13</c:v>
                </c:pt>
                <c:pt idx="60">
                  <c:v>13</c:v>
                </c:pt>
                <c:pt idx="61">
                  <c:v>13</c:v>
                </c:pt>
                <c:pt idx="62">
                  <c:v>13</c:v>
                </c:pt>
                <c:pt idx="63">
                  <c:v>13</c:v>
                </c:pt>
                <c:pt idx="64">
                  <c:v>13</c:v>
                </c:pt>
                <c:pt idx="65">
                  <c:v>13</c:v>
                </c:pt>
                <c:pt idx="66">
                  <c:v>13</c:v>
                </c:pt>
                <c:pt idx="67">
                  <c:v>13</c:v>
                </c:pt>
                <c:pt idx="68">
                  <c:v>13</c:v>
                </c:pt>
                <c:pt idx="69">
                  <c:v>13</c:v>
                </c:pt>
                <c:pt idx="70">
                  <c:v>13</c:v>
                </c:pt>
                <c:pt idx="71">
                  <c:v>13</c:v>
                </c:pt>
                <c:pt idx="72">
                  <c:v>13</c:v>
                </c:pt>
                <c:pt idx="73">
                  <c:v>13</c:v>
                </c:pt>
                <c:pt idx="74">
                  <c:v>13</c:v>
                </c:pt>
                <c:pt idx="75">
                  <c:v>13</c:v>
                </c:pt>
                <c:pt idx="76">
                  <c:v>13</c:v>
                </c:pt>
                <c:pt idx="77">
                  <c:v>13</c:v>
                </c:pt>
                <c:pt idx="78">
                  <c:v>13</c:v>
                </c:pt>
                <c:pt idx="79">
                  <c:v>13</c:v>
                </c:pt>
                <c:pt idx="80">
                  <c:v>13</c:v>
                </c:pt>
                <c:pt idx="81">
                  <c:v>13</c:v>
                </c:pt>
                <c:pt idx="82">
                  <c:v>13</c:v>
                </c:pt>
                <c:pt idx="83">
                  <c:v>13</c:v>
                </c:pt>
                <c:pt idx="84">
                  <c:v>18</c:v>
                </c:pt>
                <c:pt idx="85">
                  <c:v>20</c:v>
                </c:pt>
                <c:pt idx="86">
                  <c:v>20</c:v>
                </c:pt>
              </c:numCache>
            </c:numRef>
          </c:val>
        </c:ser>
        <c:ser>
          <c:idx val="1"/>
          <c:order val="2"/>
          <c:tx>
            <c:v> </c:v>
          </c:tx>
          <c:spPr>
            <a:solidFill>
              <a:srgbClr val="FFFFFF"/>
            </a:solidFill>
            <a:ln w="25400">
              <a:noFill/>
            </a:ln>
          </c:spPr>
          <c:cat>
            <c:numRef>
              <c:f>'ypzk (ing)'!$B$3:$B$89</c:f>
              <c:numCache>
                <c:formatCode>m/d/yyyy</c:formatCode>
                <c:ptCount val="87"/>
                <c:pt idx="0">
                  <c:v>40179</c:v>
                </c:pt>
                <c:pt idx="1">
                  <c:v>40297</c:v>
                </c:pt>
                <c:pt idx="2">
                  <c:v>40298</c:v>
                </c:pt>
                <c:pt idx="3">
                  <c:v>40395</c:v>
                </c:pt>
                <c:pt idx="4">
                  <c:v>40396</c:v>
                </c:pt>
                <c:pt idx="5">
                  <c:v>40451</c:v>
                </c:pt>
                <c:pt idx="6">
                  <c:v>40452</c:v>
                </c:pt>
                <c:pt idx="7" formatCode="dd/mm/yy">
                  <c:v>40661</c:v>
                </c:pt>
                <c:pt idx="8" formatCode="dd/mm/yy">
                  <c:v>40662</c:v>
                </c:pt>
                <c:pt idx="9" formatCode="dd/mm/yy">
                  <c:v>40745</c:v>
                </c:pt>
                <c:pt idx="10" formatCode="dd/mm/yy">
                  <c:v>40746</c:v>
                </c:pt>
                <c:pt idx="11" formatCode="dd/mm/yy">
                  <c:v>40759</c:v>
                </c:pt>
                <c:pt idx="12" formatCode="dd/mm/yy">
                  <c:v>40760</c:v>
                </c:pt>
                <c:pt idx="13" formatCode="dd/mm/yy">
                  <c:v>40815</c:v>
                </c:pt>
                <c:pt idx="14" formatCode="dd/mm/yy">
                  <c:v>40816</c:v>
                </c:pt>
                <c:pt idx="15" formatCode="dd/mm/yy">
                  <c:v>40942</c:v>
                </c:pt>
                <c:pt idx="16" formatCode="dd/mm/yy">
                  <c:v>40956</c:v>
                </c:pt>
                <c:pt idx="17" formatCode="dd/mm/yy">
                  <c:v>40998</c:v>
                </c:pt>
                <c:pt idx="18" formatCode="dd/mm/yy">
                  <c:v>41026</c:v>
                </c:pt>
                <c:pt idx="19" formatCode="dd/mm/yy">
                  <c:v>41054</c:v>
                </c:pt>
                <c:pt idx="20" formatCode="dd/mm/yy">
                  <c:v>41082</c:v>
                </c:pt>
                <c:pt idx="21" formatCode="dd/mm/yy">
                  <c:v>41110</c:v>
                </c:pt>
                <c:pt idx="22" formatCode="dd/mm/yy">
                  <c:v>41152</c:v>
                </c:pt>
                <c:pt idx="23" formatCode="dd/mm/yy">
                  <c:v>41166</c:v>
                </c:pt>
                <c:pt idx="24" formatCode="dd/mm/yy">
                  <c:v>41194</c:v>
                </c:pt>
                <c:pt idx="25" formatCode="dd/mm/yy">
                  <c:v>41236</c:v>
                </c:pt>
                <c:pt idx="26" formatCode="dd/mm/yy">
                  <c:v>41250</c:v>
                </c:pt>
                <c:pt idx="27" formatCode="dd/mm/yy">
                  <c:v>41263</c:v>
                </c:pt>
                <c:pt idx="28" formatCode="dd/mm/yy">
                  <c:v>41264</c:v>
                </c:pt>
                <c:pt idx="29" formatCode="dd/mm/yy">
                  <c:v>41305</c:v>
                </c:pt>
                <c:pt idx="30" formatCode="dd/mm/yy">
                  <c:v>41306</c:v>
                </c:pt>
                <c:pt idx="31" formatCode="dd/mm/yy">
                  <c:v>41333</c:v>
                </c:pt>
                <c:pt idx="32" formatCode="dd/mm/yy">
                  <c:v>41334</c:v>
                </c:pt>
                <c:pt idx="33" formatCode="dd/mm/yy">
                  <c:v>41348</c:v>
                </c:pt>
                <c:pt idx="34" formatCode="dd/mm/yy">
                  <c:v>41362</c:v>
                </c:pt>
                <c:pt idx="35" formatCode="dd/mm/yy">
                  <c:v>41376</c:v>
                </c:pt>
                <c:pt idx="36" formatCode="dd/mm/yy">
                  <c:v>41390</c:v>
                </c:pt>
                <c:pt idx="37" formatCode="dd/mm/yy">
                  <c:v>41404</c:v>
                </c:pt>
                <c:pt idx="38" formatCode="dd/mm/yy">
                  <c:v>41418</c:v>
                </c:pt>
                <c:pt idx="39" formatCode="dd/mm/yy">
                  <c:v>41432</c:v>
                </c:pt>
                <c:pt idx="40" formatCode="dd/mm/yy">
                  <c:v>41446</c:v>
                </c:pt>
                <c:pt idx="41" formatCode="dd/mm/yy">
                  <c:v>41460</c:v>
                </c:pt>
                <c:pt idx="42" formatCode="dd/mm/yy">
                  <c:v>41474</c:v>
                </c:pt>
                <c:pt idx="43" formatCode="dd/mm/yy">
                  <c:v>41488</c:v>
                </c:pt>
                <c:pt idx="44" formatCode="dd/mm/yy">
                  <c:v>41502</c:v>
                </c:pt>
                <c:pt idx="45" formatCode="dd/mm/yy">
                  <c:v>41515</c:v>
                </c:pt>
                <c:pt idx="46" formatCode="dd/mm/yy">
                  <c:v>41530</c:v>
                </c:pt>
                <c:pt idx="47" formatCode="dd/mm/yy">
                  <c:v>41544</c:v>
                </c:pt>
                <c:pt idx="48" formatCode="dd/mm/yy">
                  <c:v>41558</c:v>
                </c:pt>
                <c:pt idx="49" formatCode="dd/mm/yy">
                  <c:v>41572</c:v>
                </c:pt>
                <c:pt idx="50" formatCode="dd/mm/yy">
                  <c:v>41586</c:v>
                </c:pt>
                <c:pt idx="51" formatCode="dd/mm/yy">
                  <c:v>41600</c:v>
                </c:pt>
                <c:pt idx="52" formatCode="dd/mm/yy">
                  <c:v>41614</c:v>
                </c:pt>
                <c:pt idx="53" formatCode="dd/mm/yy">
                  <c:v>41628</c:v>
                </c:pt>
                <c:pt idx="54" formatCode="dd/mm/yy">
                  <c:v>41642</c:v>
                </c:pt>
                <c:pt idx="55" formatCode="dd/mm/yy">
                  <c:v>41656</c:v>
                </c:pt>
                <c:pt idx="56" formatCode="dd/mm/yy">
                  <c:v>41670</c:v>
                </c:pt>
                <c:pt idx="57" formatCode="dd/mm/yy">
                  <c:v>41684</c:v>
                </c:pt>
                <c:pt idx="58" formatCode="dd/mm/yy">
                  <c:v>41698</c:v>
                </c:pt>
                <c:pt idx="59" formatCode="dd/mm/yy">
                  <c:v>41712</c:v>
                </c:pt>
                <c:pt idx="60" formatCode="dd/mm/yy">
                  <c:v>41726</c:v>
                </c:pt>
                <c:pt idx="61" formatCode="dd/mm/yy">
                  <c:v>41740</c:v>
                </c:pt>
                <c:pt idx="62" formatCode="dd/mm/yy">
                  <c:v>41754</c:v>
                </c:pt>
                <c:pt idx="63" formatCode="dd/mm/yy">
                  <c:v>41768</c:v>
                </c:pt>
                <c:pt idx="64" formatCode="dd/mm/yy">
                  <c:v>41782</c:v>
                </c:pt>
                <c:pt idx="65" formatCode="dd/mm/yy">
                  <c:v>41796</c:v>
                </c:pt>
                <c:pt idx="66" formatCode="dd/mm/yy">
                  <c:v>41810</c:v>
                </c:pt>
                <c:pt idx="67" formatCode="dd/mm/yy">
                  <c:v>41824</c:v>
                </c:pt>
                <c:pt idx="68" formatCode="dd/mm/yy">
                  <c:v>41838</c:v>
                </c:pt>
                <c:pt idx="69" formatCode="dd/mm/yy">
                  <c:v>41852</c:v>
                </c:pt>
                <c:pt idx="70" formatCode="dd/mm/yy">
                  <c:v>41866</c:v>
                </c:pt>
                <c:pt idx="71" formatCode="dd/mm/yy">
                  <c:v>41880</c:v>
                </c:pt>
                <c:pt idx="72" formatCode="dd/mm/yy">
                  <c:v>41894</c:v>
                </c:pt>
                <c:pt idx="73" formatCode="dd/mm/yy">
                  <c:v>41908</c:v>
                </c:pt>
                <c:pt idx="74" formatCode="dd/mm/yy">
                  <c:v>41922</c:v>
                </c:pt>
                <c:pt idx="75" formatCode="dd/mm/yy">
                  <c:v>41936</c:v>
                </c:pt>
                <c:pt idx="76" formatCode="dd/mm/yy">
                  <c:v>41950</c:v>
                </c:pt>
                <c:pt idx="77" formatCode="dd/mm/yy">
                  <c:v>41964</c:v>
                </c:pt>
                <c:pt idx="78" formatCode="dd/mm/yy">
                  <c:v>41978</c:v>
                </c:pt>
                <c:pt idx="79" formatCode="dd/mm/yy">
                  <c:v>41992</c:v>
                </c:pt>
                <c:pt idx="80" formatCode="dd/mm/yy">
                  <c:v>42006</c:v>
                </c:pt>
                <c:pt idx="81" formatCode="dd/mm/yy">
                  <c:v>42020</c:v>
                </c:pt>
                <c:pt idx="82" formatCode="dd/mm/yy">
                  <c:v>42034</c:v>
                </c:pt>
                <c:pt idx="83" formatCode="dd/mm/yy">
                  <c:v>42048</c:v>
                </c:pt>
                <c:pt idx="84" formatCode="dd/mm/yy">
                  <c:v>42062</c:v>
                </c:pt>
                <c:pt idx="85" formatCode="dd/mm/yy">
                  <c:v>42076</c:v>
                </c:pt>
                <c:pt idx="86" formatCode="dd/mm/yy">
                  <c:v>42090</c:v>
                </c:pt>
              </c:numCache>
            </c:numRef>
          </c:cat>
          <c:val>
            <c:numRef>
              <c:f>'ypzk (ing)'!$D$3:$D$89</c:f>
              <c:numCache>
                <c:formatCode>General</c:formatCode>
                <c:ptCount val="87"/>
                <c:pt idx="8">
                  <c:v>11</c:v>
                </c:pt>
                <c:pt idx="9">
                  <c:v>11</c:v>
                </c:pt>
                <c:pt idx="10">
                  <c:v>9</c:v>
                </c:pt>
                <c:pt idx="11">
                  <c:v>9</c:v>
                </c:pt>
                <c:pt idx="12">
                  <c:v>8.5</c:v>
                </c:pt>
                <c:pt idx="13">
                  <c:v>8.5</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pt idx="86">
                  <c:v>6</c:v>
                </c:pt>
              </c:numCache>
            </c:numRef>
          </c:val>
        </c:ser>
        <c:dLbls>
          <c:showLegendKey val="0"/>
          <c:showVal val="0"/>
          <c:showCatName val="0"/>
          <c:showSerName val="0"/>
          <c:showPercent val="0"/>
          <c:showBubbleSize val="0"/>
        </c:dLbls>
        <c:axId val="201299840"/>
        <c:axId val="201301376"/>
      </c:areaChart>
      <c:lineChart>
        <c:grouping val="standard"/>
        <c:varyColors val="0"/>
        <c:ser>
          <c:idx val="0"/>
          <c:order val="0"/>
          <c:tx>
            <c:strRef>
              <c:f>'ypzk (ing)'!$C$1</c:f>
              <c:strCache>
                <c:ptCount val="1"/>
                <c:pt idx="0">
                  <c:v>Weighted average RRR</c:v>
                </c:pt>
              </c:strCache>
            </c:strRef>
          </c:tx>
          <c:spPr>
            <a:ln w="44450">
              <a:solidFill>
                <a:srgbClr val="87212E"/>
              </a:solidFill>
            </a:ln>
          </c:spPr>
          <c:marker>
            <c:symbol val="none"/>
          </c:marker>
          <c:cat>
            <c:numRef>
              <c:f>'ypzk (ing)'!$B$3:$B$89</c:f>
              <c:numCache>
                <c:formatCode>m/d/yyyy</c:formatCode>
                <c:ptCount val="87"/>
                <c:pt idx="0">
                  <c:v>40179</c:v>
                </c:pt>
                <c:pt idx="1">
                  <c:v>40297</c:v>
                </c:pt>
                <c:pt idx="2">
                  <c:v>40298</c:v>
                </c:pt>
                <c:pt idx="3">
                  <c:v>40395</c:v>
                </c:pt>
                <c:pt idx="4">
                  <c:v>40396</c:v>
                </c:pt>
                <c:pt idx="5">
                  <c:v>40451</c:v>
                </c:pt>
                <c:pt idx="6">
                  <c:v>40452</c:v>
                </c:pt>
                <c:pt idx="7" formatCode="dd/mm/yy">
                  <c:v>40661</c:v>
                </c:pt>
                <c:pt idx="8" formatCode="dd/mm/yy">
                  <c:v>40662</c:v>
                </c:pt>
                <c:pt idx="9" formatCode="dd/mm/yy">
                  <c:v>40745</c:v>
                </c:pt>
                <c:pt idx="10" formatCode="dd/mm/yy">
                  <c:v>40746</c:v>
                </c:pt>
                <c:pt idx="11" formatCode="dd/mm/yy">
                  <c:v>40759</c:v>
                </c:pt>
                <c:pt idx="12" formatCode="dd/mm/yy">
                  <c:v>40760</c:v>
                </c:pt>
                <c:pt idx="13" formatCode="dd/mm/yy">
                  <c:v>40815</c:v>
                </c:pt>
                <c:pt idx="14" formatCode="dd/mm/yy">
                  <c:v>40816</c:v>
                </c:pt>
                <c:pt idx="15" formatCode="dd/mm/yy">
                  <c:v>40942</c:v>
                </c:pt>
                <c:pt idx="16" formatCode="dd/mm/yy">
                  <c:v>40956</c:v>
                </c:pt>
                <c:pt idx="17" formatCode="dd/mm/yy">
                  <c:v>40998</c:v>
                </c:pt>
                <c:pt idx="18" formatCode="dd/mm/yy">
                  <c:v>41026</c:v>
                </c:pt>
                <c:pt idx="19" formatCode="dd/mm/yy">
                  <c:v>41054</c:v>
                </c:pt>
                <c:pt idx="20" formatCode="dd/mm/yy">
                  <c:v>41082</c:v>
                </c:pt>
                <c:pt idx="21" formatCode="dd/mm/yy">
                  <c:v>41110</c:v>
                </c:pt>
                <c:pt idx="22" formatCode="dd/mm/yy">
                  <c:v>41152</c:v>
                </c:pt>
                <c:pt idx="23" formatCode="dd/mm/yy">
                  <c:v>41166</c:v>
                </c:pt>
                <c:pt idx="24" formatCode="dd/mm/yy">
                  <c:v>41194</c:v>
                </c:pt>
                <c:pt idx="25" formatCode="dd/mm/yy">
                  <c:v>41236</c:v>
                </c:pt>
                <c:pt idx="26" formatCode="dd/mm/yy">
                  <c:v>41250</c:v>
                </c:pt>
                <c:pt idx="27" formatCode="dd/mm/yy">
                  <c:v>41263</c:v>
                </c:pt>
                <c:pt idx="28" formatCode="dd/mm/yy">
                  <c:v>41264</c:v>
                </c:pt>
                <c:pt idx="29" formatCode="dd/mm/yy">
                  <c:v>41305</c:v>
                </c:pt>
                <c:pt idx="30" formatCode="dd/mm/yy">
                  <c:v>41306</c:v>
                </c:pt>
                <c:pt idx="31" formatCode="dd/mm/yy">
                  <c:v>41333</c:v>
                </c:pt>
                <c:pt idx="32" formatCode="dd/mm/yy">
                  <c:v>41334</c:v>
                </c:pt>
                <c:pt idx="33" formatCode="dd/mm/yy">
                  <c:v>41348</c:v>
                </c:pt>
                <c:pt idx="34" formatCode="dd/mm/yy">
                  <c:v>41362</c:v>
                </c:pt>
                <c:pt idx="35" formatCode="dd/mm/yy">
                  <c:v>41376</c:v>
                </c:pt>
                <c:pt idx="36" formatCode="dd/mm/yy">
                  <c:v>41390</c:v>
                </c:pt>
                <c:pt idx="37" formatCode="dd/mm/yy">
                  <c:v>41404</c:v>
                </c:pt>
                <c:pt idx="38" formatCode="dd/mm/yy">
                  <c:v>41418</c:v>
                </c:pt>
                <c:pt idx="39" formatCode="dd/mm/yy">
                  <c:v>41432</c:v>
                </c:pt>
                <c:pt idx="40" formatCode="dd/mm/yy">
                  <c:v>41446</c:v>
                </c:pt>
                <c:pt idx="41" formatCode="dd/mm/yy">
                  <c:v>41460</c:v>
                </c:pt>
                <c:pt idx="42" formatCode="dd/mm/yy">
                  <c:v>41474</c:v>
                </c:pt>
                <c:pt idx="43" formatCode="dd/mm/yy">
                  <c:v>41488</c:v>
                </c:pt>
                <c:pt idx="44" formatCode="dd/mm/yy">
                  <c:v>41502</c:v>
                </c:pt>
                <c:pt idx="45" formatCode="dd/mm/yy">
                  <c:v>41515</c:v>
                </c:pt>
                <c:pt idx="46" formatCode="dd/mm/yy">
                  <c:v>41530</c:v>
                </c:pt>
                <c:pt idx="47" formatCode="dd/mm/yy">
                  <c:v>41544</c:v>
                </c:pt>
                <c:pt idx="48" formatCode="dd/mm/yy">
                  <c:v>41558</c:v>
                </c:pt>
                <c:pt idx="49" formatCode="dd/mm/yy">
                  <c:v>41572</c:v>
                </c:pt>
                <c:pt idx="50" formatCode="dd/mm/yy">
                  <c:v>41586</c:v>
                </c:pt>
                <c:pt idx="51" formatCode="dd/mm/yy">
                  <c:v>41600</c:v>
                </c:pt>
                <c:pt idx="52" formatCode="dd/mm/yy">
                  <c:v>41614</c:v>
                </c:pt>
                <c:pt idx="53" formatCode="dd/mm/yy">
                  <c:v>41628</c:v>
                </c:pt>
                <c:pt idx="54" formatCode="dd/mm/yy">
                  <c:v>41642</c:v>
                </c:pt>
                <c:pt idx="55" formatCode="dd/mm/yy">
                  <c:v>41656</c:v>
                </c:pt>
                <c:pt idx="56" formatCode="dd/mm/yy">
                  <c:v>41670</c:v>
                </c:pt>
                <c:pt idx="57" formatCode="dd/mm/yy">
                  <c:v>41684</c:v>
                </c:pt>
                <c:pt idx="58" formatCode="dd/mm/yy">
                  <c:v>41698</c:v>
                </c:pt>
                <c:pt idx="59" formatCode="dd/mm/yy">
                  <c:v>41712</c:v>
                </c:pt>
                <c:pt idx="60" formatCode="dd/mm/yy">
                  <c:v>41726</c:v>
                </c:pt>
                <c:pt idx="61" formatCode="dd/mm/yy">
                  <c:v>41740</c:v>
                </c:pt>
                <c:pt idx="62" formatCode="dd/mm/yy">
                  <c:v>41754</c:v>
                </c:pt>
                <c:pt idx="63" formatCode="dd/mm/yy">
                  <c:v>41768</c:v>
                </c:pt>
                <c:pt idx="64" formatCode="dd/mm/yy">
                  <c:v>41782</c:v>
                </c:pt>
                <c:pt idx="65" formatCode="dd/mm/yy">
                  <c:v>41796</c:v>
                </c:pt>
                <c:pt idx="66" formatCode="dd/mm/yy">
                  <c:v>41810</c:v>
                </c:pt>
                <c:pt idx="67" formatCode="dd/mm/yy">
                  <c:v>41824</c:v>
                </c:pt>
                <c:pt idx="68" formatCode="dd/mm/yy">
                  <c:v>41838</c:v>
                </c:pt>
                <c:pt idx="69" formatCode="dd/mm/yy">
                  <c:v>41852</c:v>
                </c:pt>
                <c:pt idx="70" formatCode="dd/mm/yy">
                  <c:v>41866</c:v>
                </c:pt>
                <c:pt idx="71" formatCode="dd/mm/yy">
                  <c:v>41880</c:v>
                </c:pt>
                <c:pt idx="72" formatCode="dd/mm/yy">
                  <c:v>41894</c:v>
                </c:pt>
                <c:pt idx="73" formatCode="dd/mm/yy">
                  <c:v>41908</c:v>
                </c:pt>
                <c:pt idx="74" formatCode="dd/mm/yy">
                  <c:v>41922</c:v>
                </c:pt>
                <c:pt idx="75" formatCode="dd/mm/yy">
                  <c:v>41936</c:v>
                </c:pt>
                <c:pt idx="76" formatCode="dd/mm/yy">
                  <c:v>41950</c:v>
                </c:pt>
                <c:pt idx="77" formatCode="dd/mm/yy">
                  <c:v>41964</c:v>
                </c:pt>
                <c:pt idx="78" formatCode="dd/mm/yy">
                  <c:v>41978</c:v>
                </c:pt>
                <c:pt idx="79" formatCode="dd/mm/yy">
                  <c:v>41992</c:v>
                </c:pt>
                <c:pt idx="80" formatCode="dd/mm/yy">
                  <c:v>42006</c:v>
                </c:pt>
                <c:pt idx="81" formatCode="dd/mm/yy">
                  <c:v>42020</c:v>
                </c:pt>
                <c:pt idx="82" formatCode="dd/mm/yy">
                  <c:v>42034</c:v>
                </c:pt>
                <c:pt idx="83" formatCode="dd/mm/yy">
                  <c:v>42048</c:v>
                </c:pt>
                <c:pt idx="84" formatCode="dd/mm/yy">
                  <c:v>42062</c:v>
                </c:pt>
                <c:pt idx="85" formatCode="dd/mm/yy">
                  <c:v>42076</c:v>
                </c:pt>
                <c:pt idx="86" formatCode="dd/mm/yy">
                  <c:v>42090</c:v>
                </c:pt>
              </c:numCache>
            </c:numRef>
          </c:cat>
          <c:val>
            <c:numRef>
              <c:f>'ypzk (ing)'!$C$3:$C$89</c:f>
              <c:numCache>
                <c:formatCode>#.##00</c:formatCode>
                <c:ptCount val="87"/>
                <c:pt idx="0">
                  <c:v>9</c:v>
                </c:pt>
                <c:pt idx="1">
                  <c:v>9</c:v>
                </c:pt>
                <c:pt idx="2">
                  <c:v>9.5</c:v>
                </c:pt>
                <c:pt idx="3">
                  <c:v>9.5</c:v>
                </c:pt>
                <c:pt idx="4">
                  <c:v>10</c:v>
                </c:pt>
                <c:pt idx="5">
                  <c:v>10</c:v>
                </c:pt>
                <c:pt idx="6">
                  <c:v>11</c:v>
                </c:pt>
                <c:pt idx="7">
                  <c:v>11</c:v>
                </c:pt>
                <c:pt idx="8">
                  <c:v>11.8</c:v>
                </c:pt>
                <c:pt idx="9">
                  <c:v>11.8</c:v>
                </c:pt>
                <c:pt idx="10">
                  <c:v>11.5</c:v>
                </c:pt>
                <c:pt idx="11">
                  <c:v>11.5</c:v>
                </c:pt>
                <c:pt idx="12">
                  <c:v>11</c:v>
                </c:pt>
                <c:pt idx="13">
                  <c:v>11</c:v>
                </c:pt>
                <c:pt idx="14">
                  <c:v>10.25</c:v>
                </c:pt>
                <c:pt idx="15">
                  <c:v>10.274188639471333</c:v>
                </c:pt>
                <c:pt idx="16">
                  <c:v>10.29889077299886</c:v>
                </c:pt>
                <c:pt idx="17">
                  <c:v>10.308160807948797</c:v>
                </c:pt>
                <c:pt idx="18">
                  <c:v>10.331766549817271</c:v>
                </c:pt>
                <c:pt idx="19">
                  <c:v>10.326020688632365</c:v>
                </c:pt>
                <c:pt idx="20">
                  <c:v>10.327208138626826</c:v>
                </c:pt>
                <c:pt idx="21">
                  <c:v>10.293976391454899</c:v>
                </c:pt>
                <c:pt idx="22">
                  <c:v>10.284243908444706</c:v>
                </c:pt>
                <c:pt idx="23">
                  <c:v>10.25516196115295</c:v>
                </c:pt>
                <c:pt idx="24">
                  <c:v>10.254289454305113</c:v>
                </c:pt>
                <c:pt idx="25">
                  <c:v>10.217023661334078</c:v>
                </c:pt>
                <c:pt idx="26">
                  <c:v>10.216844847545964</c:v>
                </c:pt>
                <c:pt idx="27">
                  <c:v>10.216844847545964</c:v>
                </c:pt>
                <c:pt idx="28">
                  <c:v>10.6</c:v>
                </c:pt>
                <c:pt idx="29">
                  <c:v>10.6</c:v>
                </c:pt>
                <c:pt idx="30">
                  <c:v>11</c:v>
                </c:pt>
                <c:pt idx="31">
                  <c:v>11</c:v>
                </c:pt>
                <c:pt idx="32">
                  <c:v>11.5</c:v>
                </c:pt>
                <c:pt idx="33">
                  <c:v>11.5</c:v>
                </c:pt>
                <c:pt idx="34">
                  <c:v>11.493339704086191</c:v>
                </c:pt>
                <c:pt idx="35">
                  <c:v>11.503553519653197</c:v>
                </c:pt>
                <c:pt idx="36">
                  <c:v>11.497024277044417</c:v>
                </c:pt>
                <c:pt idx="37">
                  <c:v>11.490777406156878</c:v>
                </c:pt>
                <c:pt idx="38">
                  <c:v>11.9088651927699</c:v>
                </c:pt>
                <c:pt idx="39">
                  <c:v>11.901206267230384</c:v>
                </c:pt>
                <c:pt idx="40">
                  <c:v>11.919830115164237</c:v>
                </c:pt>
                <c:pt idx="41">
                  <c:v>11.906394816568184</c:v>
                </c:pt>
                <c:pt idx="42">
                  <c:v>11.892498752415515</c:v>
                </c:pt>
                <c:pt idx="43">
                  <c:v>11.895924086641301</c:v>
                </c:pt>
                <c:pt idx="44">
                  <c:v>11.905586793717777</c:v>
                </c:pt>
                <c:pt idx="45">
                  <c:v>11.923496128620382</c:v>
                </c:pt>
                <c:pt idx="46">
                  <c:v>11.918198242406723</c:v>
                </c:pt>
                <c:pt idx="47">
                  <c:v>11.929031574508416</c:v>
                </c:pt>
                <c:pt idx="48">
                  <c:v>11.925152022889982</c:v>
                </c:pt>
                <c:pt idx="49">
                  <c:v>11.920045068081262</c:v>
                </c:pt>
                <c:pt idx="50">
                  <c:v>11.905883854246328</c:v>
                </c:pt>
                <c:pt idx="51">
                  <c:v>11.917753132898298</c:v>
                </c:pt>
                <c:pt idx="52">
                  <c:v>11.898272141556426</c:v>
                </c:pt>
                <c:pt idx="53">
                  <c:v>11.899326132798329</c:v>
                </c:pt>
                <c:pt idx="54">
                  <c:v>11.876329206204094</c:v>
                </c:pt>
                <c:pt idx="55">
                  <c:v>11.876329206204094</c:v>
                </c:pt>
                <c:pt idx="56">
                  <c:v>11.863019311445136</c:v>
                </c:pt>
                <c:pt idx="57">
                  <c:v>11.890491626957218</c:v>
                </c:pt>
                <c:pt idx="58">
                  <c:v>11.896796887528863</c:v>
                </c:pt>
                <c:pt idx="59">
                  <c:v>11.894879665574788</c:v>
                </c:pt>
                <c:pt idx="60">
                  <c:v>11.925913654094391</c:v>
                </c:pt>
                <c:pt idx="61">
                  <c:v>11.930681637658619</c:v>
                </c:pt>
                <c:pt idx="62">
                  <c:v>11.9</c:v>
                </c:pt>
                <c:pt idx="63">
                  <c:v>11.888010913085804</c:v>
                </c:pt>
                <c:pt idx="64">
                  <c:v>11.88</c:v>
                </c:pt>
                <c:pt idx="65">
                  <c:v>11.874882884328869</c:v>
                </c:pt>
                <c:pt idx="66">
                  <c:v>11.850501295925611</c:v>
                </c:pt>
                <c:pt idx="67">
                  <c:v>11.757640622713694</c:v>
                </c:pt>
                <c:pt idx="68">
                  <c:v>11.731359196853845</c:v>
                </c:pt>
                <c:pt idx="69">
                  <c:v>11.74783769286822</c:v>
                </c:pt>
                <c:pt idx="70">
                  <c:v>11.759766698722423</c:v>
                </c:pt>
                <c:pt idx="71">
                  <c:v>11.752006578088315</c:v>
                </c:pt>
                <c:pt idx="72">
                  <c:v>11.737572586122951</c:v>
                </c:pt>
                <c:pt idx="73">
                  <c:v>11.748677472832263</c:v>
                </c:pt>
                <c:pt idx="74">
                  <c:v>11.746338300675477</c:v>
                </c:pt>
                <c:pt idx="75">
                  <c:v>11.743054405013035</c:v>
                </c:pt>
                <c:pt idx="76">
                  <c:v>11.737661169645991</c:v>
                </c:pt>
                <c:pt idx="77">
                  <c:v>11.740149561287177</c:v>
                </c:pt>
                <c:pt idx="78">
                  <c:v>11.704844881816417</c:v>
                </c:pt>
                <c:pt idx="79">
                  <c:v>11.645922296760967</c:v>
                </c:pt>
                <c:pt idx="80">
                  <c:v>11.620480929560054</c:v>
                </c:pt>
                <c:pt idx="81">
                  <c:v>11.652624199837915</c:v>
                </c:pt>
                <c:pt idx="82">
                  <c:v>11.609707167697815</c:v>
                </c:pt>
                <c:pt idx="83">
                  <c:v>12.691730076815233</c:v>
                </c:pt>
                <c:pt idx="84">
                  <c:v>12.688723121695396</c:v>
                </c:pt>
                <c:pt idx="85">
                  <c:v>13.093180430420698</c:v>
                </c:pt>
                <c:pt idx="86">
                  <c:v>13.055585655823949</c:v>
                </c:pt>
              </c:numCache>
            </c:numRef>
          </c:val>
          <c:smooth val="0"/>
        </c:ser>
        <c:dLbls>
          <c:showLegendKey val="0"/>
          <c:showVal val="0"/>
          <c:showCatName val="0"/>
          <c:showSerName val="0"/>
          <c:showPercent val="0"/>
          <c:showBubbleSize val="0"/>
        </c:dLbls>
        <c:marker val="1"/>
        <c:smooth val="0"/>
        <c:axId val="201299840"/>
        <c:axId val="201301376"/>
      </c:lineChart>
      <c:dateAx>
        <c:axId val="201299840"/>
        <c:scaling>
          <c:orientation val="minMax"/>
          <c:min val="40238"/>
        </c:scaling>
        <c:delete val="0"/>
        <c:axPos val="b"/>
        <c:numFmt formatCode="mm/yy" sourceLinked="0"/>
        <c:majorTickMark val="none"/>
        <c:minorTickMark val="none"/>
        <c:tickLblPos val="nextTo"/>
        <c:spPr>
          <a:ln w="9525">
            <a:solidFill>
              <a:sysClr val="window" lastClr="FFFFFF">
                <a:lumMod val="75000"/>
              </a:sysClr>
            </a:solidFill>
          </a:ln>
        </c:spPr>
        <c:txPr>
          <a:bodyPr rot="-5400000" vert="horz"/>
          <a:lstStyle/>
          <a:p>
            <a:pPr>
              <a:defRPr sz="1200"/>
            </a:pPr>
            <a:endParaRPr lang="en-US"/>
          </a:p>
        </c:txPr>
        <c:crossAx val="201301376"/>
        <c:crosses val="autoZero"/>
        <c:auto val="1"/>
        <c:lblOffset val="100"/>
        <c:baseTimeUnit val="days"/>
        <c:majorUnit val="3"/>
        <c:majorTimeUnit val="months"/>
        <c:minorUnit val="3"/>
        <c:minorTimeUnit val="days"/>
      </c:dateAx>
      <c:valAx>
        <c:axId val="201301376"/>
        <c:scaling>
          <c:orientation val="minMax"/>
          <c:max val="22"/>
        </c:scaling>
        <c:delete val="0"/>
        <c:axPos val="l"/>
        <c:numFmt formatCode="General" sourceLinked="1"/>
        <c:majorTickMark val="none"/>
        <c:minorTickMark val="none"/>
        <c:tickLblPos val="low"/>
        <c:spPr>
          <a:ln w="3175">
            <a:noFill/>
          </a:ln>
        </c:spPr>
        <c:txPr>
          <a:bodyPr rot="0" vert="horz"/>
          <a:lstStyle/>
          <a:p>
            <a:pPr>
              <a:defRPr sz="1200"/>
            </a:pPr>
            <a:endParaRPr lang="en-US"/>
          </a:p>
        </c:txPr>
        <c:crossAx val="201299840"/>
        <c:crossesAt val="64957"/>
        <c:crossBetween val="between"/>
        <c:majorUnit val="2"/>
      </c:valAx>
      <c:spPr>
        <a:solidFill>
          <a:srgbClr val="FFFFFF"/>
        </a:solidFill>
        <a:ln w="9525">
          <a:solidFill>
            <a:schemeClr val="bg1">
              <a:lumMod val="75000"/>
            </a:schemeClr>
          </a:solidFill>
        </a:ln>
      </c:spPr>
    </c:plotArea>
    <c:plotVisOnly val="1"/>
    <c:dispBlanksAs val="gap"/>
    <c:showDLblsOverMax val="0"/>
  </c:chart>
  <c:spPr>
    <a:solidFill>
      <a:srgbClr val="FFFFFF"/>
    </a:solidFill>
    <a:ln w="9525">
      <a:noFill/>
    </a:ln>
  </c:spPr>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7407407407407"/>
          <c:y val="5.8793119610048752E-2"/>
          <c:w val="0.93186171274623175"/>
          <c:h val="0.590853487064117"/>
        </c:manualLayout>
      </c:layout>
      <c:barChart>
        <c:barDir val="col"/>
        <c:grouping val="clustered"/>
        <c:varyColors val="0"/>
        <c:ser>
          <c:idx val="0"/>
          <c:order val="0"/>
          <c:invertIfNegative val="0"/>
          <c:dPt>
            <c:idx val="0"/>
            <c:invertIfNegative val="0"/>
            <c:bubble3D val="0"/>
            <c:spPr>
              <a:solidFill>
                <a:schemeClr val="accent2">
                  <a:lumMod val="75000"/>
                </a:schemeClr>
              </a:solidFill>
            </c:spPr>
          </c:dPt>
          <c:dPt>
            <c:idx val="1"/>
            <c:invertIfNegative val="0"/>
            <c:bubble3D val="0"/>
            <c:spPr>
              <a:solidFill>
                <a:schemeClr val="accent2">
                  <a:lumMod val="60000"/>
                  <a:lumOff val="4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5"/>
            <c:invertIfNegative val="0"/>
            <c:bubble3D val="0"/>
            <c:spPr>
              <a:solidFill>
                <a:schemeClr val="accent2">
                  <a:lumMod val="60000"/>
                  <a:lumOff val="40000"/>
                </a:schemeClr>
              </a:solidFill>
            </c:spPr>
          </c:dPt>
          <c:dPt>
            <c:idx val="6"/>
            <c:invertIfNegative val="0"/>
            <c:bubble3D val="0"/>
            <c:spPr>
              <a:solidFill>
                <a:schemeClr val="accent4">
                  <a:lumMod val="20000"/>
                  <a:lumOff val="80000"/>
                </a:schemeClr>
              </a:solidFill>
            </c:spPr>
          </c:dPt>
          <c:dPt>
            <c:idx val="7"/>
            <c:invertIfNegative val="0"/>
            <c:bubble3D val="0"/>
            <c:spPr>
              <a:solidFill>
                <a:schemeClr val="accent2">
                  <a:lumMod val="60000"/>
                  <a:lumOff val="40000"/>
                </a:schemeClr>
              </a:solidFill>
            </c:spPr>
          </c:dPt>
          <c:dPt>
            <c:idx val="8"/>
            <c:invertIfNegative val="0"/>
            <c:bubble3D val="0"/>
            <c:spPr>
              <a:solidFill>
                <a:schemeClr val="accent2">
                  <a:lumMod val="75000"/>
                </a:schemeClr>
              </a:solidFill>
            </c:spPr>
          </c:dPt>
          <c:dPt>
            <c:idx val="9"/>
            <c:invertIfNegative val="0"/>
            <c:bubble3D val="0"/>
            <c:spPr>
              <a:solidFill>
                <a:schemeClr val="accent2">
                  <a:lumMod val="60000"/>
                  <a:lumOff val="40000"/>
                </a:schemeClr>
              </a:solidFill>
            </c:spPr>
          </c:dPt>
          <c:dPt>
            <c:idx val="10"/>
            <c:invertIfNegative val="0"/>
            <c:bubble3D val="0"/>
            <c:spPr>
              <a:solidFill>
                <a:schemeClr val="accent4">
                  <a:lumMod val="20000"/>
                  <a:lumOff val="80000"/>
                </a:schemeClr>
              </a:solidFill>
            </c:spPr>
          </c:dPt>
          <c:cat>
            <c:multiLvlStrRef>
              <c:f>'kaldıraç aralığı'!$B$4:$C$15</c:f>
              <c:multiLvlStrCache>
                <c:ptCount val="12"/>
                <c:lvl>
                  <c:pt idx="0">
                    <c:v>LR &lt; 3</c:v>
                  </c:pt>
                  <c:pt idx="1">
                    <c:v>3 ≤ LR &lt; 3,25</c:v>
                  </c:pt>
                  <c:pt idx="2">
                    <c:v>3,25 ≤ LR &lt; 3,5</c:v>
                  </c:pt>
                  <c:pt idx="3">
                    <c:v>LR ≥ 3,5</c:v>
                  </c:pt>
                  <c:pt idx="4">
                    <c:v>LR &lt; 3</c:v>
                  </c:pt>
                  <c:pt idx="5">
                    <c:v>3 ≤ LR &lt; 3,5</c:v>
                  </c:pt>
                  <c:pt idx="6">
                    <c:v>3,5 ≤ LR &lt; 4</c:v>
                  </c:pt>
                  <c:pt idx="7">
                    <c:v>LR ≥ 4</c:v>
                  </c:pt>
                  <c:pt idx="8">
                    <c:v>LR &lt; 3</c:v>
                  </c:pt>
                  <c:pt idx="9">
                    <c:v>3 ≤ LR &lt; 4</c:v>
                  </c:pt>
                  <c:pt idx="10">
                    <c:v>4 ≤ LR &lt; 5</c:v>
                  </c:pt>
                  <c:pt idx="11">
                    <c:v>LR ≥ 5</c:v>
                  </c:pt>
                </c:lvl>
                <c:lvl>
                  <c:pt idx="0">
                    <c:v>2013Q4</c:v>
                  </c:pt>
                  <c:pt idx="4">
                    <c:v>2014Q4</c:v>
                  </c:pt>
                  <c:pt idx="8">
                    <c:v>2015Q4+</c:v>
                  </c:pt>
                </c:lvl>
              </c:multiLvlStrCache>
            </c:multiLvlStrRef>
          </c:cat>
          <c:val>
            <c:numRef>
              <c:f>'kaldıraç aralığı'!$D$4:$D$15</c:f>
              <c:numCache>
                <c:formatCode>#,#00</c:formatCode>
                <c:ptCount val="12"/>
                <c:pt idx="0">
                  <c:v>2</c:v>
                </c:pt>
                <c:pt idx="1">
                  <c:v>1.5</c:v>
                </c:pt>
                <c:pt idx="2">
                  <c:v>1</c:v>
                </c:pt>
                <c:pt idx="4">
                  <c:v>2</c:v>
                </c:pt>
                <c:pt idx="5">
                  <c:v>1.5</c:v>
                </c:pt>
                <c:pt idx="6">
                  <c:v>1</c:v>
                </c:pt>
                <c:pt idx="8">
                  <c:v>2</c:v>
                </c:pt>
                <c:pt idx="9">
                  <c:v>1.5</c:v>
                </c:pt>
                <c:pt idx="10">
                  <c:v>1</c:v>
                </c:pt>
              </c:numCache>
            </c:numRef>
          </c:val>
        </c:ser>
        <c:dLbls>
          <c:showLegendKey val="0"/>
          <c:showVal val="0"/>
          <c:showCatName val="0"/>
          <c:showSerName val="0"/>
          <c:showPercent val="0"/>
          <c:showBubbleSize val="0"/>
        </c:dLbls>
        <c:gapWidth val="0"/>
        <c:axId val="201446912"/>
        <c:axId val="201448448"/>
      </c:barChart>
      <c:catAx>
        <c:axId val="201446912"/>
        <c:scaling>
          <c:orientation val="minMax"/>
        </c:scaling>
        <c:delete val="0"/>
        <c:axPos val="b"/>
        <c:numFmt formatCode="General" sourceLinked="1"/>
        <c:majorTickMark val="none"/>
        <c:minorTickMark val="none"/>
        <c:tickLblPos val="low"/>
        <c:txPr>
          <a:bodyPr rot="-5400000" vert="horz"/>
          <a:lstStyle/>
          <a:p>
            <a:pPr>
              <a:defRPr/>
            </a:pPr>
            <a:endParaRPr lang="en-US"/>
          </a:p>
        </c:txPr>
        <c:crossAx val="201448448"/>
        <c:crosses val="autoZero"/>
        <c:auto val="0"/>
        <c:lblAlgn val="ctr"/>
        <c:lblOffset val="100"/>
        <c:tickLblSkip val="1"/>
        <c:noMultiLvlLbl val="0"/>
      </c:catAx>
      <c:valAx>
        <c:axId val="201448448"/>
        <c:scaling>
          <c:orientation val="minMax"/>
        </c:scaling>
        <c:delete val="0"/>
        <c:axPos val="l"/>
        <c:numFmt formatCode="General" sourceLinked="0"/>
        <c:majorTickMark val="out"/>
        <c:minorTickMark val="in"/>
        <c:tickLblPos val="nextTo"/>
        <c:crossAx val="201446912"/>
        <c:crosses val="autoZero"/>
        <c:crossBetween val="between"/>
        <c:majorUnit val="0.5"/>
        <c:minorUnit val="0.1"/>
      </c:valAx>
    </c:plotArea>
    <c:plotVisOnly val="1"/>
    <c:dispBlanksAs val="gap"/>
    <c:showDLblsOverMax val="0"/>
  </c:chart>
  <c:spPr>
    <a:ln>
      <a:noFill/>
    </a:ln>
  </c:spPr>
  <c:txPr>
    <a:bodyPr/>
    <a:lstStyle/>
    <a:p>
      <a:pPr>
        <a:defRPr sz="1100">
          <a:latin typeface="Century Gothic" panose="020B0502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099518810148729E-2"/>
          <c:y val="2.7129629629629629E-2"/>
          <c:w val="0.94190048118985126"/>
          <c:h val="0.86427420530766985"/>
        </c:manualLayout>
      </c:layout>
      <c:barChart>
        <c:barDir val="col"/>
        <c:grouping val="clustered"/>
        <c:varyColors val="0"/>
        <c:ser>
          <c:idx val="0"/>
          <c:order val="0"/>
          <c:tx>
            <c:strRef>
              <c:f>chart!$C$2</c:f>
              <c:strCache>
                <c:ptCount val="1"/>
                <c:pt idx="0">
                  <c:v>2012Q4</c:v>
                </c:pt>
              </c:strCache>
            </c:strRef>
          </c:tx>
          <c:spPr>
            <a:solidFill>
              <a:schemeClr val="tx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chart!$A$3:$A$9</c:f>
              <c:strCache>
                <c:ptCount val="7"/>
                <c:pt idx="0">
                  <c:v>LR&lt;3</c:v>
                </c:pt>
                <c:pt idx="1">
                  <c:v>3≤LR&lt;5</c:v>
                </c:pt>
                <c:pt idx="2">
                  <c:v>5≤LR&lt;7</c:v>
                </c:pt>
                <c:pt idx="3">
                  <c:v>7≤LR&lt;9</c:v>
                </c:pt>
                <c:pt idx="4">
                  <c:v>9≤LR&lt;11</c:v>
                </c:pt>
                <c:pt idx="5">
                  <c:v>11≤LR&lt;13</c:v>
                </c:pt>
                <c:pt idx="6">
                  <c:v>LR≥13</c:v>
                </c:pt>
              </c:strCache>
            </c:strRef>
          </c:cat>
          <c:val>
            <c:numRef>
              <c:f>chart!$C$3:$C$9</c:f>
              <c:numCache>
                <c:formatCode>General</c:formatCode>
                <c:ptCount val="7"/>
                <c:pt idx="0">
                  <c:v>0</c:v>
                </c:pt>
                <c:pt idx="1">
                  <c:v>3</c:v>
                </c:pt>
                <c:pt idx="2">
                  <c:v>11</c:v>
                </c:pt>
                <c:pt idx="3">
                  <c:v>11</c:v>
                </c:pt>
                <c:pt idx="4">
                  <c:v>5</c:v>
                </c:pt>
                <c:pt idx="5">
                  <c:v>0</c:v>
                </c:pt>
                <c:pt idx="6">
                  <c:v>15</c:v>
                </c:pt>
              </c:numCache>
            </c:numRef>
          </c:val>
        </c:ser>
        <c:ser>
          <c:idx val="1"/>
          <c:order val="1"/>
          <c:tx>
            <c:strRef>
              <c:f>chart!$D$2</c:f>
              <c:strCache>
                <c:ptCount val="1"/>
                <c:pt idx="0">
                  <c:v>2013Q1</c:v>
                </c:pt>
              </c:strCache>
            </c:strRef>
          </c:tx>
          <c:spPr>
            <a:solidFill>
              <a:schemeClr val="tx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chart!$A$3:$A$9</c:f>
              <c:strCache>
                <c:ptCount val="7"/>
                <c:pt idx="0">
                  <c:v>LR&lt;3</c:v>
                </c:pt>
                <c:pt idx="1">
                  <c:v>3≤LR&lt;5</c:v>
                </c:pt>
                <c:pt idx="2">
                  <c:v>5≤LR&lt;7</c:v>
                </c:pt>
                <c:pt idx="3">
                  <c:v>7≤LR&lt;9</c:v>
                </c:pt>
                <c:pt idx="4">
                  <c:v>9≤LR&lt;11</c:v>
                </c:pt>
                <c:pt idx="5">
                  <c:v>11≤LR&lt;13</c:v>
                </c:pt>
                <c:pt idx="6">
                  <c:v>LR≥13</c:v>
                </c:pt>
              </c:strCache>
            </c:strRef>
          </c:cat>
          <c:val>
            <c:numRef>
              <c:f>chart!$D$3:$D$9</c:f>
              <c:numCache>
                <c:formatCode>General</c:formatCode>
                <c:ptCount val="7"/>
                <c:pt idx="0">
                  <c:v>0</c:v>
                </c:pt>
                <c:pt idx="1">
                  <c:v>3</c:v>
                </c:pt>
                <c:pt idx="2">
                  <c:v>13</c:v>
                </c:pt>
                <c:pt idx="3">
                  <c:v>11</c:v>
                </c:pt>
                <c:pt idx="4">
                  <c:v>6</c:v>
                </c:pt>
                <c:pt idx="5">
                  <c:v>0</c:v>
                </c:pt>
                <c:pt idx="6">
                  <c:v>12</c:v>
                </c:pt>
              </c:numCache>
            </c:numRef>
          </c:val>
        </c:ser>
        <c:ser>
          <c:idx val="2"/>
          <c:order val="2"/>
          <c:tx>
            <c:strRef>
              <c:f>chart!$E$2</c:f>
              <c:strCache>
                <c:ptCount val="1"/>
                <c:pt idx="0">
                  <c:v>2013Q2</c:v>
                </c:pt>
              </c:strCache>
            </c:strRef>
          </c:tx>
          <c:spPr>
            <a:solidFill>
              <a:schemeClr val="accent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chart!$A$3:$A$9</c:f>
              <c:strCache>
                <c:ptCount val="7"/>
                <c:pt idx="0">
                  <c:v>LR&lt;3</c:v>
                </c:pt>
                <c:pt idx="1">
                  <c:v>3≤LR&lt;5</c:v>
                </c:pt>
                <c:pt idx="2">
                  <c:v>5≤LR&lt;7</c:v>
                </c:pt>
                <c:pt idx="3">
                  <c:v>7≤LR&lt;9</c:v>
                </c:pt>
                <c:pt idx="4">
                  <c:v>9≤LR&lt;11</c:v>
                </c:pt>
                <c:pt idx="5">
                  <c:v>11≤LR&lt;13</c:v>
                </c:pt>
                <c:pt idx="6">
                  <c:v>LR≥13</c:v>
                </c:pt>
              </c:strCache>
            </c:strRef>
          </c:cat>
          <c:val>
            <c:numRef>
              <c:f>chart!$E$3:$E$9</c:f>
              <c:numCache>
                <c:formatCode>General</c:formatCode>
                <c:ptCount val="7"/>
                <c:pt idx="0">
                  <c:v>0</c:v>
                </c:pt>
                <c:pt idx="1">
                  <c:v>4</c:v>
                </c:pt>
                <c:pt idx="2" formatCode="#,##0">
                  <c:v>12</c:v>
                </c:pt>
                <c:pt idx="3" formatCode="#,##0">
                  <c:v>13</c:v>
                </c:pt>
                <c:pt idx="4" formatCode="#,##0">
                  <c:v>3</c:v>
                </c:pt>
                <c:pt idx="5" formatCode="#,##0">
                  <c:v>1</c:v>
                </c:pt>
                <c:pt idx="6" formatCode="#,##0">
                  <c:v>12</c:v>
                </c:pt>
              </c:numCache>
            </c:numRef>
          </c:val>
        </c:ser>
        <c:ser>
          <c:idx val="3"/>
          <c:order val="3"/>
          <c:tx>
            <c:strRef>
              <c:f>chart!$F$2</c:f>
              <c:strCache>
                <c:ptCount val="1"/>
                <c:pt idx="0">
                  <c:v>2013Q3</c:v>
                </c:pt>
              </c:strCache>
            </c:strRef>
          </c:tx>
          <c:spPr>
            <a:solidFill>
              <a:schemeClr val="accent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chart!$A$3:$A$9</c:f>
              <c:strCache>
                <c:ptCount val="7"/>
                <c:pt idx="0">
                  <c:v>LR&lt;3</c:v>
                </c:pt>
                <c:pt idx="1">
                  <c:v>3≤LR&lt;5</c:v>
                </c:pt>
                <c:pt idx="2">
                  <c:v>5≤LR&lt;7</c:v>
                </c:pt>
                <c:pt idx="3">
                  <c:v>7≤LR&lt;9</c:v>
                </c:pt>
                <c:pt idx="4">
                  <c:v>9≤LR&lt;11</c:v>
                </c:pt>
                <c:pt idx="5">
                  <c:v>11≤LR&lt;13</c:v>
                </c:pt>
                <c:pt idx="6">
                  <c:v>LR≥13</c:v>
                </c:pt>
              </c:strCache>
            </c:strRef>
          </c:cat>
          <c:val>
            <c:numRef>
              <c:f>chart!$F$3:$F$9</c:f>
              <c:numCache>
                <c:formatCode>General</c:formatCode>
                <c:ptCount val="7"/>
                <c:pt idx="0">
                  <c:v>0</c:v>
                </c:pt>
                <c:pt idx="1">
                  <c:v>2</c:v>
                </c:pt>
                <c:pt idx="2" formatCode="#,##0">
                  <c:v>14</c:v>
                </c:pt>
                <c:pt idx="3" formatCode="#,##0">
                  <c:v>13</c:v>
                </c:pt>
                <c:pt idx="4" formatCode="#,##0">
                  <c:v>3</c:v>
                </c:pt>
                <c:pt idx="5" formatCode="#,##0">
                  <c:v>0</c:v>
                </c:pt>
                <c:pt idx="6" formatCode="#,##0">
                  <c:v>12</c:v>
                </c:pt>
              </c:numCache>
            </c:numRef>
          </c:val>
        </c:ser>
        <c:dLbls>
          <c:showLegendKey val="0"/>
          <c:showVal val="0"/>
          <c:showCatName val="0"/>
          <c:showSerName val="0"/>
          <c:showPercent val="0"/>
          <c:showBubbleSize val="0"/>
        </c:dLbls>
        <c:gapWidth val="44"/>
        <c:axId val="201502720"/>
        <c:axId val="201504256"/>
      </c:barChart>
      <c:catAx>
        <c:axId val="201502720"/>
        <c:scaling>
          <c:orientation val="minMax"/>
        </c:scaling>
        <c:delete val="0"/>
        <c:axPos val="b"/>
        <c:numFmt formatCode="General" sourceLinked="1"/>
        <c:majorTickMark val="out"/>
        <c:minorTickMark val="none"/>
        <c:tickLblPos val="nextTo"/>
        <c:crossAx val="201504256"/>
        <c:crosses val="autoZero"/>
        <c:auto val="1"/>
        <c:lblAlgn val="ctr"/>
        <c:lblOffset val="100"/>
        <c:noMultiLvlLbl val="0"/>
      </c:catAx>
      <c:valAx>
        <c:axId val="201504256"/>
        <c:scaling>
          <c:orientation val="minMax"/>
        </c:scaling>
        <c:delete val="0"/>
        <c:axPos val="l"/>
        <c:numFmt formatCode="General" sourceLinked="1"/>
        <c:majorTickMark val="out"/>
        <c:minorTickMark val="none"/>
        <c:tickLblPos val="nextTo"/>
        <c:crossAx val="201502720"/>
        <c:crosses val="autoZero"/>
        <c:crossBetween val="between"/>
      </c:valAx>
    </c:plotArea>
    <c:legend>
      <c:legendPos val="r"/>
      <c:layout>
        <c:manualLayout>
          <c:xMode val="edge"/>
          <c:yMode val="edge"/>
          <c:x val="8.1487532808398946E-2"/>
          <c:y val="5.5171697287839022E-2"/>
          <c:w val="0.21410722191729942"/>
          <c:h val="0.19456590777125396"/>
        </c:manualLayout>
      </c:layout>
      <c:overlay val="0"/>
    </c:legend>
    <c:plotVisOnly val="1"/>
    <c:dispBlanksAs val="gap"/>
    <c:showDLblsOverMax val="0"/>
  </c:chart>
  <c:spPr>
    <a:ln>
      <a:noFill/>
    </a:ln>
  </c:spPr>
  <c:txPr>
    <a:bodyPr/>
    <a:lstStyle/>
    <a:p>
      <a:pPr>
        <a:defRPr sz="1100">
          <a:latin typeface="Century Gothic" panose="020B0502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09946089643697E-2"/>
          <c:y val="7.2892079666512288E-2"/>
          <c:w val="0.89526708904317565"/>
          <c:h val="0.79718480778138023"/>
        </c:manualLayout>
      </c:layout>
      <c:barChart>
        <c:barDir val="col"/>
        <c:grouping val="stacked"/>
        <c:varyColors val="0"/>
        <c:ser>
          <c:idx val="1"/>
          <c:order val="0"/>
          <c:tx>
            <c:strRef>
              <c:f>Sermaye!$H$2</c:f>
              <c:strCache>
                <c:ptCount val="1"/>
                <c:pt idx="0">
                  <c:v>Equity</c:v>
                </c:pt>
              </c:strCache>
            </c:strRef>
          </c:tx>
          <c:spPr>
            <a:solidFill>
              <a:schemeClr val="accent1"/>
            </a:solidFill>
            <a:ln>
              <a:solidFill>
                <a:schemeClr val="accent1"/>
              </a:solidFill>
            </a:ln>
          </c:spPr>
          <c:invertIfNegative val="0"/>
          <c:cat>
            <c:numRef>
              <c:f>Sermaye!$A$8:$A$537</c:f>
              <c:numCache>
                <c:formatCode>m/d/yyyy</c:formatCode>
                <c:ptCount val="530"/>
                <c:pt idx="0">
                  <c:v>38035</c:v>
                </c:pt>
                <c:pt idx="1">
                  <c:v>38042</c:v>
                </c:pt>
                <c:pt idx="2">
                  <c:v>38049</c:v>
                </c:pt>
                <c:pt idx="3">
                  <c:v>38056</c:v>
                </c:pt>
                <c:pt idx="4">
                  <c:v>38063</c:v>
                </c:pt>
                <c:pt idx="5">
                  <c:v>38070</c:v>
                </c:pt>
                <c:pt idx="6">
                  <c:v>38077</c:v>
                </c:pt>
                <c:pt idx="7">
                  <c:v>38084</c:v>
                </c:pt>
                <c:pt idx="8">
                  <c:v>38091</c:v>
                </c:pt>
                <c:pt idx="9">
                  <c:v>38098</c:v>
                </c:pt>
                <c:pt idx="10">
                  <c:v>38105</c:v>
                </c:pt>
                <c:pt idx="11">
                  <c:v>38112</c:v>
                </c:pt>
                <c:pt idx="12">
                  <c:v>38119</c:v>
                </c:pt>
                <c:pt idx="13">
                  <c:v>38126</c:v>
                </c:pt>
                <c:pt idx="14">
                  <c:v>38133</c:v>
                </c:pt>
                <c:pt idx="15">
                  <c:v>38140</c:v>
                </c:pt>
                <c:pt idx="16">
                  <c:v>38147</c:v>
                </c:pt>
                <c:pt idx="17">
                  <c:v>38154</c:v>
                </c:pt>
                <c:pt idx="18">
                  <c:v>38161</c:v>
                </c:pt>
                <c:pt idx="19">
                  <c:v>38168</c:v>
                </c:pt>
                <c:pt idx="20">
                  <c:v>38175</c:v>
                </c:pt>
                <c:pt idx="21">
                  <c:v>38182</c:v>
                </c:pt>
                <c:pt idx="22">
                  <c:v>38189</c:v>
                </c:pt>
                <c:pt idx="23">
                  <c:v>38196</c:v>
                </c:pt>
                <c:pt idx="24">
                  <c:v>38203</c:v>
                </c:pt>
                <c:pt idx="25">
                  <c:v>38210</c:v>
                </c:pt>
                <c:pt idx="26">
                  <c:v>38217</c:v>
                </c:pt>
                <c:pt idx="27">
                  <c:v>38224</c:v>
                </c:pt>
                <c:pt idx="28">
                  <c:v>38231</c:v>
                </c:pt>
                <c:pt idx="29">
                  <c:v>38238</c:v>
                </c:pt>
                <c:pt idx="30">
                  <c:v>38245</c:v>
                </c:pt>
                <c:pt idx="31">
                  <c:v>38252</c:v>
                </c:pt>
                <c:pt idx="32">
                  <c:v>38259</c:v>
                </c:pt>
                <c:pt idx="33">
                  <c:v>38266</c:v>
                </c:pt>
                <c:pt idx="34">
                  <c:v>38273</c:v>
                </c:pt>
                <c:pt idx="35">
                  <c:v>38280</c:v>
                </c:pt>
                <c:pt idx="36">
                  <c:v>38287</c:v>
                </c:pt>
                <c:pt idx="37">
                  <c:v>38294</c:v>
                </c:pt>
                <c:pt idx="38">
                  <c:v>38301</c:v>
                </c:pt>
                <c:pt idx="39">
                  <c:v>38308</c:v>
                </c:pt>
                <c:pt idx="40">
                  <c:v>38315</c:v>
                </c:pt>
                <c:pt idx="41">
                  <c:v>38322</c:v>
                </c:pt>
                <c:pt idx="42">
                  <c:v>38329</c:v>
                </c:pt>
                <c:pt idx="43">
                  <c:v>38336</c:v>
                </c:pt>
                <c:pt idx="44">
                  <c:v>38343</c:v>
                </c:pt>
                <c:pt idx="45">
                  <c:v>38350</c:v>
                </c:pt>
                <c:pt idx="46">
                  <c:v>38357</c:v>
                </c:pt>
                <c:pt idx="47">
                  <c:v>38364</c:v>
                </c:pt>
                <c:pt idx="48">
                  <c:v>38371</c:v>
                </c:pt>
                <c:pt idx="49">
                  <c:v>38378</c:v>
                </c:pt>
                <c:pt idx="50">
                  <c:v>38385</c:v>
                </c:pt>
                <c:pt idx="51">
                  <c:v>38392</c:v>
                </c:pt>
                <c:pt idx="52">
                  <c:v>38399</c:v>
                </c:pt>
                <c:pt idx="53">
                  <c:v>38406</c:v>
                </c:pt>
                <c:pt idx="54">
                  <c:v>38413</c:v>
                </c:pt>
                <c:pt idx="55">
                  <c:v>38420</c:v>
                </c:pt>
                <c:pt idx="56">
                  <c:v>38427</c:v>
                </c:pt>
                <c:pt idx="57">
                  <c:v>38434</c:v>
                </c:pt>
                <c:pt idx="58">
                  <c:v>38441</c:v>
                </c:pt>
                <c:pt idx="59">
                  <c:v>38448</c:v>
                </c:pt>
                <c:pt idx="60">
                  <c:v>38455</c:v>
                </c:pt>
                <c:pt idx="61">
                  <c:v>38462</c:v>
                </c:pt>
                <c:pt idx="62">
                  <c:v>38469</c:v>
                </c:pt>
                <c:pt idx="63">
                  <c:v>38476</c:v>
                </c:pt>
                <c:pt idx="64">
                  <c:v>38483</c:v>
                </c:pt>
                <c:pt idx="65">
                  <c:v>38490</c:v>
                </c:pt>
                <c:pt idx="66">
                  <c:v>38497</c:v>
                </c:pt>
                <c:pt idx="67">
                  <c:v>38504</c:v>
                </c:pt>
                <c:pt idx="68">
                  <c:v>38511</c:v>
                </c:pt>
                <c:pt idx="69">
                  <c:v>38518</c:v>
                </c:pt>
                <c:pt idx="70">
                  <c:v>38525</c:v>
                </c:pt>
                <c:pt idx="71">
                  <c:v>38532</c:v>
                </c:pt>
                <c:pt idx="72">
                  <c:v>38539</c:v>
                </c:pt>
                <c:pt idx="73">
                  <c:v>38546</c:v>
                </c:pt>
                <c:pt idx="74">
                  <c:v>38553</c:v>
                </c:pt>
                <c:pt idx="75">
                  <c:v>38560</c:v>
                </c:pt>
                <c:pt idx="76">
                  <c:v>38567</c:v>
                </c:pt>
                <c:pt idx="77">
                  <c:v>38574</c:v>
                </c:pt>
                <c:pt idx="78">
                  <c:v>38581</c:v>
                </c:pt>
                <c:pt idx="79">
                  <c:v>38588</c:v>
                </c:pt>
                <c:pt idx="80">
                  <c:v>38595</c:v>
                </c:pt>
                <c:pt idx="81">
                  <c:v>38602</c:v>
                </c:pt>
                <c:pt idx="82">
                  <c:v>38609</c:v>
                </c:pt>
                <c:pt idx="83">
                  <c:v>38616</c:v>
                </c:pt>
                <c:pt idx="84">
                  <c:v>38623</c:v>
                </c:pt>
                <c:pt idx="85">
                  <c:v>38630</c:v>
                </c:pt>
                <c:pt idx="86">
                  <c:v>38637</c:v>
                </c:pt>
                <c:pt idx="87">
                  <c:v>38644</c:v>
                </c:pt>
                <c:pt idx="88">
                  <c:v>38651</c:v>
                </c:pt>
                <c:pt idx="89">
                  <c:v>38658</c:v>
                </c:pt>
                <c:pt idx="90">
                  <c:v>38665</c:v>
                </c:pt>
                <c:pt idx="91">
                  <c:v>38672</c:v>
                </c:pt>
                <c:pt idx="92">
                  <c:v>38679</c:v>
                </c:pt>
                <c:pt idx="93">
                  <c:v>38686</c:v>
                </c:pt>
                <c:pt idx="94">
                  <c:v>38693</c:v>
                </c:pt>
                <c:pt idx="95">
                  <c:v>38700</c:v>
                </c:pt>
                <c:pt idx="96">
                  <c:v>38707</c:v>
                </c:pt>
                <c:pt idx="97">
                  <c:v>38714</c:v>
                </c:pt>
                <c:pt idx="98">
                  <c:v>38721</c:v>
                </c:pt>
                <c:pt idx="99">
                  <c:v>38728</c:v>
                </c:pt>
                <c:pt idx="100">
                  <c:v>38735</c:v>
                </c:pt>
                <c:pt idx="101">
                  <c:v>38742</c:v>
                </c:pt>
                <c:pt idx="102">
                  <c:v>38749</c:v>
                </c:pt>
                <c:pt idx="103">
                  <c:v>38756</c:v>
                </c:pt>
                <c:pt idx="104">
                  <c:v>38763</c:v>
                </c:pt>
                <c:pt idx="105">
                  <c:v>38770</c:v>
                </c:pt>
                <c:pt idx="106">
                  <c:v>38777</c:v>
                </c:pt>
                <c:pt idx="107">
                  <c:v>38784</c:v>
                </c:pt>
                <c:pt idx="108">
                  <c:v>38791</c:v>
                </c:pt>
                <c:pt idx="109">
                  <c:v>38798</c:v>
                </c:pt>
                <c:pt idx="110">
                  <c:v>38805</c:v>
                </c:pt>
                <c:pt idx="111">
                  <c:v>38812</c:v>
                </c:pt>
                <c:pt idx="112">
                  <c:v>38819</c:v>
                </c:pt>
                <c:pt idx="113">
                  <c:v>38826</c:v>
                </c:pt>
                <c:pt idx="114">
                  <c:v>38833</c:v>
                </c:pt>
                <c:pt idx="115">
                  <c:v>38840</c:v>
                </c:pt>
                <c:pt idx="116">
                  <c:v>38847</c:v>
                </c:pt>
                <c:pt idx="117">
                  <c:v>38854</c:v>
                </c:pt>
                <c:pt idx="118">
                  <c:v>38861</c:v>
                </c:pt>
                <c:pt idx="119">
                  <c:v>38868</c:v>
                </c:pt>
                <c:pt idx="120">
                  <c:v>38875</c:v>
                </c:pt>
                <c:pt idx="121">
                  <c:v>38882</c:v>
                </c:pt>
                <c:pt idx="122">
                  <c:v>38889</c:v>
                </c:pt>
                <c:pt idx="123">
                  <c:v>38896</c:v>
                </c:pt>
                <c:pt idx="124">
                  <c:v>38903</c:v>
                </c:pt>
                <c:pt idx="125">
                  <c:v>38910</c:v>
                </c:pt>
                <c:pt idx="126">
                  <c:v>38917</c:v>
                </c:pt>
                <c:pt idx="127">
                  <c:v>38924</c:v>
                </c:pt>
                <c:pt idx="128">
                  <c:v>38931</c:v>
                </c:pt>
                <c:pt idx="129">
                  <c:v>38938</c:v>
                </c:pt>
                <c:pt idx="130">
                  <c:v>38945</c:v>
                </c:pt>
                <c:pt idx="131">
                  <c:v>38952</c:v>
                </c:pt>
                <c:pt idx="132">
                  <c:v>38959</c:v>
                </c:pt>
                <c:pt idx="133">
                  <c:v>38966</c:v>
                </c:pt>
                <c:pt idx="134">
                  <c:v>38973</c:v>
                </c:pt>
                <c:pt idx="135">
                  <c:v>38980</c:v>
                </c:pt>
                <c:pt idx="136">
                  <c:v>38987</c:v>
                </c:pt>
                <c:pt idx="137">
                  <c:v>38994</c:v>
                </c:pt>
                <c:pt idx="138">
                  <c:v>39001</c:v>
                </c:pt>
                <c:pt idx="139">
                  <c:v>39008</c:v>
                </c:pt>
                <c:pt idx="140">
                  <c:v>39015</c:v>
                </c:pt>
                <c:pt idx="141">
                  <c:v>39022</c:v>
                </c:pt>
                <c:pt idx="142">
                  <c:v>39029</c:v>
                </c:pt>
                <c:pt idx="143">
                  <c:v>39036</c:v>
                </c:pt>
                <c:pt idx="144">
                  <c:v>39043</c:v>
                </c:pt>
                <c:pt idx="145">
                  <c:v>39050</c:v>
                </c:pt>
                <c:pt idx="146">
                  <c:v>39057</c:v>
                </c:pt>
                <c:pt idx="147">
                  <c:v>39064</c:v>
                </c:pt>
                <c:pt idx="148">
                  <c:v>39071</c:v>
                </c:pt>
                <c:pt idx="149">
                  <c:v>39078</c:v>
                </c:pt>
                <c:pt idx="150">
                  <c:v>39085</c:v>
                </c:pt>
                <c:pt idx="151">
                  <c:v>39092</c:v>
                </c:pt>
                <c:pt idx="152">
                  <c:v>39099</c:v>
                </c:pt>
                <c:pt idx="153">
                  <c:v>39106</c:v>
                </c:pt>
                <c:pt idx="154">
                  <c:v>39113</c:v>
                </c:pt>
                <c:pt idx="155">
                  <c:v>39120</c:v>
                </c:pt>
                <c:pt idx="156">
                  <c:v>39127</c:v>
                </c:pt>
                <c:pt idx="157">
                  <c:v>39134</c:v>
                </c:pt>
                <c:pt idx="158">
                  <c:v>39141</c:v>
                </c:pt>
                <c:pt idx="159">
                  <c:v>39148</c:v>
                </c:pt>
                <c:pt idx="160">
                  <c:v>39155</c:v>
                </c:pt>
                <c:pt idx="161">
                  <c:v>39162</c:v>
                </c:pt>
                <c:pt idx="162">
                  <c:v>39169</c:v>
                </c:pt>
                <c:pt idx="163">
                  <c:v>39176</c:v>
                </c:pt>
                <c:pt idx="164">
                  <c:v>39183</c:v>
                </c:pt>
                <c:pt idx="165">
                  <c:v>39190</c:v>
                </c:pt>
                <c:pt idx="166">
                  <c:v>39197</c:v>
                </c:pt>
                <c:pt idx="167">
                  <c:v>39204</c:v>
                </c:pt>
                <c:pt idx="168">
                  <c:v>39211</c:v>
                </c:pt>
                <c:pt idx="169">
                  <c:v>39218</c:v>
                </c:pt>
                <c:pt idx="170">
                  <c:v>39225</c:v>
                </c:pt>
                <c:pt idx="171">
                  <c:v>39232</c:v>
                </c:pt>
                <c:pt idx="172">
                  <c:v>39239</c:v>
                </c:pt>
                <c:pt idx="173">
                  <c:v>39246</c:v>
                </c:pt>
                <c:pt idx="174">
                  <c:v>39253</c:v>
                </c:pt>
                <c:pt idx="175">
                  <c:v>39260</c:v>
                </c:pt>
                <c:pt idx="176">
                  <c:v>39267</c:v>
                </c:pt>
                <c:pt idx="177">
                  <c:v>39274</c:v>
                </c:pt>
                <c:pt idx="178">
                  <c:v>39281</c:v>
                </c:pt>
                <c:pt idx="179">
                  <c:v>39288</c:v>
                </c:pt>
                <c:pt idx="180">
                  <c:v>39295</c:v>
                </c:pt>
                <c:pt idx="181">
                  <c:v>39302</c:v>
                </c:pt>
                <c:pt idx="182">
                  <c:v>39309</c:v>
                </c:pt>
                <c:pt idx="183">
                  <c:v>39316</c:v>
                </c:pt>
                <c:pt idx="184">
                  <c:v>39323</c:v>
                </c:pt>
                <c:pt idx="185">
                  <c:v>39330</c:v>
                </c:pt>
                <c:pt idx="186">
                  <c:v>39337</c:v>
                </c:pt>
                <c:pt idx="187">
                  <c:v>39344</c:v>
                </c:pt>
                <c:pt idx="188">
                  <c:v>39351</c:v>
                </c:pt>
                <c:pt idx="189">
                  <c:v>39358</c:v>
                </c:pt>
                <c:pt idx="190">
                  <c:v>39365</c:v>
                </c:pt>
                <c:pt idx="191">
                  <c:v>39372</c:v>
                </c:pt>
                <c:pt idx="192">
                  <c:v>39379</c:v>
                </c:pt>
                <c:pt idx="193">
                  <c:v>39386</c:v>
                </c:pt>
                <c:pt idx="194">
                  <c:v>39393</c:v>
                </c:pt>
                <c:pt idx="195">
                  <c:v>39400</c:v>
                </c:pt>
                <c:pt idx="196">
                  <c:v>39407</c:v>
                </c:pt>
                <c:pt idx="197">
                  <c:v>39414</c:v>
                </c:pt>
                <c:pt idx="198">
                  <c:v>39421</c:v>
                </c:pt>
                <c:pt idx="199">
                  <c:v>39428</c:v>
                </c:pt>
                <c:pt idx="200">
                  <c:v>39435</c:v>
                </c:pt>
                <c:pt idx="201">
                  <c:v>39442</c:v>
                </c:pt>
                <c:pt idx="202">
                  <c:v>39449</c:v>
                </c:pt>
                <c:pt idx="203">
                  <c:v>39456</c:v>
                </c:pt>
                <c:pt idx="204">
                  <c:v>39463</c:v>
                </c:pt>
                <c:pt idx="205">
                  <c:v>39470</c:v>
                </c:pt>
                <c:pt idx="206">
                  <c:v>39477</c:v>
                </c:pt>
                <c:pt idx="207">
                  <c:v>39484</c:v>
                </c:pt>
                <c:pt idx="208">
                  <c:v>39491</c:v>
                </c:pt>
                <c:pt idx="209">
                  <c:v>39498</c:v>
                </c:pt>
                <c:pt idx="210">
                  <c:v>39505</c:v>
                </c:pt>
                <c:pt idx="211">
                  <c:v>39512</c:v>
                </c:pt>
                <c:pt idx="212">
                  <c:v>39519</c:v>
                </c:pt>
                <c:pt idx="213">
                  <c:v>39526</c:v>
                </c:pt>
                <c:pt idx="214">
                  <c:v>39533</c:v>
                </c:pt>
                <c:pt idx="215">
                  <c:v>39540</c:v>
                </c:pt>
                <c:pt idx="216">
                  <c:v>39547</c:v>
                </c:pt>
                <c:pt idx="217">
                  <c:v>39554</c:v>
                </c:pt>
                <c:pt idx="218">
                  <c:v>39561</c:v>
                </c:pt>
                <c:pt idx="219">
                  <c:v>39568</c:v>
                </c:pt>
                <c:pt idx="220">
                  <c:v>39575</c:v>
                </c:pt>
                <c:pt idx="221">
                  <c:v>39582</c:v>
                </c:pt>
                <c:pt idx="222">
                  <c:v>39589</c:v>
                </c:pt>
                <c:pt idx="223">
                  <c:v>39596</c:v>
                </c:pt>
                <c:pt idx="224">
                  <c:v>39603</c:v>
                </c:pt>
                <c:pt idx="225">
                  <c:v>39610</c:v>
                </c:pt>
                <c:pt idx="226">
                  <c:v>39617</c:v>
                </c:pt>
                <c:pt idx="227">
                  <c:v>39624</c:v>
                </c:pt>
                <c:pt idx="228">
                  <c:v>39631</c:v>
                </c:pt>
                <c:pt idx="229">
                  <c:v>39638</c:v>
                </c:pt>
                <c:pt idx="230">
                  <c:v>39645</c:v>
                </c:pt>
                <c:pt idx="231">
                  <c:v>39652</c:v>
                </c:pt>
                <c:pt idx="232">
                  <c:v>39659</c:v>
                </c:pt>
                <c:pt idx="233">
                  <c:v>39666</c:v>
                </c:pt>
                <c:pt idx="234">
                  <c:v>39673</c:v>
                </c:pt>
                <c:pt idx="235">
                  <c:v>39680</c:v>
                </c:pt>
                <c:pt idx="236">
                  <c:v>39687</c:v>
                </c:pt>
                <c:pt idx="237">
                  <c:v>39694</c:v>
                </c:pt>
                <c:pt idx="238">
                  <c:v>39701</c:v>
                </c:pt>
                <c:pt idx="239">
                  <c:v>39708</c:v>
                </c:pt>
                <c:pt idx="240">
                  <c:v>39715</c:v>
                </c:pt>
                <c:pt idx="241">
                  <c:v>39722</c:v>
                </c:pt>
                <c:pt idx="242">
                  <c:v>39729</c:v>
                </c:pt>
                <c:pt idx="243">
                  <c:v>39736</c:v>
                </c:pt>
                <c:pt idx="244">
                  <c:v>39743</c:v>
                </c:pt>
                <c:pt idx="245">
                  <c:v>39750</c:v>
                </c:pt>
                <c:pt idx="246">
                  <c:v>39757</c:v>
                </c:pt>
                <c:pt idx="247">
                  <c:v>39764</c:v>
                </c:pt>
                <c:pt idx="248">
                  <c:v>39771</c:v>
                </c:pt>
                <c:pt idx="249">
                  <c:v>39778</c:v>
                </c:pt>
                <c:pt idx="250">
                  <c:v>39785</c:v>
                </c:pt>
                <c:pt idx="251">
                  <c:v>39792</c:v>
                </c:pt>
                <c:pt idx="252">
                  <c:v>39799</c:v>
                </c:pt>
                <c:pt idx="253">
                  <c:v>39806</c:v>
                </c:pt>
                <c:pt idx="254">
                  <c:v>39813</c:v>
                </c:pt>
                <c:pt idx="255">
                  <c:v>39820</c:v>
                </c:pt>
                <c:pt idx="256">
                  <c:v>39827</c:v>
                </c:pt>
                <c:pt idx="257">
                  <c:v>39834</c:v>
                </c:pt>
                <c:pt idx="258">
                  <c:v>39841</c:v>
                </c:pt>
                <c:pt idx="259">
                  <c:v>39848</c:v>
                </c:pt>
                <c:pt idx="260">
                  <c:v>39855</c:v>
                </c:pt>
                <c:pt idx="261">
                  <c:v>39862</c:v>
                </c:pt>
                <c:pt idx="262">
                  <c:v>39869</c:v>
                </c:pt>
                <c:pt idx="263">
                  <c:v>39876</c:v>
                </c:pt>
                <c:pt idx="264">
                  <c:v>39883</c:v>
                </c:pt>
                <c:pt idx="265">
                  <c:v>39890</c:v>
                </c:pt>
                <c:pt idx="266">
                  <c:v>39897</c:v>
                </c:pt>
                <c:pt idx="267">
                  <c:v>39904</c:v>
                </c:pt>
                <c:pt idx="268">
                  <c:v>39911</c:v>
                </c:pt>
                <c:pt idx="269">
                  <c:v>39918</c:v>
                </c:pt>
                <c:pt idx="270">
                  <c:v>39925</c:v>
                </c:pt>
                <c:pt idx="271">
                  <c:v>39932</c:v>
                </c:pt>
                <c:pt idx="272">
                  <c:v>39939</c:v>
                </c:pt>
                <c:pt idx="273">
                  <c:v>39946</c:v>
                </c:pt>
                <c:pt idx="274">
                  <c:v>39953</c:v>
                </c:pt>
                <c:pt idx="275">
                  <c:v>39960</c:v>
                </c:pt>
                <c:pt idx="276">
                  <c:v>39967</c:v>
                </c:pt>
                <c:pt idx="277">
                  <c:v>39974</c:v>
                </c:pt>
                <c:pt idx="278">
                  <c:v>39981</c:v>
                </c:pt>
                <c:pt idx="279">
                  <c:v>39988</c:v>
                </c:pt>
                <c:pt idx="280">
                  <c:v>39995</c:v>
                </c:pt>
                <c:pt idx="281">
                  <c:v>40002</c:v>
                </c:pt>
                <c:pt idx="282">
                  <c:v>40009</c:v>
                </c:pt>
                <c:pt idx="283">
                  <c:v>40016</c:v>
                </c:pt>
                <c:pt idx="284">
                  <c:v>40023</c:v>
                </c:pt>
                <c:pt idx="285">
                  <c:v>40030</c:v>
                </c:pt>
                <c:pt idx="286">
                  <c:v>40037</c:v>
                </c:pt>
                <c:pt idx="287">
                  <c:v>40044</c:v>
                </c:pt>
                <c:pt idx="288">
                  <c:v>40051</c:v>
                </c:pt>
                <c:pt idx="289">
                  <c:v>40058</c:v>
                </c:pt>
                <c:pt idx="290">
                  <c:v>40065</c:v>
                </c:pt>
                <c:pt idx="291">
                  <c:v>40072</c:v>
                </c:pt>
                <c:pt idx="292">
                  <c:v>40079</c:v>
                </c:pt>
                <c:pt idx="293">
                  <c:v>40086</c:v>
                </c:pt>
                <c:pt idx="294">
                  <c:v>40093</c:v>
                </c:pt>
                <c:pt idx="295">
                  <c:v>40100</c:v>
                </c:pt>
                <c:pt idx="296">
                  <c:v>40107</c:v>
                </c:pt>
                <c:pt idx="297">
                  <c:v>40114</c:v>
                </c:pt>
                <c:pt idx="298">
                  <c:v>40121</c:v>
                </c:pt>
                <c:pt idx="299">
                  <c:v>40128</c:v>
                </c:pt>
                <c:pt idx="300">
                  <c:v>40135</c:v>
                </c:pt>
                <c:pt idx="301">
                  <c:v>40142</c:v>
                </c:pt>
                <c:pt idx="302">
                  <c:v>40149</c:v>
                </c:pt>
                <c:pt idx="303">
                  <c:v>40156</c:v>
                </c:pt>
                <c:pt idx="304">
                  <c:v>40163</c:v>
                </c:pt>
                <c:pt idx="305">
                  <c:v>40170</c:v>
                </c:pt>
                <c:pt idx="306">
                  <c:v>40177</c:v>
                </c:pt>
                <c:pt idx="307">
                  <c:v>40184</c:v>
                </c:pt>
                <c:pt idx="308">
                  <c:v>40191</c:v>
                </c:pt>
                <c:pt idx="309">
                  <c:v>40198</c:v>
                </c:pt>
                <c:pt idx="310">
                  <c:v>40205</c:v>
                </c:pt>
                <c:pt idx="311">
                  <c:v>40212</c:v>
                </c:pt>
                <c:pt idx="312">
                  <c:v>40219</c:v>
                </c:pt>
                <c:pt idx="313">
                  <c:v>40226</c:v>
                </c:pt>
                <c:pt idx="314">
                  <c:v>40233</c:v>
                </c:pt>
                <c:pt idx="315">
                  <c:v>40240</c:v>
                </c:pt>
                <c:pt idx="316">
                  <c:v>40247</c:v>
                </c:pt>
                <c:pt idx="317">
                  <c:v>40254</c:v>
                </c:pt>
                <c:pt idx="318">
                  <c:v>40261</c:v>
                </c:pt>
                <c:pt idx="319">
                  <c:v>40268</c:v>
                </c:pt>
                <c:pt idx="320">
                  <c:v>40275</c:v>
                </c:pt>
                <c:pt idx="321">
                  <c:v>40282</c:v>
                </c:pt>
                <c:pt idx="322">
                  <c:v>40289</c:v>
                </c:pt>
                <c:pt idx="323">
                  <c:v>40296</c:v>
                </c:pt>
                <c:pt idx="324">
                  <c:v>40303</c:v>
                </c:pt>
                <c:pt idx="325">
                  <c:v>40310</c:v>
                </c:pt>
                <c:pt idx="326">
                  <c:v>40317</c:v>
                </c:pt>
                <c:pt idx="327">
                  <c:v>40324</c:v>
                </c:pt>
                <c:pt idx="328">
                  <c:v>40331</c:v>
                </c:pt>
                <c:pt idx="329">
                  <c:v>40338</c:v>
                </c:pt>
                <c:pt idx="330">
                  <c:v>40345</c:v>
                </c:pt>
                <c:pt idx="331">
                  <c:v>40352</c:v>
                </c:pt>
                <c:pt idx="332">
                  <c:v>40359</c:v>
                </c:pt>
                <c:pt idx="333">
                  <c:v>40366</c:v>
                </c:pt>
                <c:pt idx="334">
                  <c:v>40373</c:v>
                </c:pt>
                <c:pt idx="335">
                  <c:v>40380</c:v>
                </c:pt>
                <c:pt idx="336">
                  <c:v>40387</c:v>
                </c:pt>
                <c:pt idx="337">
                  <c:v>40394</c:v>
                </c:pt>
                <c:pt idx="338">
                  <c:v>40401</c:v>
                </c:pt>
                <c:pt idx="339">
                  <c:v>40408</c:v>
                </c:pt>
                <c:pt idx="340">
                  <c:v>40415</c:v>
                </c:pt>
                <c:pt idx="341">
                  <c:v>40422</c:v>
                </c:pt>
                <c:pt idx="342">
                  <c:v>40429</c:v>
                </c:pt>
                <c:pt idx="343">
                  <c:v>40436</c:v>
                </c:pt>
                <c:pt idx="344">
                  <c:v>40443</c:v>
                </c:pt>
                <c:pt idx="345">
                  <c:v>40450</c:v>
                </c:pt>
                <c:pt idx="346">
                  <c:v>40457</c:v>
                </c:pt>
                <c:pt idx="347">
                  <c:v>40464</c:v>
                </c:pt>
                <c:pt idx="348">
                  <c:v>40471</c:v>
                </c:pt>
                <c:pt idx="349">
                  <c:v>40478</c:v>
                </c:pt>
                <c:pt idx="350">
                  <c:v>40485</c:v>
                </c:pt>
                <c:pt idx="351">
                  <c:v>40492</c:v>
                </c:pt>
                <c:pt idx="352">
                  <c:v>40499</c:v>
                </c:pt>
                <c:pt idx="353">
                  <c:v>40506</c:v>
                </c:pt>
                <c:pt idx="354">
                  <c:v>40513</c:v>
                </c:pt>
                <c:pt idx="355">
                  <c:v>40520</c:v>
                </c:pt>
                <c:pt idx="356">
                  <c:v>40527</c:v>
                </c:pt>
                <c:pt idx="357">
                  <c:v>40534</c:v>
                </c:pt>
                <c:pt idx="358">
                  <c:v>40541</c:v>
                </c:pt>
                <c:pt idx="359">
                  <c:v>40548</c:v>
                </c:pt>
                <c:pt idx="360">
                  <c:v>40555</c:v>
                </c:pt>
                <c:pt idx="361">
                  <c:v>40562</c:v>
                </c:pt>
                <c:pt idx="362">
                  <c:v>40569</c:v>
                </c:pt>
                <c:pt idx="363">
                  <c:v>40576</c:v>
                </c:pt>
                <c:pt idx="364">
                  <c:v>40583</c:v>
                </c:pt>
                <c:pt idx="365">
                  <c:v>40590</c:v>
                </c:pt>
                <c:pt idx="366">
                  <c:v>40597</c:v>
                </c:pt>
                <c:pt idx="367">
                  <c:v>40604</c:v>
                </c:pt>
                <c:pt idx="368">
                  <c:v>40611</c:v>
                </c:pt>
                <c:pt idx="369">
                  <c:v>40618</c:v>
                </c:pt>
                <c:pt idx="370">
                  <c:v>40625</c:v>
                </c:pt>
                <c:pt idx="371">
                  <c:v>40632</c:v>
                </c:pt>
                <c:pt idx="372">
                  <c:v>40639</c:v>
                </c:pt>
                <c:pt idx="373">
                  <c:v>40646</c:v>
                </c:pt>
                <c:pt idx="374">
                  <c:v>40653</c:v>
                </c:pt>
                <c:pt idx="375">
                  <c:v>40660</c:v>
                </c:pt>
                <c:pt idx="376">
                  <c:v>40667</c:v>
                </c:pt>
                <c:pt idx="377">
                  <c:v>40674</c:v>
                </c:pt>
                <c:pt idx="378">
                  <c:v>40681</c:v>
                </c:pt>
                <c:pt idx="379">
                  <c:v>40688</c:v>
                </c:pt>
                <c:pt idx="380">
                  <c:v>40695</c:v>
                </c:pt>
                <c:pt idx="381">
                  <c:v>40702</c:v>
                </c:pt>
                <c:pt idx="382">
                  <c:v>40709</c:v>
                </c:pt>
                <c:pt idx="383">
                  <c:v>40716</c:v>
                </c:pt>
                <c:pt idx="384">
                  <c:v>40723</c:v>
                </c:pt>
                <c:pt idx="385">
                  <c:v>40730</c:v>
                </c:pt>
                <c:pt idx="386">
                  <c:v>40737</c:v>
                </c:pt>
                <c:pt idx="387">
                  <c:v>40744</c:v>
                </c:pt>
                <c:pt idx="388">
                  <c:v>40751</c:v>
                </c:pt>
                <c:pt idx="389">
                  <c:v>40758</c:v>
                </c:pt>
                <c:pt idx="390">
                  <c:v>40765</c:v>
                </c:pt>
                <c:pt idx="391">
                  <c:v>40772</c:v>
                </c:pt>
                <c:pt idx="392">
                  <c:v>40779</c:v>
                </c:pt>
                <c:pt idx="393">
                  <c:v>40786</c:v>
                </c:pt>
                <c:pt idx="394">
                  <c:v>40793</c:v>
                </c:pt>
                <c:pt idx="395">
                  <c:v>40800</c:v>
                </c:pt>
                <c:pt idx="396">
                  <c:v>40807</c:v>
                </c:pt>
                <c:pt idx="397">
                  <c:v>40814</c:v>
                </c:pt>
                <c:pt idx="398">
                  <c:v>40821</c:v>
                </c:pt>
                <c:pt idx="399">
                  <c:v>40828</c:v>
                </c:pt>
                <c:pt idx="400">
                  <c:v>40835</c:v>
                </c:pt>
                <c:pt idx="401">
                  <c:v>40842</c:v>
                </c:pt>
                <c:pt idx="402">
                  <c:v>40849</c:v>
                </c:pt>
                <c:pt idx="403">
                  <c:v>40856</c:v>
                </c:pt>
                <c:pt idx="404">
                  <c:v>40863</c:v>
                </c:pt>
                <c:pt idx="405">
                  <c:v>40870</c:v>
                </c:pt>
                <c:pt idx="406">
                  <c:v>40877</c:v>
                </c:pt>
                <c:pt idx="407">
                  <c:v>40884</c:v>
                </c:pt>
                <c:pt idx="408">
                  <c:v>40891</c:v>
                </c:pt>
                <c:pt idx="409">
                  <c:v>40898</c:v>
                </c:pt>
                <c:pt idx="410">
                  <c:v>40905</c:v>
                </c:pt>
                <c:pt idx="411">
                  <c:v>40912</c:v>
                </c:pt>
                <c:pt idx="412">
                  <c:v>40919</c:v>
                </c:pt>
                <c:pt idx="413">
                  <c:v>40926</c:v>
                </c:pt>
                <c:pt idx="414">
                  <c:v>40933</c:v>
                </c:pt>
                <c:pt idx="415">
                  <c:v>40940</c:v>
                </c:pt>
                <c:pt idx="416">
                  <c:v>40947</c:v>
                </c:pt>
                <c:pt idx="417">
                  <c:v>40954</c:v>
                </c:pt>
                <c:pt idx="418">
                  <c:v>40961</c:v>
                </c:pt>
                <c:pt idx="419">
                  <c:v>40968</c:v>
                </c:pt>
                <c:pt idx="420">
                  <c:v>40975</c:v>
                </c:pt>
                <c:pt idx="421">
                  <c:v>40982</c:v>
                </c:pt>
                <c:pt idx="422">
                  <c:v>40989</c:v>
                </c:pt>
                <c:pt idx="423">
                  <c:v>40996</c:v>
                </c:pt>
                <c:pt idx="424">
                  <c:v>41003</c:v>
                </c:pt>
                <c:pt idx="425">
                  <c:v>41010</c:v>
                </c:pt>
                <c:pt idx="426">
                  <c:v>41017</c:v>
                </c:pt>
                <c:pt idx="427">
                  <c:v>41024</c:v>
                </c:pt>
                <c:pt idx="428">
                  <c:v>41031</c:v>
                </c:pt>
                <c:pt idx="429">
                  <c:v>41038</c:v>
                </c:pt>
                <c:pt idx="430">
                  <c:v>41045</c:v>
                </c:pt>
                <c:pt idx="431">
                  <c:v>41052</c:v>
                </c:pt>
                <c:pt idx="432">
                  <c:v>41059</c:v>
                </c:pt>
                <c:pt idx="433">
                  <c:v>41066</c:v>
                </c:pt>
                <c:pt idx="434">
                  <c:v>41073</c:v>
                </c:pt>
                <c:pt idx="435">
                  <c:v>41080</c:v>
                </c:pt>
                <c:pt idx="436">
                  <c:v>41087</c:v>
                </c:pt>
                <c:pt idx="437">
                  <c:v>41094</c:v>
                </c:pt>
                <c:pt idx="438">
                  <c:v>41101</c:v>
                </c:pt>
                <c:pt idx="439">
                  <c:v>41108</c:v>
                </c:pt>
                <c:pt idx="440">
                  <c:v>41115</c:v>
                </c:pt>
                <c:pt idx="441">
                  <c:v>41122</c:v>
                </c:pt>
                <c:pt idx="442">
                  <c:v>41129</c:v>
                </c:pt>
                <c:pt idx="443">
                  <c:v>41136</c:v>
                </c:pt>
                <c:pt idx="444">
                  <c:v>41143</c:v>
                </c:pt>
                <c:pt idx="445">
                  <c:v>41150</c:v>
                </c:pt>
                <c:pt idx="446">
                  <c:v>41157</c:v>
                </c:pt>
                <c:pt idx="447">
                  <c:v>41164</c:v>
                </c:pt>
                <c:pt idx="448">
                  <c:v>41171</c:v>
                </c:pt>
                <c:pt idx="449">
                  <c:v>41178</c:v>
                </c:pt>
                <c:pt idx="450">
                  <c:v>41185</c:v>
                </c:pt>
                <c:pt idx="451">
                  <c:v>41192</c:v>
                </c:pt>
                <c:pt idx="452">
                  <c:v>41199</c:v>
                </c:pt>
                <c:pt idx="453">
                  <c:v>41206</c:v>
                </c:pt>
                <c:pt idx="454">
                  <c:v>41213</c:v>
                </c:pt>
                <c:pt idx="455">
                  <c:v>41220</c:v>
                </c:pt>
                <c:pt idx="456">
                  <c:v>41227</c:v>
                </c:pt>
                <c:pt idx="457">
                  <c:v>41234</c:v>
                </c:pt>
                <c:pt idx="458">
                  <c:v>41241</c:v>
                </c:pt>
                <c:pt idx="459">
                  <c:v>41248</c:v>
                </c:pt>
                <c:pt idx="460">
                  <c:v>41255</c:v>
                </c:pt>
                <c:pt idx="461">
                  <c:v>41262</c:v>
                </c:pt>
                <c:pt idx="462">
                  <c:v>41269</c:v>
                </c:pt>
                <c:pt idx="463">
                  <c:v>41276</c:v>
                </c:pt>
                <c:pt idx="464">
                  <c:v>41283</c:v>
                </c:pt>
                <c:pt idx="465">
                  <c:v>41290</c:v>
                </c:pt>
                <c:pt idx="466">
                  <c:v>41297</c:v>
                </c:pt>
                <c:pt idx="467">
                  <c:v>41304</c:v>
                </c:pt>
                <c:pt idx="468">
                  <c:v>41311</c:v>
                </c:pt>
                <c:pt idx="469">
                  <c:v>41318</c:v>
                </c:pt>
                <c:pt idx="470">
                  <c:v>41325</c:v>
                </c:pt>
                <c:pt idx="471">
                  <c:v>41332</c:v>
                </c:pt>
                <c:pt idx="472">
                  <c:v>41339</c:v>
                </c:pt>
                <c:pt idx="473">
                  <c:v>41346</c:v>
                </c:pt>
                <c:pt idx="474">
                  <c:v>41353</c:v>
                </c:pt>
                <c:pt idx="475">
                  <c:v>41360</c:v>
                </c:pt>
                <c:pt idx="476">
                  <c:v>41367</c:v>
                </c:pt>
                <c:pt idx="477">
                  <c:v>41374</c:v>
                </c:pt>
                <c:pt idx="478">
                  <c:v>41381</c:v>
                </c:pt>
                <c:pt idx="479">
                  <c:v>41388</c:v>
                </c:pt>
                <c:pt idx="480">
                  <c:v>41395</c:v>
                </c:pt>
                <c:pt idx="481">
                  <c:v>41402</c:v>
                </c:pt>
                <c:pt idx="482">
                  <c:v>41409</c:v>
                </c:pt>
                <c:pt idx="483">
                  <c:v>41416</c:v>
                </c:pt>
                <c:pt idx="484">
                  <c:v>41423</c:v>
                </c:pt>
                <c:pt idx="485">
                  <c:v>41430</c:v>
                </c:pt>
                <c:pt idx="486">
                  <c:v>41437</c:v>
                </c:pt>
                <c:pt idx="487">
                  <c:v>41444</c:v>
                </c:pt>
                <c:pt idx="488">
                  <c:v>41451</c:v>
                </c:pt>
                <c:pt idx="489">
                  <c:v>41458</c:v>
                </c:pt>
                <c:pt idx="490">
                  <c:v>41465</c:v>
                </c:pt>
                <c:pt idx="491">
                  <c:v>41472</c:v>
                </c:pt>
                <c:pt idx="492">
                  <c:v>41479</c:v>
                </c:pt>
                <c:pt idx="493">
                  <c:v>41486</c:v>
                </c:pt>
                <c:pt idx="494">
                  <c:v>41493</c:v>
                </c:pt>
                <c:pt idx="495">
                  <c:v>41500</c:v>
                </c:pt>
                <c:pt idx="496">
                  <c:v>41507</c:v>
                </c:pt>
                <c:pt idx="497">
                  <c:v>41514</c:v>
                </c:pt>
                <c:pt idx="498">
                  <c:v>41521</c:v>
                </c:pt>
                <c:pt idx="499">
                  <c:v>41528</c:v>
                </c:pt>
                <c:pt idx="500">
                  <c:v>41535</c:v>
                </c:pt>
                <c:pt idx="501">
                  <c:v>41542</c:v>
                </c:pt>
                <c:pt idx="502">
                  <c:v>41549</c:v>
                </c:pt>
                <c:pt idx="503">
                  <c:v>41556</c:v>
                </c:pt>
                <c:pt idx="504">
                  <c:v>41563</c:v>
                </c:pt>
                <c:pt idx="505">
                  <c:v>41570</c:v>
                </c:pt>
                <c:pt idx="506">
                  <c:v>41577</c:v>
                </c:pt>
                <c:pt idx="507">
                  <c:v>41584</c:v>
                </c:pt>
                <c:pt idx="508">
                  <c:v>41591</c:v>
                </c:pt>
                <c:pt idx="509">
                  <c:v>41598</c:v>
                </c:pt>
                <c:pt idx="510">
                  <c:v>41605</c:v>
                </c:pt>
                <c:pt idx="511">
                  <c:v>41612</c:v>
                </c:pt>
                <c:pt idx="512">
                  <c:v>41619</c:v>
                </c:pt>
                <c:pt idx="513">
                  <c:v>41626</c:v>
                </c:pt>
                <c:pt idx="514">
                  <c:v>41633</c:v>
                </c:pt>
                <c:pt idx="515">
                  <c:v>41640</c:v>
                </c:pt>
                <c:pt idx="516">
                  <c:v>41647</c:v>
                </c:pt>
                <c:pt idx="517">
                  <c:v>41654</c:v>
                </c:pt>
                <c:pt idx="518">
                  <c:v>41661</c:v>
                </c:pt>
                <c:pt idx="519">
                  <c:v>41668</c:v>
                </c:pt>
                <c:pt idx="520">
                  <c:v>41675</c:v>
                </c:pt>
                <c:pt idx="521">
                  <c:v>41682</c:v>
                </c:pt>
                <c:pt idx="522">
                  <c:v>41689</c:v>
                </c:pt>
                <c:pt idx="523">
                  <c:v>41696</c:v>
                </c:pt>
                <c:pt idx="524">
                  <c:v>41703</c:v>
                </c:pt>
                <c:pt idx="525">
                  <c:v>41710</c:v>
                </c:pt>
                <c:pt idx="526">
                  <c:v>41717</c:v>
                </c:pt>
                <c:pt idx="527">
                  <c:v>41724</c:v>
                </c:pt>
                <c:pt idx="528">
                  <c:v>41731</c:v>
                </c:pt>
                <c:pt idx="529">
                  <c:v>41738</c:v>
                </c:pt>
              </c:numCache>
            </c:numRef>
          </c:cat>
          <c:val>
            <c:numRef>
              <c:f>Sermaye!$H$3:$H$537</c:f>
              <c:numCache>
                <c:formatCode>General</c:formatCode>
                <c:ptCount val="535"/>
                <c:pt idx="12">
                  <c:v>0.34482076923076949</c:v>
                </c:pt>
                <c:pt idx="13">
                  <c:v>0.28810384615384621</c:v>
                </c:pt>
                <c:pt idx="14">
                  <c:v>0.25169384615384616</c:v>
                </c:pt>
                <c:pt idx="15">
                  <c:v>0.15923000000000004</c:v>
                </c:pt>
                <c:pt idx="16">
                  <c:v>7.2012307692307723E-2</c:v>
                </c:pt>
                <c:pt idx="17">
                  <c:v>2.0206153846153874E-2</c:v>
                </c:pt>
                <c:pt idx="18">
                  <c:v>-0.13591769230769232</c:v>
                </c:pt>
                <c:pt idx="19">
                  <c:v>-0.21090923076923079</c:v>
                </c:pt>
                <c:pt idx="20">
                  <c:v>-0.23875846153846159</c:v>
                </c:pt>
                <c:pt idx="21">
                  <c:v>-0.23364230769230773</c:v>
                </c:pt>
                <c:pt idx="22">
                  <c:v>-0.24047846153846159</c:v>
                </c:pt>
                <c:pt idx="23">
                  <c:v>-0.25338076923076935</c:v>
                </c:pt>
                <c:pt idx="24">
                  <c:v>-0.29387000000000008</c:v>
                </c:pt>
                <c:pt idx="25">
                  <c:v>-0.33433923076923089</c:v>
                </c:pt>
                <c:pt idx="26">
                  <c:v>-0.37226000000000009</c:v>
                </c:pt>
                <c:pt idx="27">
                  <c:v>-0.40923999999999999</c:v>
                </c:pt>
                <c:pt idx="28">
                  <c:v>-0.40543307692307695</c:v>
                </c:pt>
                <c:pt idx="29">
                  <c:v>-0.36322384615384617</c:v>
                </c:pt>
                <c:pt idx="30">
                  <c:v>-0.24596923076923083</c:v>
                </c:pt>
                <c:pt idx="31">
                  <c:v>-0.17804076923076922</c:v>
                </c:pt>
                <c:pt idx="32">
                  <c:v>-0.16866692307692313</c:v>
                </c:pt>
                <c:pt idx="33">
                  <c:v>-0.17763692307692308</c:v>
                </c:pt>
                <c:pt idx="34">
                  <c:v>-0.14464461538461537</c:v>
                </c:pt>
                <c:pt idx="35">
                  <c:v>-0.10481384615384615</c:v>
                </c:pt>
                <c:pt idx="36">
                  <c:v>-7.1659230769230781E-2</c:v>
                </c:pt>
                <c:pt idx="37">
                  <c:v>-2.2396923076923078E-2</c:v>
                </c:pt>
                <c:pt idx="38">
                  <c:v>-5.9263846153846167E-2</c:v>
                </c:pt>
                <c:pt idx="39">
                  <c:v>-2.5609230769230766E-2</c:v>
                </c:pt>
                <c:pt idx="40">
                  <c:v>-3.0534615384615389E-2</c:v>
                </c:pt>
                <c:pt idx="41">
                  <c:v>-2.0196923076923085E-2</c:v>
                </c:pt>
                <c:pt idx="42">
                  <c:v>-4.1004615384615396E-2</c:v>
                </c:pt>
                <c:pt idx="43">
                  <c:v>1.4320769230769231E-2</c:v>
                </c:pt>
                <c:pt idx="44">
                  <c:v>9.2383076923076929E-2</c:v>
                </c:pt>
                <c:pt idx="45">
                  <c:v>0.12362692307692309</c:v>
                </c:pt>
                <c:pt idx="46">
                  <c:v>0.14193153846153844</c:v>
                </c:pt>
                <c:pt idx="47">
                  <c:v>0.17472076923076918</c:v>
                </c:pt>
                <c:pt idx="48">
                  <c:v>0.13721000000000003</c:v>
                </c:pt>
                <c:pt idx="49">
                  <c:v>0.19638769230769232</c:v>
                </c:pt>
                <c:pt idx="50">
                  <c:v>0.19591076923076922</c:v>
                </c:pt>
                <c:pt idx="51">
                  <c:v>0.24236692307692304</c:v>
                </c:pt>
                <c:pt idx="52">
                  <c:v>0.2536584615384615</c:v>
                </c:pt>
                <c:pt idx="53">
                  <c:v>0.28434153846153826</c:v>
                </c:pt>
                <c:pt idx="54">
                  <c:v>0.27259461538461538</c:v>
                </c:pt>
                <c:pt idx="55">
                  <c:v>0.30970692307692305</c:v>
                </c:pt>
                <c:pt idx="56">
                  <c:v>0.34734846153846172</c:v>
                </c:pt>
                <c:pt idx="57">
                  <c:v>0.3884076923076924</c:v>
                </c:pt>
                <c:pt idx="58">
                  <c:v>0.4337053846153846</c:v>
                </c:pt>
                <c:pt idx="59">
                  <c:v>0.47640692307692317</c:v>
                </c:pt>
                <c:pt idx="60">
                  <c:v>0.53221846153846153</c:v>
                </c:pt>
                <c:pt idx="61">
                  <c:v>0.5528607692307691</c:v>
                </c:pt>
                <c:pt idx="62">
                  <c:v>0.40773692307692311</c:v>
                </c:pt>
                <c:pt idx="63">
                  <c:v>0.30007923076923082</c:v>
                </c:pt>
                <c:pt idx="64">
                  <c:v>0.24318538461538464</c:v>
                </c:pt>
                <c:pt idx="65">
                  <c:v>0.24222307692307687</c:v>
                </c:pt>
                <c:pt idx="66">
                  <c:v>0.19953307692307692</c:v>
                </c:pt>
                <c:pt idx="67">
                  <c:v>0.17918999999999999</c:v>
                </c:pt>
                <c:pt idx="68">
                  <c:v>8.7057692307692336E-2</c:v>
                </c:pt>
                <c:pt idx="69">
                  <c:v>2.8520769230769225E-2</c:v>
                </c:pt>
                <c:pt idx="70">
                  <c:v>-6.8306153846153864E-2</c:v>
                </c:pt>
                <c:pt idx="71">
                  <c:v>-0.17351923076923081</c:v>
                </c:pt>
                <c:pt idx="72">
                  <c:v>-0.22936769230769233</c:v>
                </c:pt>
                <c:pt idx="73">
                  <c:v>-0.26167538461538459</c:v>
                </c:pt>
                <c:pt idx="74">
                  <c:v>-0.23991076923076926</c:v>
                </c:pt>
                <c:pt idx="75">
                  <c:v>-0.1620307692307692</c:v>
                </c:pt>
                <c:pt idx="76">
                  <c:v>-4.4120000000000013E-2</c:v>
                </c:pt>
                <c:pt idx="77">
                  <c:v>3.8147692307692306E-2</c:v>
                </c:pt>
                <c:pt idx="78">
                  <c:v>8.2643846153846193E-2</c:v>
                </c:pt>
                <c:pt idx="79">
                  <c:v>0.18760692307692309</c:v>
                </c:pt>
                <c:pt idx="80">
                  <c:v>0.28363076923076935</c:v>
                </c:pt>
                <c:pt idx="81">
                  <c:v>0.38293230769230785</c:v>
                </c:pt>
                <c:pt idx="82">
                  <c:v>0.42363846153846157</c:v>
                </c:pt>
                <c:pt idx="83">
                  <c:v>0.50095846153846169</c:v>
                </c:pt>
                <c:pt idx="84">
                  <c:v>0.50597384615384633</c:v>
                </c:pt>
                <c:pt idx="85">
                  <c:v>0.49899307692307698</c:v>
                </c:pt>
                <c:pt idx="86">
                  <c:v>0.49051846153846163</c:v>
                </c:pt>
                <c:pt idx="87">
                  <c:v>0.52935230769230757</c:v>
                </c:pt>
                <c:pt idx="88">
                  <c:v>0.57708846153846161</c:v>
                </c:pt>
                <c:pt idx="89">
                  <c:v>0.69314538461538477</c:v>
                </c:pt>
                <c:pt idx="90">
                  <c:v>0.78336692307692291</c:v>
                </c:pt>
                <c:pt idx="91">
                  <c:v>0.60176384615384626</c:v>
                </c:pt>
                <c:pt idx="92">
                  <c:v>0.49009000000000008</c:v>
                </c:pt>
                <c:pt idx="93">
                  <c:v>0.39034923076923084</c:v>
                </c:pt>
                <c:pt idx="94">
                  <c:v>0.39217923076923084</c:v>
                </c:pt>
                <c:pt idx="95">
                  <c:v>0.45246307692307686</c:v>
                </c:pt>
                <c:pt idx="96">
                  <c:v>0.46728846153846165</c:v>
                </c:pt>
                <c:pt idx="97">
                  <c:v>0.62372846153846173</c:v>
                </c:pt>
                <c:pt idx="98">
                  <c:v>0.63280846153846171</c:v>
                </c:pt>
                <c:pt idx="99">
                  <c:v>0.65795538461538472</c:v>
                </c:pt>
                <c:pt idx="100">
                  <c:v>0.69291384615384644</c:v>
                </c:pt>
                <c:pt idx="101">
                  <c:v>0.65831846153846163</c:v>
                </c:pt>
                <c:pt idx="102">
                  <c:v>0.55335615384615366</c:v>
                </c:pt>
                <c:pt idx="103">
                  <c:v>0.48902461538461561</c:v>
                </c:pt>
                <c:pt idx="104">
                  <c:v>0.84581923076923082</c:v>
                </c:pt>
                <c:pt idx="105">
                  <c:v>1.0783830769230771</c:v>
                </c:pt>
                <c:pt idx="106">
                  <c:v>1.2387138461538463</c:v>
                </c:pt>
                <c:pt idx="107">
                  <c:v>1.4636723076923075</c:v>
                </c:pt>
                <c:pt idx="108">
                  <c:v>1.5714238461538459</c:v>
                </c:pt>
                <c:pt idx="109">
                  <c:v>1.5421323076923075</c:v>
                </c:pt>
                <c:pt idx="110">
                  <c:v>1.5425169230769233</c:v>
                </c:pt>
                <c:pt idx="111">
                  <c:v>1.7152846153846149</c:v>
                </c:pt>
                <c:pt idx="112">
                  <c:v>1.7079592307692304</c:v>
                </c:pt>
                <c:pt idx="113">
                  <c:v>1.545197692307692</c:v>
                </c:pt>
                <c:pt idx="114">
                  <c:v>1.6574353846153846</c:v>
                </c:pt>
                <c:pt idx="115">
                  <c:v>1.7372369230769233</c:v>
                </c:pt>
                <c:pt idx="116">
                  <c:v>1.7198884615384618</c:v>
                </c:pt>
                <c:pt idx="117">
                  <c:v>1.614576153846154</c:v>
                </c:pt>
                <c:pt idx="118">
                  <c:v>1.4307569230769233</c:v>
                </c:pt>
                <c:pt idx="119">
                  <c:v>1.4725269230769231</c:v>
                </c:pt>
                <c:pt idx="120">
                  <c:v>1.3657853846153845</c:v>
                </c:pt>
                <c:pt idx="121">
                  <c:v>1.3360169230769237</c:v>
                </c:pt>
                <c:pt idx="122">
                  <c:v>1.2778769230769231</c:v>
                </c:pt>
                <c:pt idx="123">
                  <c:v>0.76398846153846156</c:v>
                </c:pt>
                <c:pt idx="124">
                  <c:v>0.43159615384615357</c:v>
                </c:pt>
                <c:pt idx="125">
                  <c:v>0.25149461538461526</c:v>
                </c:pt>
                <c:pt idx="126">
                  <c:v>-8.1671538461538518E-2</c:v>
                </c:pt>
                <c:pt idx="127">
                  <c:v>-0.3731853846153847</c:v>
                </c:pt>
                <c:pt idx="128">
                  <c:v>-0.50221307692307693</c:v>
                </c:pt>
                <c:pt idx="129">
                  <c:v>-0.57283769230769244</c:v>
                </c:pt>
                <c:pt idx="130">
                  <c:v>-0.62986769230769235</c:v>
                </c:pt>
                <c:pt idx="131">
                  <c:v>-0.78310307692307701</c:v>
                </c:pt>
                <c:pt idx="132">
                  <c:v>-0.9532092307692307</c:v>
                </c:pt>
                <c:pt idx="133">
                  <c:v>-1.0298123076923076</c:v>
                </c:pt>
                <c:pt idx="134">
                  <c:v>-1.1891384615384617</c:v>
                </c:pt>
                <c:pt idx="135">
                  <c:v>-1.1876569230769232</c:v>
                </c:pt>
                <c:pt idx="136">
                  <c:v>-0.75011538461538463</c:v>
                </c:pt>
                <c:pt idx="137">
                  <c:v>-0.64491923076923063</c:v>
                </c:pt>
                <c:pt idx="138">
                  <c:v>-0.54197307692307695</c:v>
                </c:pt>
                <c:pt idx="139">
                  <c:v>-0.23486384615384615</c:v>
                </c:pt>
                <c:pt idx="140">
                  <c:v>-0.13433923076923077</c:v>
                </c:pt>
                <c:pt idx="141">
                  <c:v>-0.10957846153846156</c:v>
                </c:pt>
                <c:pt idx="142">
                  <c:v>-0.11644461538461542</c:v>
                </c:pt>
                <c:pt idx="143">
                  <c:v>-0.17056153846153846</c:v>
                </c:pt>
                <c:pt idx="144">
                  <c:v>1.7823846153846138E-2</c:v>
                </c:pt>
                <c:pt idx="145">
                  <c:v>3.535076923076922E-2</c:v>
                </c:pt>
                <c:pt idx="146">
                  <c:v>3.8065384615384605E-2</c:v>
                </c:pt>
                <c:pt idx="147">
                  <c:v>2.2723846153846164E-2</c:v>
                </c:pt>
                <c:pt idx="148">
                  <c:v>6.6084615384615394E-2</c:v>
                </c:pt>
                <c:pt idx="149">
                  <c:v>6.6918461538461524E-2</c:v>
                </c:pt>
                <c:pt idx="150">
                  <c:v>0.10885230769230762</c:v>
                </c:pt>
                <c:pt idx="151">
                  <c:v>0.1199146153846154</c:v>
                </c:pt>
                <c:pt idx="152">
                  <c:v>0.32820461538461548</c:v>
                </c:pt>
                <c:pt idx="153">
                  <c:v>0.47188000000000008</c:v>
                </c:pt>
                <c:pt idx="154">
                  <c:v>0.50710076923076919</c:v>
                </c:pt>
                <c:pt idx="155">
                  <c:v>0.68263846153846175</c:v>
                </c:pt>
                <c:pt idx="156">
                  <c:v>0.76559923076923075</c:v>
                </c:pt>
                <c:pt idx="157">
                  <c:v>0.67008000000000012</c:v>
                </c:pt>
                <c:pt idx="158">
                  <c:v>0.74093615384615386</c:v>
                </c:pt>
                <c:pt idx="159">
                  <c:v>0.79657230769230769</c:v>
                </c:pt>
                <c:pt idx="160">
                  <c:v>0.76268846153846181</c:v>
                </c:pt>
                <c:pt idx="161">
                  <c:v>0.76353076923076924</c:v>
                </c:pt>
                <c:pt idx="162">
                  <c:v>0.73133076923076923</c:v>
                </c:pt>
                <c:pt idx="163">
                  <c:v>0.66797230769230798</c:v>
                </c:pt>
                <c:pt idx="164">
                  <c:v>1.7592307692307827E-2</c:v>
                </c:pt>
                <c:pt idx="165">
                  <c:v>-0.11784153846153851</c:v>
                </c:pt>
                <c:pt idx="166">
                  <c:v>-0.26220846153846161</c:v>
                </c:pt>
                <c:pt idx="167">
                  <c:v>-0.13508384615384622</c:v>
                </c:pt>
                <c:pt idx="168">
                  <c:v>-0.22725230769230781</c:v>
                </c:pt>
                <c:pt idx="169">
                  <c:v>-0.26670615384615393</c:v>
                </c:pt>
                <c:pt idx="170">
                  <c:v>-0.1524707692307693</c:v>
                </c:pt>
                <c:pt idx="171">
                  <c:v>-0.21679538461538478</c:v>
                </c:pt>
                <c:pt idx="172">
                  <c:v>-0.31452615384615401</c:v>
                </c:pt>
                <c:pt idx="173">
                  <c:v>-0.33771923076923083</c:v>
                </c:pt>
                <c:pt idx="174">
                  <c:v>-0.45942000000000011</c:v>
                </c:pt>
                <c:pt idx="175">
                  <c:v>-0.3515607692307694</c:v>
                </c:pt>
                <c:pt idx="176">
                  <c:v>-0.38583769230769244</c:v>
                </c:pt>
                <c:pt idx="177">
                  <c:v>0.24761692307692312</c:v>
                </c:pt>
                <c:pt idx="178">
                  <c:v>0.16248538461538467</c:v>
                </c:pt>
                <c:pt idx="179">
                  <c:v>0.31927461538461543</c:v>
                </c:pt>
                <c:pt idx="180">
                  <c:v>0.23891846153846161</c:v>
                </c:pt>
                <c:pt idx="181">
                  <c:v>0.29956230769230774</c:v>
                </c:pt>
                <c:pt idx="182">
                  <c:v>0.51262307692307696</c:v>
                </c:pt>
                <c:pt idx="183">
                  <c:v>0.69888538461538474</c:v>
                </c:pt>
                <c:pt idx="184">
                  <c:v>0.86205769230769236</c:v>
                </c:pt>
                <c:pt idx="185">
                  <c:v>0.71690769230769236</c:v>
                </c:pt>
                <c:pt idx="186">
                  <c:v>0.68902153846153857</c:v>
                </c:pt>
                <c:pt idx="187">
                  <c:v>0.71429230769230767</c:v>
                </c:pt>
                <c:pt idx="188">
                  <c:v>0.19824999999999995</c:v>
                </c:pt>
                <c:pt idx="189">
                  <c:v>0.45947692307692301</c:v>
                </c:pt>
                <c:pt idx="190">
                  <c:v>0.62736384615384633</c:v>
                </c:pt>
                <c:pt idx="191">
                  <c:v>0.81048230769230756</c:v>
                </c:pt>
                <c:pt idx="192">
                  <c:v>0.87531999999999988</c:v>
                </c:pt>
                <c:pt idx="193">
                  <c:v>1.2156384615384612</c:v>
                </c:pt>
                <c:pt idx="194">
                  <c:v>1.4701599999999999</c:v>
                </c:pt>
                <c:pt idx="195">
                  <c:v>1.56125</c:v>
                </c:pt>
                <c:pt idx="196">
                  <c:v>1.553694615384615</c:v>
                </c:pt>
                <c:pt idx="197">
                  <c:v>1.4435507692307694</c:v>
                </c:pt>
                <c:pt idx="198">
                  <c:v>2.0027792307692307</c:v>
                </c:pt>
                <c:pt idx="199">
                  <c:v>2.2246030769230778</c:v>
                </c:pt>
                <c:pt idx="200">
                  <c:v>1.8610876923076924</c:v>
                </c:pt>
                <c:pt idx="201">
                  <c:v>2.3069469230769228</c:v>
                </c:pt>
                <c:pt idx="202">
                  <c:v>1.8357092307692309</c:v>
                </c:pt>
                <c:pt idx="203">
                  <c:v>2.1315392307692309</c:v>
                </c:pt>
                <c:pt idx="204">
                  <c:v>2.5147600000000008</c:v>
                </c:pt>
                <c:pt idx="205">
                  <c:v>2.029071538461539</c:v>
                </c:pt>
                <c:pt idx="206">
                  <c:v>1.6578446153846151</c:v>
                </c:pt>
                <c:pt idx="207">
                  <c:v>1.3301976923076917</c:v>
                </c:pt>
                <c:pt idx="208">
                  <c:v>0.78232230769230759</c:v>
                </c:pt>
                <c:pt idx="209">
                  <c:v>0.54190999999999989</c:v>
                </c:pt>
                <c:pt idx="210">
                  <c:v>-0.35264538461538436</c:v>
                </c:pt>
                <c:pt idx="211">
                  <c:v>-0.9911484615384617</c:v>
                </c:pt>
                <c:pt idx="212">
                  <c:v>-1.1793400000000001</c:v>
                </c:pt>
                <c:pt idx="213">
                  <c:v>-0.84838692307692287</c:v>
                </c:pt>
                <c:pt idx="214">
                  <c:v>-0.88940999999999992</c:v>
                </c:pt>
                <c:pt idx="215">
                  <c:v>-0.45495999999999986</c:v>
                </c:pt>
                <c:pt idx="216">
                  <c:v>-0.94209461538461536</c:v>
                </c:pt>
                <c:pt idx="217">
                  <c:v>-1.6213046153846145</c:v>
                </c:pt>
                <c:pt idx="218">
                  <c:v>-1.432264615384615</c:v>
                </c:pt>
                <c:pt idx="219">
                  <c:v>-1.5017438461538464</c:v>
                </c:pt>
                <c:pt idx="220">
                  <c:v>-1.511796153846154</c:v>
                </c:pt>
                <c:pt idx="221">
                  <c:v>-1.0976038461538464</c:v>
                </c:pt>
                <c:pt idx="222">
                  <c:v>-1.1530623076923079</c:v>
                </c:pt>
                <c:pt idx="223">
                  <c:v>-0.11959461538461541</c:v>
                </c:pt>
                <c:pt idx="224">
                  <c:v>0.32911076923076937</c:v>
                </c:pt>
                <c:pt idx="225">
                  <c:v>0.56240923076923077</c:v>
                </c:pt>
                <c:pt idx="226">
                  <c:v>0.76840769230769268</c:v>
                </c:pt>
                <c:pt idx="227">
                  <c:v>0.97400000000000009</c:v>
                </c:pt>
                <c:pt idx="228">
                  <c:v>0.84452230769230774</c:v>
                </c:pt>
                <c:pt idx="229">
                  <c:v>0.93966153846153855</c:v>
                </c:pt>
                <c:pt idx="230">
                  <c:v>0.9633607692307693</c:v>
                </c:pt>
                <c:pt idx="231">
                  <c:v>0.86781692307692337</c:v>
                </c:pt>
                <c:pt idx="232">
                  <c:v>0.60167538461538472</c:v>
                </c:pt>
                <c:pt idx="233">
                  <c:v>0.24219076923076938</c:v>
                </c:pt>
                <c:pt idx="234">
                  <c:v>-0.25894538461538452</c:v>
                </c:pt>
                <c:pt idx="235">
                  <c:v>-0.33393384615384603</c:v>
                </c:pt>
                <c:pt idx="236">
                  <c:v>-0.42291769230769227</c:v>
                </c:pt>
                <c:pt idx="237">
                  <c:v>-0.68799384615384651</c:v>
                </c:pt>
                <c:pt idx="238">
                  <c:v>-0.95081230769230773</c:v>
                </c:pt>
                <c:pt idx="239">
                  <c:v>-1.2202107692307695</c:v>
                </c:pt>
                <c:pt idx="240">
                  <c:v>-1.5976000000000004</c:v>
                </c:pt>
                <c:pt idx="241">
                  <c:v>-1.6951569230769237</c:v>
                </c:pt>
                <c:pt idx="242">
                  <c:v>-1.7827423076923081</c:v>
                </c:pt>
                <c:pt idx="243">
                  <c:v>-1.75976</c:v>
                </c:pt>
                <c:pt idx="244">
                  <c:v>-1.7449938461538463</c:v>
                </c:pt>
                <c:pt idx="245">
                  <c:v>-1.5705192307692308</c:v>
                </c:pt>
                <c:pt idx="246">
                  <c:v>-1.2376538461538462</c:v>
                </c:pt>
                <c:pt idx="247">
                  <c:v>-1.1533746153846152</c:v>
                </c:pt>
                <c:pt idx="248">
                  <c:v>-1.207203076923077</c:v>
                </c:pt>
                <c:pt idx="249">
                  <c:v>-1.3848815384615385</c:v>
                </c:pt>
                <c:pt idx="250">
                  <c:v>-1.4673369230769227</c:v>
                </c:pt>
                <c:pt idx="251">
                  <c:v>-1.4026323076923073</c:v>
                </c:pt>
                <c:pt idx="252">
                  <c:v>-1.2878146153846148</c:v>
                </c:pt>
                <c:pt idx="253">
                  <c:v>-1.2097623076923076</c:v>
                </c:pt>
                <c:pt idx="254">
                  <c:v>-1.1478669230769234</c:v>
                </c:pt>
                <c:pt idx="255">
                  <c:v>-1.1443746153846153</c:v>
                </c:pt>
                <c:pt idx="256">
                  <c:v>-0.88084923076923094</c:v>
                </c:pt>
                <c:pt idx="257">
                  <c:v>-0.79645461538461537</c:v>
                </c:pt>
                <c:pt idx="258">
                  <c:v>-0.41227692307692315</c:v>
                </c:pt>
                <c:pt idx="259">
                  <c:v>-0.49029769230769232</c:v>
                </c:pt>
                <c:pt idx="260">
                  <c:v>-0.16440461538461548</c:v>
                </c:pt>
                <c:pt idx="261">
                  <c:v>0.10527000000000002</c:v>
                </c:pt>
                <c:pt idx="262">
                  <c:v>7.2411538461538458E-2</c:v>
                </c:pt>
                <c:pt idx="263">
                  <c:v>0.16297230769230775</c:v>
                </c:pt>
                <c:pt idx="264">
                  <c:v>0.16563615384615391</c:v>
                </c:pt>
                <c:pt idx="265">
                  <c:v>0.22763692307692315</c:v>
                </c:pt>
                <c:pt idx="266">
                  <c:v>0.25522846153846157</c:v>
                </c:pt>
                <c:pt idx="267">
                  <c:v>0.19732846153846165</c:v>
                </c:pt>
                <c:pt idx="268">
                  <c:v>0.11281153846153846</c:v>
                </c:pt>
                <c:pt idx="269">
                  <c:v>3.7602307692307699E-2</c:v>
                </c:pt>
                <c:pt idx="270">
                  <c:v>0.18578461538461533</c:v>
                </c:pt>
                <c:pt idx="271">
                  <c:v>0.10462846153846152</c:v>
                </c:pt>
                <c:pt idx="272">
                  <c:v>0.26255153846153834</c:v>
                </c:pt>
                <c:pt idx="273">
                  <c:v>0.28163230769230768</c:v>
                </c:pt>
                <c:pt idx="274">
                  <c:v>0.3280823076923079</c:v>
                </c:pt>
                <c:pt idx="275">
                  <c:v>0.57894538461538481</c:v>
                </c:pt>
                <c:pt idx="276">
                  <c:v>0.69251692307692292</c:v>
                </c:pt>
                <c:pt idx="277">
                  <c:v>0.93518384615384653</c:v>
                </c:pt>
                <c:pt idx="278">
                  <c:v>1.1687553846153849</c:v>
                </c:pt>
                <c:pt idx="279">
                  <c:v>1.3932953846153846</c:v>
                </c:pt>
                <c:pt idx="280">
                  <c:v>1.6453023076923079</c:v>
                </c:pt>
                <c:pt idx="281">
                  <c:v>2.0542792307692301</c:v>
                </c:pt>
                <c:pt idx="282">
                  <c:v>2.2823446153846159</c:v>
                </c:pt>
                <c:pt idx="283">
                  <c:v>2.3433315384615394</c:v>
                </c:pt>
                <c:pt idx="284">
                  <c:v>2.026561538461539</c:v>
                </c:pt>
                <c:pt idx="285">
                  <c:v>2.0068346153846153</c:v>
                </c:pt>
                <c:pt idx="286">
                  <c:v>1.7920723076923082</c:v>
                </c:pt>
                <c:pt idx="287">
                  <c:v>1.6388946153846147</c:v>
                </c:pt>
                <c:pt idx="288">
                  <c:v>1.671544615384615</c:v>
                </c:pt>
                <c:pt idx="289">
                  <c:v>1.8129492307692303</c:v>
                </c:pt>
                <c:pt idx="290">
                  <c:v>1.6508999999999998</c:v>
                </c:pt>
                <c:pt idx="291">
                  <c:v>1.4264061538461539</c:v>
                </c:pt>
                <c:pt idx="292">
                  <c:v>1.1114353846153846</c:v>
                </c:pt>
                <c:pt idx="293">
                  <c:v>1.012433846153846</c:v>
                </c:pt>
                <c:pt idx="294">
                  <c:v>0.67015769230769251</c:v>
                </c:pt>
                <c:pt idx="295">
                  <c:v>0.45027384615384608</c:v>
                </c:pt>
                <c:pt idx="296">
                  <c:v>0.37302000000000007</c:v>
                </c:pt>
                <c:pt idx="297">
                  <c:v>0.73905384615384628</c:v>
                </c:pt>
                <c:pt idx="298">
                  <c:v>0.7799115384615386</c:v>
                </c:pt>
                <c:pt idx="299">
                  <c:v>0.95113999999999987</c:v>
                </c:pt>
                <c:pt idx="300">
                  <c:v>1.2746961538461539</c:v>
                </c:pt>
                <c:pt idx="301">
                  <c:v>1.4541084615384618</c:v>
                </c:pt>
                <c:pt idx="302">
                  <c:v>1.4126576923076919</c:v>
                </c:pt>
                <c:pt idx="303">
                  <c:v>1.2012246153846147</c:v>
                </c:pt>
                <c:pt idx="304">
                  <c:v>1.348232307692308</c:v>
                </c:pt>
                <c:pt idx="305">
                  <c:v>1.6985761538461541</c:v>
                </c:pt>
                <c:pt idx="306">
                  <c:v>1.7852415384615388</c:v>
                </c:pt>
                <c:pt idx="307">
                  <c:v>1.8720238461538463</c:v>
                </c:pt>
                <c:pt idx="308">
                  <c:v>2.0093069230769234</c:v>
                </c:pt>
                <c:pt idx="309">
                  <c:v>2.040678461538461</c:v>
                </c:pt>
                <c:pt idx="310">
                  <c:v>1.9717907692307692</c:v>
                </c:pt>
                <c:pt idx="311">
                  <c:v>1.8843546153846149</c:v>
                </c:pt>
                <c:pt idx="312">
                  <c:v>1.9315246153846146</c:v>
                </c:pt>
                <c:pt idx="313">
                  <c:v>1.8200584615384614</c:v>
                </c:pt>
                <c:pt idx="314">
                  <c:v>1.5411846153846152</c:v>
                </c:pt>
                <c:pt idx="315">
                  <c:v>1.3195715384615385</c:v>
                </c:pt>
                <c:pt idx="316">
                  <c:v>1.2945861538461541</c:v>
                </c:pt>
                <c:pt idx="317">
                  <c:v>0.88481307692307731</c:v>
                </c:pt>
                <c:pt idx="318">
                  <c:v>0.67534846153846162</c:v>
                </c:pt>
                <c:pt idx="319">
                  <c:v>0.6009984615384617</c:v>
                </c:pt>
                <c:pt idx="320">
                  <c:v>0.58723923076923068</c:v>
                </c:pt>
                <c:pt idx="321">
                  <c:v>0.53205846153846159</c:v>
                </c:pt>
                <c:pt idx="322">
                  <c:v>0.60656307692307709</c:v>
                </c:pt>
                <c:pt idx="323">
                  <c:v>0.55838846153846144</c:v>
                </c:pt>
                <c:pt idx="324">
                  <c:v>0.58022846153846164</c:v>
                </c:pt>
                <c:pt idx="325">
                  <c:v>0.66328538461538467</c:v>
                </c:pt>
                <c:pt idx="326">
                  <c:v>0.5485707692307692</c:v>
                </c:pt>
                <c:pt idx="327">
                  <c:v>0.60587923076923089</c:v>
                </c:pt>
                <c:pt idx="328">
                  <c:v>0.76288076923076908</c:v>
                </c:pt>
                <c:pt idx="329">
                  <c:v>0.87355153846153866</c:v>
                </c:pt>
                <c:pt idx="330">
                  <c:v>0.93485000000000018</c:v>
                </c:pt>
                <c:pt idx="331">
                  <c:v>0.92362692307692307</c:v>
                </c:pt>
                <c:pt idx="332">
                  <c:v>0.67186307692307723</c:v>
                </c:pt>
                <c:pt idx="333">
                  <c:v>0.74959076923076928</c:v>
                </c:pt>
                <c:pt idx="334">
                  <c:v>0.67341461538461556</c:v>
                </c:pt>
                <c:pt idx="335">
                  <c:v>0.75541076923076911</c:v>
                </c:pt>
                <c:pt idx="336">
                  <c:v>0.8005746153846155</c:v>
                </c:pt>
                <c:pt idx="337">
                  <c:v>0.82144846153846163</c:v>
                </c:pt>
                <c:pt idx="338">
                  <c:v>0.61197923076923078</c:v>
                </c:pt>
                <c:pt idx="339">
                  <c:v>0.76124615384615391</c:v>
                </c:pt>
                <c:pt idx="340">
                  <c:v>0.7309707692307692</c:v>
                </c:pt>
                <c:pt idx="341">
                  <c:v>0.8532930769230771</c:v>
                </c:pt>
                <c:pt idx="342">
                  <c:v>1.1677661538461537</c:v>
                </c:pt>
                <c:pt idx="343">
                  <c:v>1.4708284615384615</c:v>
                </c:pt>
                <c:pt idx="344">
                  <c:v>1.6349400000000003</c:v>
                </c:pt>
                <c:pt idx="345">
                  <c:v>1.8219184615384618</c:v>
                </c:pt>
                <c:pt idx="346">
                  <c:v>1.7429207692307696</c:v>
                </c:pt>
                <c:pt idx="347">
                  <c:v>1.8435030769230769</c:v>
                </c:pt>
                <c:pt idx="348">
                  <c:v>1.8956907692307694</c:v>
                </c:pt>
                <c:pt idx="349">
                  <c:v>1.9978676923076915</c:v>
                </c:pt>
                <c:pt idx="350">
                  <c:v>2.2624946153846155</c:v>
                </c:pt>
                <c:pt idx="351">
                  <c:v>2.6859807692307691</c:v>
                </c:pt>
                <c:pt idx="352">
                  <c:v>2.7753999999999999</c:v>
                </c:pt>
                <c:pt idx="353">
                  <c:v>3.0911046153846153</c:v>
                </c:pt>
                <c:pt idx="354">
                  <c:v>3.0518692307692303</c:v>
                </c:pt>
                <c:pt idx="355">
                  <c:v>3.0038776923076926</c:v>
                </c:pt>
                <c:pt idx="356">
                  <c:v>3.2723884615384611</c:v>
                </c:pt>
                <c:pt idx="357">
                  <c:v>3.1342253846153838</c:v>
                </c:pt>
                <c:pt idx="358">
                  <c:v>3.3111907692307687</c:v>
                </c:pt>
                <c:pt idx="359">
                  <c:v>3.4282461538461533</c:v>
                </c:pt>
                <c:pt idx="360">
                  <c:v>3.5253207692307691</c:v>
                </c:pt>
                <c:pt idx="361">
                  <c:v>3.3291053846153837</c:v>
                </c:pt>
                <c:pt idx="362">
                  <c:v>3.0364092307692299</c:v>
                </c:pt>
                <c:pt idx="363">
                  <c:v>2.7917838461538458</c:v>
                </c:pt>
                <c:pt idx="364">
                  <c:v>2.5820038461538455</c:v>
                </c:pt>
                <c:pt idx="365">
                  <c:v>2.3804684615384608</c:v>
                </c:pt>
                <c:pt idx="366">
                  <c:v>2.0710246153846148</c:v>
                </c:pt>
                <c:pt idx="367">
                  <c:v>1.6405538461538463</c:v>
                </c:pt>
                <c:pt idx="368">
                  <c:v>0.84283230769230777</c:v>
                </c:pt>
                <c:pt idx="369">
                  <c:v>0.19575692307692322</c:v>
                </c:pt>
                <c:pt idx="370">
                  <c:v>-0.25260461538461565</c:v>
                </c:pt>
                <c:pt idx="371">
                  <c:v>-0.58068384615384638</c:v>
                </c:pt>
                <c:pt idx="372">
                  <c:v>-0.90352692307692328</c:v>
                </c:pt>
                <c:pt idx="373">
                  <c:v>-1.133184615384615</c:v>
                </c:pt>
                <c:pt idx="374">
                  <c:v>-1.3555423076923079</c:v>
                </c:pt>
                <c:pt idx="375">
                  <c:v>-1.5161830769230773</c:v>
                </c:pt>
                <c:pt idx="376">
                  <c:v>-1.4018092307692305</c:v>
                </c:pt>
                <c:pt idx="377">
                  <c:v>-1.2250815384615383</c:v>
                </c:pt>
                <c:pt idx="378">
                  <c:v>-1.1923600000000001</c:v>
                </c:pt>
                <c:pt idx="379">
                  <c:v>-1.2026946153846148</c:v>
                </c:pt>
                <c:pt idx="380">
                  <c:v>-0.83319615384615398</c:v>
                </c:pt>
                <c:pt idx="381">
                  <c:v>-0.19756384615384612</c:v>
                </c:pt>
                <c:pt idx="382">
                  <c:v>5.6963846153846066E-2</c:v>
                </c:pt>
                <c:pt idx="383">
                  <c:v>0.3465938461538462</c:v>
                </c:pt>
                <c:pt idx="384">
                  <c:v>0.4103607692307692</c:v>
                </c:pt>
                <c:pt idx="385">
                  <c:v>0.65893153846153873</c:v>
                </c:pt>
                <c:pt idx="386">
                  <c:v>0.63146692307692287</c:v>
                </c:pt>
                <c:pt idx="387">
                  <c:v>0.73140538461538462</c:v>
                </c:pt>
                <c:pt idx="388">
                  <c:v>0.90423846153846155</c:v>
                </c:pt>
                <c:pt idx="389">
                  <c:v>0.88959846153846156</c:v>
                </c:pt>
                <c:pt idx="390">
                  <c:v>0.55722076923076913</c:v>
                </c:pt>
                <c:pt idx="391">
                  <c:v>0.4744753846153848</c:v>
                </c:pt>
                <c:pt idx="392">
                  <c:v>0.26889384615384621</c:v>
                </c:pt>
                <c:pt idx="393">
                  <c:v>0.15326461538461539</c:v>
                </c:pt>
                <c:pt idx="394">
                  <c:v>-2.8286923076923091E-2</c:v>
                </c:pt>
                <c:pt idx="395">
                  <c:v>-0.61893461538461569</c:v>
                </c:pt>
                <c:pt idx="396">
                  <c:v>-0.70076692307692301</c:v>
                </c:pt>
                <c:pt idx="397">
                  <c:v>-0.77244692307692298</c:v>
                </c:pt>
                <c:pt idx="398">
                  <c:v>-0.8776153846153848</c:v>
                </c:pt>
                <c:pt idx="399">
                  <c:v>-0.93142230769230761</c:v>
                </c:pt>
                <c:pt idx="400">
                  <c:v>-0.96942846153846163</c:v>
                </c:pt>
                <c:pt idx="401">
                  <c:v>-1.050258461538462</c:v>
                </c:pt>
                <c:pt idx="402">
                  <c:v>-1.4372553846153846</c:v>
                </c:pt>
                <c:pt idx="403">
                  <c:v>-1.7951669230769236</c:v>
                </c:pt>
                <c:pt idx="404">
                  <c:v>-1.9440669230769234</c:v>
                </c:pt>
                <c:pt idx="405">
                  <c:v>-1.8068630769230771</c:v>
                </c:pt>
                <c:pt idx="406">
                  <c:v>-1.7558638461538461</c:v>
                </c:pt>
                <c:pt idx="407">
                  <c:v>-1.4148384615384619</c:v>
                </c:pt>
                <c:pt idx="408">
                  <c:v>-0.6965523076923078</c:v>
                </c:pt>
                <c:pt idx="409">
                  <c:v>-0.4897707692307694</c:v>
                </c:pt>
                <c:pt idx="410">
                  <c:v>-0.54204769230769245</c:v>
                </c:pt>
                <c:pt idx="411">
                  <c:v>-0.6115415384615388</c:v>
                </c:pt>
                <c:pt idx="412">
                  <c:v>-0.55068076923076914</c:v>
                </c:pt>
                <c:pt idx="413">
                  <c:v>-0.6071923076923077</c:v>
                </c:pt>
                <c:pt idx="414">
                  <c:v>-0.8279423076923077</c:v>
                </c:pt>
                <c:pt idx="415">
                  <c:v>-0.65168846153846161</c:v>
                </c:pt>
                <c:pt idx="416">
                  <c:v>-0.36244076923076929</c:v>
                </c:pt>
                <c:pt idx="417">
                  <c:v>-0.14139384615384623</c:v>
                </c:pt>
                <c:pt idx="418">
                  <c:v>-5.145999999999986E-2</c:v>
                </c:pt>
                <c:pt idx="419">
                  <c:v>0.13597384615384625</c:v>
                </c:pt>
                <c:pt idx="420">
                  <c:v>0.14718461538461555</c:v>
                </c:pt>
                <c:pt idx="421">
                  <c:v>0.46829230769230784</c:v>
                </c:pt>
                <c:pt idx="422">
                  <c:v>0.64479923076923118</c:v>
                </c:pt>
                <c:pt idx="423">
                  <c:v>0.87502076923076921</c:v>
                </c:pt>
                <c:pt idx="424">
                  <c:v>1.0649746153846151</c:v>
                </c:pt>
                <c:pt idx="425">
                  <c:v>1.1470846153846153</c:v>
                </c:pt>
                <c:pt idx="426">
                  <c:v>1.3438907692307693</c:v>
                </c:pt>
                <c:pt idx="427">
                  <c:v>1.7309123076923081</c:v>
                </c:pt>
                <c:pt idx="428">
                  <c:v>1.7505053846153851</c:v>
                </c:pt>
                <c:pt idx="429">
                  <c:v>1.7260992307692311</c:v>
                </c:pt>
                <c:pt idx="430">
                  <c:v>1.5194384615384615</c:v>
                </c:pt>
                <c:pt idx="431">
                  <c:v>1.3224123076923073</c:v>
                </c:pt>
                <c:pt idx="432">
                  <c:v>1.0318761538461538</c:v>
                </c:pt>
                <c:pt idx="433">
                  <c:v>0.78047923076923076</c:v>
                </c:pt>
                <c:pt idx="434">
                  <c:v>0.2226853846153847</c:v>
                </c:pt>
                <c:pt idx="435">
                  <c:v>-0.12494846153846151</c:v>
                </c:pt>
                <c:pt idx="436">
                  <c:v>-0.2704692307692308</c:v>
                </c:pt>
                <c:pt idx="437">
                  <c:v>-0.43246846153846163</c:v>
                </c:pt>
                <c:pt idx="438">
                  <c:v>-0.5986761538461538</c:v>
                </c:pt>
                <c:pt idx="439">
                  <c:v>-0.56270307692307719</c:v>
                </c:pt>
                <c:pt idx="440">
                  <c:v>-0.63950153846153879</c:v>
                </c:pt>
                <c:pt idx="441">
                  <c:v>-0.65901769230769269</c:v>
                </c:pt>
                <c:pt idx="442">
                  <c:v>-0.66702307692307727</c:v>
                </c:pt>
                <c:pt idx="443">
                  <c:v>-0.54791384615384631</c:v>
                </c:pt>
                <c:pt idx="444">
                  <c:v>-0.55736230769230755</c:v>
                </c:pt>
                <c:pt idx="445">
                  <c:v>-0.5356484615384618</c:v>
                </c:pt>
                <c:pt idx="446">
                  <c:v>-0.4314776923076924</c:v>
                </c:pt>
                <c:pt idx="447">
                  <c:v>-0.29234692307692306</c:v>
                </c:pt>
                <c:pt idx="448">
                  <c:v>-5.9136923076923004E-2</c:v>
                </c:pt>
                <c:pt idx="449">
                  <c:v>8.6072307692307712E-2</c:v>
                </c:pt>
                <c:pt idx="450">
                  <c:v>0.22236615384615391</c:v>
                </c:pt>
                <c:pt idx="451">
                  <c:v>0.18201999999999999</c:v>
                </c:pt>
                <c:pt idx="452">
                  <c:v>0.13500461538461531</c:v>
                </c:pt>
                <c:pt idx="453">
                  <c:v>0.47895153846153837</c:v>
                </c:pt>
                <c:pt idx="454">
                  <c:v>0.52301769230769224</c:v>
                </c:pt>
                <c:pt idx="455">
                  <c:v>0.61835000000000007</c:v>
                </c:pt>
                <c:pt idx="456">
                  <c:v>0.62933615384615382</c:v>
                </c:pt>
                <c:pt idx="457">
                  <c:v>0.80660692307692283</c:v>
                </c:pt>
                <c:pt idx="458">
                  <c:v>1.0117307692307691</c:v>
                </c:pt>
                <c:pt idx="459">
                  <c:v>0.96617615384615363</c:v>
                </c:pt>
                <c:pt idx="460">
                  <c:v>1.1018815384615388</c:v>
                </c:pt>
                <c:pt idx="461">
                  <c:v>1.0895807692307693</c:v>
                </c:pt>
                <c:pt idx="462">
                  <c:v>1.1466369230769231</c:v>
                </c:pt>
                <c:pt idx="463">
                  <c:v>1.3290746153846151</c:v>
                </c:pt>
                <c:pt idx="464">
                  <c:v>1.7206746153846151</c:v>
                </c:pt>
                <c:pt idx="465">
                  <c:v>2.1053823076923086</c:v>
                </c:pt>
                <c:pt idx="466">
                  <c:v>2.1175053846153848</c:v>
                </c:pt>
                <c:pt idx="467">
                  <c:v>2.2626476923076928</c:v>
                </c:pt>
                <c:pt idx="468">
                  <c:v>2.4234807692307694</c:v>
                </c:pt>
                <c:pt idx="469">
                  <c:v>2.9290099999999994</c:v>
                </c:pt>
                <c:pt idx="470">
                  <c:v>3.2655146153846157</c:v>
                </c:pt>
                <c:pt idx="471">
                  <c:v>3.3904715384615387</c:v>
                </c:pt>
                <c:pt idx="472">
                  <c:v>3.5962546153846149</c:v>
                </c:pt>
                <c:pt idx="473">
                  <c:v>3.6725700000000003</c:v>
                </c:pt>
                <c:pt idx="474">
                  <c:v>3.8154476923076923</c:v>
                </c:pt>
                <c:pt idx="475">
                  <c:v>3.9024492307692302</c:v>
                </c:pt>
                <c:pt idx="476">
                  <c:v>3.5923992307692307</c:v>
                </c:pt>
                <c:pt idx="477">
                  <c:v>3.3447961538461541</c:v>
                </c:pt>
                <c:pt idx="478">
                  <c:v>2.8898453846153833</c:v>
                </c:pt>
                <c:pt idx="479">
                  <c:v>2.437673076923077</c:v>
                </c:pt>
                <c:pt idx="480">
                  <c:v>2.1488430769230766</c:v>
                </c:pt>
                <c:pt idx="481">
                  <c:v>1.9312115384615385</c:v>
                </c:pt>
                <c:pt idx="482">
                  <c:v>1.3010199999999998</c:v>
                </c:pt>
                <c:pt idx="483">
                  <c:v>0.77827999999999997</c:v>
                </c:pt>
                <c:pt idx="484">
                  <c:v>0.29441615384615388</c:v>
                </c:pt>
                <c:pt idx="485">
                  <c:v>6.1756923076923188E-2</c:v>
                </c:pt>
                <c:pt idx="486">
                  <c:v>-0.17636076923076918</c:v>
                </c:pt>
                <c:pt idx="487">
                  <c:v>-0.26951615384615385</c:v>
                </c:pt>
                <c:pt idx="488">
                  <c:v>-0.4372338461538462</c:v>
                </c:pt>
                <c:pt idx="489">
                  <c:v>-0.58181230769230752</c:v>
                </c:pt>
                <c:pt idx="490">
                  <c:v>-0.97395230769230767</c:v>
                </c:pt>
                <c:pt idx="491">
                  <c:v>-1.3717730769230769</c:v>
                </c:pt>
                <c:pt idx="492">
                  <c:v>-1.5296623076923075</c:v>
                </c:pt>
                <c:pt idx="493">
                  <c:v>-1.8400138461538464</c:v>
                </c:pt>
                <c:pt idx="494">
                  <c:v>-1.8272923076923073</c:v>
                </c:pt>
                <c:pt idx="495">
                  <c:v>-1.9273153846153843</c:v>
                </c:pt>
                <c:pt idx="496">
                  <c:v>-1.852572307692308</c:v>
                </c:pt>
                <c:pt idx="497">
                  <c:v>-1.632606153846154</c:v>
                </c:pt>
                <c:pt idx="498">
                  <c:v>-1.6683600000000001</c:v>
                </c:pt>
                <c:pt idx="499">
                  <c:v>-1.7530615384615387</c:v>
                </c:pt>
                <c:pt idx="500">
                  <c:v>-1.9066269230769231</c:v>
                </c:pt>
                <c:pt idx="501">
                  <c:v>-2.0414499999999998</c:v>
                </c:pt>
                <c:pt idx="502">
                  <c:v>-2.1166053846153843</c:v>
                </c:pt>
                <c:pt idx="503">
                  <c:v>-2.0681384615384619</c:v>
                </c:pt>
                <c:pt idx="504">
                  <c:v>-1.4251161538461536</c:v>
                </c:pt>
                <c:pt idx="505">
                  <c:v>-1.0323030769230772</c:v>
                </c:pt>
                <c:pt idx="506">
                  <c:v>-0.4550784615384616</c:v>
                </c:pt>
                <c:pt idx="507">
                  <c:v>-0.67686230769230771</c:v>
                </c:pt>
                <c:pt idx="508">
                  <c:v>-0.5040253846153846</c:v>
                </c:pt>
                <c:pt idx="509">
                  <c:v>-0.43024692307692308</c:v>
                </c:pt>
                <c:pt idx="510">
                  <c:v>-0.28705076923076933</c:v>
                </c:pt>
                <c:pt idx="511">
                  <c:v>-0.33452769230769241</c:v>
                </c:pt>
                <c:pt idx="512">
                  <c:v>-0.35504076923076938</c:v>
                </c:pt>
                <c:pt idx="513">
                  <c:v>-0.653106153846154</c:v>
                </c:pt>
                <c:pt idx="514">
                  <c:v>-0.52963846153846172</c:v>
                </c:pt>
                <c:pt idx="515">
                  <c:v>-0.26101307692307701</c:v>
                </c:pt>
                <c:pt idx="516">
                  <c:v>-6.2966153846153894E-2</c:v>
                </c:pt>
                <c:pt idx="517">
                  <c:v>-0.40999076923076927</c:v>
                </c:pt>
                <c:pt idx="518">
                  <c:v>-0.76660923076923093</c:v>
                </c:pt>
                <c:pt idx="519">
                  <c:v>-1.0087738461538462</c:v>
                </c:pt>
                <c:pt idx="520">
                  <c:v>-0.90849307692307713</c:v>
                </c:pt>
                <c:pt idx="521">
                  <c:v>-1.0217015384615384</c:v>
                </c:pt>
                <c:pt idx="522">
                  <c:v>-1.196059230769231</c:v>
                </c:pt>
                <c:pt idx="523">
                  <c:v>-1.5836630769230771</c:v>
                </c:pt>
                <c:pt idx="524">
                  <c:v>-2.0311530769230774</c:v>
                </c:pt>
                <c:pt idx="525">
                  <c:v>-2.4405000000000001</c:v>
                </c:pt>
                <c:pt idx="526">
                  <c:v>-2.3182999999999998</c:v>
                </c:pt>
                <c:pt idx="527">
                  <c:v>-2.4289615384615391</c:v>
                </c:pt>
                <c:pt idx="528">
                  <c:v>-2.6325184615384614</c:v>
                </c:pt>
                <c:pt idx="529">
                  <c:v>-2.786136153846154</c:v>
                </c:pt>
                <c:pt idx="530">
                  <c:v>-2.8286007692307691</c:v>
                </c:pt>
                <c:pt idx="531">
                  <c:v>-2.9083923076923086</c:v>
                </c:pt>
                <c:pt idx="532">
                  <c:v>-2.8119823076923081</c:v>
                </c:pt>
                <c:pt idx="533">
                  <c:v>-2.5529784615384608</c:v>
                </c:pt>
                <c:pt idx="534">
                  <c:v>-2.2286423076923088</c:v>
                </c:pt>
              </c:numCache>
            </c:numRef>
          </c:val>
        </c:ser>
        <c:ser>
          <c:idx val="0"/>
          <c:order val="1"/>
          <c:tx>
            <c:strRef>
              <c:f>Sermaye!$G$2</c:f>
              <c:strCache>
                <c:ptCount val="1"/>
                <c:pt idx="0">
                  <c:v>Bond</c:v>
                </c:pt>
              </c:strCache>
            </c:strRef>
          </c:tx>
          <c:spPr>
            <a:solidFill>
              <a:schemeClr val="accent2"/>
            </a:solidFill>
            <a:ln>
              <a:solidFill>
                <a:schemeClr val="accent2"/>
              </a:solidFill>
            </a:ln>
          </c:spPr>
          <c:invertIfNegative val="0"/>
          <c:cat>
            <c:numRef>
              <c:f>Sermaye!$A$8:$A$537</c:f>
              <c:numCache>
                <c:formatCode>m/d/yyyy</c:formatCode>
                <c:ptCount val="530"/>
                <c:pt idx="0">
                  <c:v>38035</c:v>
                </c:pt>
                <c:pt idx="1">
                  <c:v>38042</c:v>
                </c:pt>
                <c:pt idx="2">
                  <c:v>38049</c:v>
                </c:pt>
                <c:pt idx="3">
                  <c:v>38056</c:v>
                </c:pt>
                <c:pt idx="4">
                  <c:v>38063</c:v>
                </c:pt>
                <c:pt idx="5">
                  <c:v>38070</c:v>
                </c:pt>
                <c:pt idx="6">
                  <c:v>38077</c:v>
                </c:pt>
                <c:pt idx="7">
                  <c:v>38084</c:v>
                </c:pt>
                <c:pt idx="8">
                  <c:v>38091</c:v>
                </c:pt>
                <c:pt idx="9">
                  <c:v>38098</c:v>
                </c:pt>
                <c:pt idx="10">
                  <c:v>38105</c:v>
                </c:pt>
                <c:pt idx="11">
                  <c:v>38112</c:v>
                </c:pt>
                <c:pt idx="12">
                  <c:v>38119</c:v>
                </c:pt>
                <c:pt idx="13">
                  <c:v>38126</c:v>
                </c:pt>
                <c:pt idx="14">
                  <c:v>38133</c:v>
                </c:pt>
                <c:pt idx="15">
                  <c:v>38140</c:v>
                </c:pt>
                <c:pt idx="16">
                  <c:v>38147</c:v>
                </c:pt>
                <c:pt idx="17">
                  <c:v>38154</c:v>
                </c:pt>
                <c:pt idx="18">
                  <c:v>38161</c:v>
                </c:pt>
                <c:pt idx="19">
                  <c:v>38168</c:v>
                </c:pt>
                <c:pt idx="20">
                  <c:v>38175</c:v>
                </c:pt>
                <c:pt idx="21">
                  <c:v>38182</c:v>
                </c:pt>
                <c:pt idx="22">
                  <c:v>38189</c:v>
                </c:pt>
                <c:pt idx="23">
                  <c:v>38196</c:v>
                </c:pt>
                <c:pt idx="24">
                  <c:v>38203</c:v>
                </c:pt>
                <c:pt idx="25">
                  <c:v>38210</c:v>
                </c:pt>
                <c:pt idx="26">
                  <c:v>38217</c:v>
                </c:pt>
                <c:pt idx="27">
                  <c:v>38224</c:v>
                </c:pt>
                <c:pt idx="28">
                  <c:v>38231</c:v>
                </c:pt>
                <c:pt idx="29">
                  <c:v>38238</c:v>
                </c:pt>
                <c:pt idx="30">
                  <c:v>38245</c:v>
                </c:pt>
                <c:pt idx="31">
                  <c:v>38252</c:v>
                </c:pt>
                <c:pt idx="32">
                  <c:v>38259</c:v>
                </c:pt>
                <c:pt idx="33">
                  <c:v>38266</c:v>
                </c:pt>
                <c:pt idx="34">
                  <c:v>38273</c:v>
                </c:pt>
                <c:pt idx="35">
                  <c:v>38280</c:v>
                </c:pt>
                <c:pt idx="36">
                  <c:v>38287</c:v>
                </c:pt>
                <c:pt idx="37">
                  <c:v>38294</c:v>
                </c:pt>
                <c:pt idx="38">
                  <c:v>38301</c:v>
                </c:pt>
                <c:pt idx="39">
                  <c:v>38308</c:v>
                </c:pt>
                <c:pt idx="40">
                  <c:v>38315</c:v>
                </c:pt>
                <c:pt idx="41">
                  <c:v>38322</c:v>
                </c:pt>
                <c:pt idx="42">
                  <c:v>38329</c:v>
                </c:pt>
                <c:pt idx="43">
                  <c:v>38336</c:v>
                </c:pt>
                <c:pt idx="44">
                  <c:v>38343</c:v>
                </c:pt>
                <c:pt idx="45">
                  <c:v>38350</c:v>
                </c:pt>
                <c:pt idx="46">
                  <c:v>38357</c:v>
                </c:pt>
                <c:pt idx="47">
                  <c:v>38364</c:v>
                </c:pt>
                <c:pt idx="48">
                  <c:v>38371</c:v>
                </c:pt>
                <c:pt idx="49">
                  <c:v>38378</c:v>
                </c:pt>
                <c:pt idx="50">
                  <c:v>38385</c:v>
                </c:pt>
                <c:pt idx="51">
                  <c:v>38392</c:v>
                </c:pt>
                <c:pt idx="52">
                  <c:v>38399</c:v>
                </c:pt>
                <c:pt idx="53">
                  <c:v>38406</c:v>
                </c:pt>
                <c:pt idx="54">
                  <c:v>38413</c:v>
                </c:pt>
                <c:pt idx="55">
                  <c:v>38420</c:v>
                </c:pt>
                <c:pt idx="56">
                  <c:v>38427</c:v>
                </c:pt>
                <c:pt idx="57">
                  <c:v>38434</c:v>
                </c:pt>
                <c:pt idx="58">
                  <c:v>38441</c:v>
                </c:pt>
                <c:pt idx="59">
                  <c:v>38448</c:v>
                </c:pt>
                <c:pt idx="60">
                  <c:v>38455</c:v>
                </c:pt>
                <c:pt idx="61">
                  <c:v>38462</c:v>
                </c:pt>
                <c:pt idx="62">
                  <c:v>38469</c:v>
                </c:pt>
                <c:pt idx="63">
                  <c:v>38476</c:v>
                </c:pt>
                <c:pt idx="64">
                  <c:v>38483</c:v>
                </c:pt>
                <c:pt idx="65">
                  <c:v>38490</c:v>
                </c:pt>
                <c:pt idx="66">
                  <c:v>38497</c:v>
                </c:pt>
                <c:pt idx="67">
                  <c:v>38504</c:v>
                </c:pt>
                <c:pt idx="68">
                  <c:v>38511</c:v>
                </c:pt>
                <c:pt idx="69">
                  <c:v>38518</c:v>
                </c:pt>
                <c:pt idx="70">
                  <c:v>38525</c:v>
                </c:pt>
                <c:pt idx="71">
                  <c:v>38532</c:v>
                </c:pt>
                <c:pt idx="72">
                  <c:v>38539</c:v>
                </c:pt>
                <c:pt idx="73">
                  <c:v>38546</c:v>
                </c:pt>
                <c:pt idx="74">
                  <c:v>38553</c:v>
                </c:pt>
                <c:pt idx="75">
                  <c:v>38560</c:v>
                </c:pt>
                <c:pt idx="76">
                  <c:v>38567</c:v>
                </c:pt>
                <c:pt idx="77">
                  <c:v>38574</c:v>
                </c:pt>
                <c:pt idx="78">
                  <c:v>38581</c:v>
                </c:pt>
                <c:pt idx="79">
                  <c:v>38588</c:v>
                </c:pt>
                <c:pt idx="80">
                  <c:v>38595</c:v>
                </c:pt>
                <c:pt idx="81">
                  <c:v>38602</c:v>
                </c:pt>
                <c:pt idx="82">
                  <c:v>38609</c:v>
                </c:pt>
                <c:pt idx="83">
                  <c:v>38616</c:v>
                </c:pt>
                <c:pt idx="84">
                  <c:v>38623</c:v>
                </c:pt>
                <c:pt idx="85">
                  <c:v>38630</c:v>
                </c:pt>
                <c:pt idx="86">
                  <c:v>38637</c:v>
                </c:pt>
                <c:pt idx="87">
                  <c:v>38644</c:v>
                </c:pt>
                <c:pt idx="88">
                  <c:v>38651</c:v>
                </c:pt>
                <c:pt idx="89">
                  <c:v>38658</c:v>
                </c:pt>
                <c:pt idx="90">
                  <c:v>38665</c:v>
                </c:pt>
                <c:pt idx="91">
                  <c:v>38672</c:v>
                </c:pt>
                <c:pt idx="92">
                  <c:v>38679</c:v>
                </c:pt>
                <c:pt idx="93">
                  <c:v>38686</c:v>
                </c:pt>
                <c:pt idx="94">
                  <c:v>38693</c:v>
                </c:pt>
                <c:pt idx="95">
                  <c:v>38700</c:v>
                </c:pt>
                <c:pt idx="96">
                  <c:v>38707</c:v>
                </c:pt>
                <c:pt idx="97">
                  <c:v>38714</c:v>
                </c:pt>
                <c:pt idx="98">
                  <c:v>38721</c:v>
                </c:pt>
                <c:pt idx="99">
                  <c:v>38728</c:v>
                </c:pt>
                <c:pt idx="100">
                  <c:v>38735</c:v>
                </c:pt>
                <c:pt idx="101">
                  <c:v>38742</c:v>
                </c:pt>
                <c:pt idx="102">
                  <c:v>38749</c:v>
                </c:pt>
                <c:pt idx="103">
                  <c:v>38756</c:v>
                </c:pt>
                <c:pt idx="104">
                  <c:v>38763</c:v>
                </c:pt>
                <c:pt idx="105">
                  <c:v>38770</c:v>
                </c:pt>
                <c:pt idx="106">
                  <c:v>38777</c:v>
                </c:pt>
                <c:pt idx="107">
                  <c:v>38784</c:v>
                </c:pt>
                <c:pt idx="108">
                  <c:v>38791</c:v>
                </c:pt>
                <c:pt idx="109">
                  <c:v>38798</c:v>
                </c:pt>
                <c:pt idx="110">
                  <c:v>38805</c:v>
                </c:pt>
                <c:pt idx="111">
                  <c:v>38812</c:v>
                </c:pt>
                <c:pt idx="112">
                  <c:v>38819</c:v>
                </c:pt>
                <c:pt idx="113">
                  <c:v>38826</c:v>
                </c:pt>
                <c:pt idx="114">
                  <c:v>38833</c:v>
                </c:pt>
                <c:pt idx="115">
                  <c:v>38840</c:v>
                </c:pt>
                <c:pt idx="116">
                  <c:v>38847</c:v>
                </c:pt>
                <c:pt idx="117">
                  <c:v>38854</c:v>
                </c:pt>
                <c:pt idx="118">
                  <c:v>38861</c:v>
                </c:pt>
                <c:pt idx="119">
                  <c:v>38868</c:v>
                </c:pt>
                <c:pt idx="120">
                  <c:v>38875</c:v>
                </c:pt>
                <c:pt idx="121">
                  <c:v>38882</c:v>
                </c:pt>
                <c:pt idx="122">
                  <c:v>38889</c:v>
                </c:pt>
                <c:pt idx="123">
                  <c:v>38896</c:v>
                </c:pt>
                <c:pt idx="124">
                  <c:v>38903</c:v>
                </c:pt>
                <c:pt idx="125">
                  <c:v>38910</c:v>
                </c:pt>
                <c:pt idx="126">
                  <c:v>38917</c:v>
                </c:pt>
                <c:pt idx="127">
                  <c:v>38924</c:v>
                </c:pt>
                <c:pt idx="128">
                  <c:v>38931</c:v>
                </c:pt>
                <c:pt idx="129">
                  <c:v>38938</c:v>
                </c:pt>
                <c:pt idx="130">
                  <c:v>38945</c:v>
                </c:pt>
                <c:pt idx="131">
                  <c:v>38952</c:v>
                </c:pt>
                <c:pt idx="132">
                  <c:v>38959</c:v>
                </c:pt>
                <c:pt idx="133">
                  <c:v>38966</c:v>
                </c:pt>
                <c:pt idx="134">
                  <c:v>38973</c:v>
                </c:pt>
                <c:pt idx="135">
                  <c:v>38980</c:v>
                </c:pt>
                <c:pt idx="136">
                  <c:v>38987</c:v>
                </c:pt>
                <c:pt idx="137">
                  <c:v>38994</c:v>
                </c:pt>
                <c:pt idx="138">
                  <c:v>39001</c:v>
                </c:pt>
                <c:pt idx="139">
                  <c:v>39008</c:v>
                </c:pt>
                <c:pt idx="140">
                  <c:v>39015</c:v>
                </c:pt>
                <c:pt idx="141">
                  <c:v>39022</c:v>
                </c:pt>
                <c:pt idx="142">
                  <c:v>39029</c:v>
                </c:pt>
                <c:pt idx="143">
                  <c:v>39036</c:v>
                </c:pt>
                <c:pt idx="144">
                  <c:v>39043</c:v>
                </c:pt>
                <c:pt idx="145">
                  <c:v>39050</c:v>
                </c:pt>
                <c:pt idx="146">
                  <c:v>39057</c:v>
                </c:pt>
                <c:pt idx="147">
                  <c:v>39064</c:v>
                </c:pt>
                <c:pt idx="148">
                  <c:v>39071</c:v>
                </c:pt>
                <c:pt idx="149">
                  <c:v>39078</c:v>
                </c:pt>
                <c:pt idx="150">
                  <c:v>39085</c:v>
                </c:pt>
                <c:pt idx="151">
                  <c:v>39092</c:v>
                </c:pt>
                <c:pt idx="152">
                  <c:v>39099</c:v>
                </c:pt>
                <c:pt idx="153">
                  <c:v>39106</c:v>
                </c:pt>
                <c:pt idx="154">
                  <c:v>39113</c:v>
                </c:pt>
                <c:pt idx="155">
                  <c:v>39120</c:v>
                </c:pt>
                <c:pt idx="156">
                  <c:v>39127</c:v>
                </c:pt>
                <c:pt idx="157">
                  <c:v>39134</c:v>
                </c:pt>
                <c:pt idx="158">
                  <c:v>39141</c:v>
                </c:pt>
                <c:pt idx="159">
                  <c:v>39148</c:v>
                </c:pt>
                <c:pt idx="160">
                  <c:v>39155</c:v>
                </c:pt>
                <c:pt idx="161">
                  <c:v>39162</c:v>
                </c:pt>
                <c:pt idx="162">
                  <c:v>39169</c:v>
                </c:pt>
                <c:pt idx="163">
                  <c:v>39176</c:v>
                </c:pt>
                <c:pt idx="164">
                  <c:v>39183</c:v>
                </c:pt>
                <c:pt idx="165">
                  <c:v>39190</c:v>
                </c:pt>
                <c:pt idx="166">
                  <c:v>39197</c:v>
                </c:pt>
                <c:pt idx="167">
                  <c:v>39204</c:v>
                </c:pt>
                <c:pt idx="168">
                  <c:v>39211</c:v>
                </c:pt>
                <c:pt idx="169">
                  <c:v>39218</c:v>
                </c:pt>
                <c:pt idx="170">
                  <c:v>39225</c:v>
                </c:pt>
                <c:pt idx="171">
                  <c:v>39232</c:v>
                </c:pt>
                <c:pt idx="172">
                  <c:v>39239</c:v>
                </c:pt>
                <c:pt idx="173">
                  <c:v>39246</c:v>
                </c:pt>
                <c:pt idx="174">
                  <c:v>39253</c:v>
                </c:pt>
                <c:pt idx="175">
                  <c:v>39260</c:v>
                </c:pt>
                <c:pt idx="176">
                  <c:v>39267</c:v>
                </c:pt>
                <c:pt idx="177">
                  <c:v>39274</c:v>
                </c:pt>
                <c:pt idx="178">
                  <c:v>39281</c:v>
                </c:pt>
                <c:pt idx="179">
                  <c:v>39288</c:v>
                </c:pt>
                <c:pt idx="180">
                  <c:v>39295</c:v>
                </c:pt>
                <c:pt idx="181">
                  <c:v>39302</c:v>
                </c:pt>
                <c:pt idx="182">
                  <c:v>39309</c:v>
                </c:pt>
                <c:pt idx="183">
                  <c:v>39316</c:v>
                </c:pt>
                <c:pt idx="184">
                  <c:v>39323</c:v>
                </c:pt>
                <c:pt idx="185">
                  <c:v>39330</c:v>
                </c:pt>
                <c:pt idx="186">
                  <c:v>39337</c:v>
                </c:pt>
                <c:pt idx="187">
                  <c:v>39344</c:v>
                </c:pt>
                <c:pt idx="188">
                  <c:v>39351</c:v>
                </c:pt>
                <c:pt idx="189">
                  <c:v>39358</c:v>
                </c:pt>
                <c:pt idx="190">
                  <c:v>39365</c:v>
                </c:pt>
                <c:pt idx="191">
                  <c:v>39372</c:v>
                </c:pt>
                <c:pt idx="192">
                  <c:v>39379</c:v>
                </c:pt>
                <c:pt idx="193">
                  <c:v>39386</c:v>
                </c:pt>
                <c:pt idx="194">
                  <c:v>39393</c:v>
                </c:pt>
                <c:pt idx="195">
                  <c:v>39400</c:v>
                </c:pt>
                <c:pt idx="196">
                  <c:v>39407</c:v>
                </c:pt>
                <c:pt idx="197">
                  <c:v>39414</c:v>
                </c:pt>
                <c:pt idx="198">
                  <c:v>39421</c:v>
                </c:pt>
                <c:pt idx="199">
                  <c:v>39428</c:v>
                </c:pt>
                <c:pt idx="200">
                  <c:v>39435</c:v>
                </c:pt>
                <c:pt idx="201">
                  <c:v>39442</c:v>
                </c:pt>
                <c:pt idx="202">
                  <c:v>39449</c:v>
                </c:pt>
                <c:pt idx="203">
                  <c:v>39456</c:v>
                </c:pt>
                <c:pt idx="204">
                  <c:v>39463</c:v>
                </c:pt>
                <c:pt idx="205">
                  <c:v>39470</c:v>
                </c:pt>
                <c:pt idx="206">
                  <c:v>39477</c:v>
                </c:pt>
                <c:pt idx="207">
                  <c:v>39484</c:v>
                </c:pt>
                <c:pt idx="208">
                  <c:v>39491</c:v>
                </c:pt>
                <c:pt idx="209">
                  <c:v>39498</c:v>
                </c:pt>
                <c:pt idx="210">
                  <c:v>39505</c:v>
                </c:pt>
                <c:pt idx="211">
                  <c:v>39512</c:v>
                </c:pt>
                <c:pt idx="212">
                  <c:v>39519</c:v>
                </c:pt>
                <c:pt idx="213">
                  <c:v>39526</c:v>
                </c:pt>
                <c:pt idx="214">
                  <c:v>39533</c:v>
                </c:pt>
                <c:pt idx="215">
                  <c:v>39540</c:v>
                </c:pt>
                <c:pt idx="216">
                  <c:v>39547</c:v>
                </c:pt>
                <c:pt idx="217">
                  <c:v>39554</c:v>
                </c:pt>
                <c:pt idx="218">
                  <c:v>39561</c:v>
                </c:pt>
                <c:pt idx="219">
                  <c:v>39568</c:v>
                </c:pt>
                <c:pt idx="220">
                  <c:v>39575</c:v>
                </c:pt>
                <c:pt idx="221">
                  <c:v>39582</c:v>
                </c:pt>
                <c:pt idx="222">
                  <c:v>39589</c:v>
                </c:pt>
                <c:pt idx="223">
                  <c:v>39596</c:v>
                </c:pt>
                <c:pt idx="224">
                  <c:v>39603</c:v>
                </c:pt>
                <c:pt idx="225">
                  <c:v>39610</c:v>
                </c:pt>
                <c:pt idx="226">
                  <c:v>39617</c:v>
                </c:pt>
                <c:pt idx="227">
                  <c:v>39624</c:v>
                </c:pt>
                <c:pt idx="228">
                  <c:v>39631</c:v>
                </c:pt>
                <c:pt idx="229">
                  <c:v>39638</c:v>
                </c:pt>
                <c:pt idx="230">
                  <c:v>39645</c:v>
                </c:pt>
                <c:pt idx="231">
                  <c:v>39652</c:v>
                </c:pt>
                <c:pt idx="232">
                  <c:v>39659</c:v>
                </c:pt>
                <c:pt idx="233">
                  <c:v>39666</c:v>
                </c:pt>
                <c:pt idx="234">
                  <c:v>39673</c:v>
                </c:pt>
                <c:pt idx="235">
                  <c:v>39680</c:v>
                </c:pt>
                <c:pt idx="236">
                  <c:v>39687</c:v>
                </c:pt>
                <c:pt idx="237">
                  <c:v>39694</c:v>
                </c:pt>
                <c:pt idx="238">
                  <c:v>39701</c:v>
                </c:pt>
                <c:pt idx="239">
                  <c:v>39708</c:v>
                </c:pt>
                <c:pt idx="240">
                  <c:v>39715</c:v>
                </c:pt>
                <c:pt idx="241">
                  <c:v>39722</c:v>
                </c:pt>
                <c:pt idx="242">
                  <c:v>39729</c:v>
                </c:pt>
                <c:pt idx="243">
                  <c:v>39736</c:v>
                </c:pt>
                <c:pt idx="244">
                  <c:v>39743</c:v>
                </c:pt>
                <c:pt idx="245">
                  <c:v>39750</c:v>
                </c:pt>
                <c:pt idx="246">
                  <c:v>39757</c:v>
                </c:pt>
                <c:pt idx="247">
                  <c:v>39764</c:v>
                </c:pt>
                <c:pt idx="248">
                  <c:v>39771</c:v>
                </c:pt>
                <c:pt idx="249">
                  <c:v>39778</c:v>
                </c:pt>
                <c:pt idx="250">
                  <c:v>39785</c:v>
                </c:pt>
                <c:pt idx="251">
                  <c:v>39792</c:v>
                </c:pt>
                <c:pt idx="252">
                  <c:v>39799</c:v>
                </c:pt>
                <c:pt idx="253">
                  <c:v>39806</c:v>
                </c:pt>
                <c:pt idx="254">
                  <c:v>39813</c:v>
                </c:pt>
                <c:pt idx="255">
                  <c:v>39820</c:v>
                </c:pt>
                <c:pt idx="256">
                  <c:v>39827</c:v>
                </c:pt>
                <c:pt idx="257">
                  <c:v>39834</c:v>
                </c:pt>
                <c:pt idx="258">
                  <c:v>39841</c:v>
                </c:pt>
                <c:pt idx="259">
                  <c:v>39848</c:v>
                </c:pt>
                <c:pt idx="260">
                  <c:v>39855</c:v>
                </c:pt>
                <c:pt idx="261">
                  <c:v>39862</c:v>
                </c:pt>
                <c:pt idx="262">
                  <c:v>39869</c:v>
                </c:pt>
                <c:pt idx="263">
                  <c:v>39876</c:v>
                </c:pt>
                <c:pt idx="264">
                  <c:v>39883</c:v>
                </c:pt>
                <c:pt idx="265">
                  <c:v>39890</c:v>
                </c:pt>
                <c:pt idx="266">
                  <c:v>39897</c:v>
                </c:pt>
                <c:pt idx="267">
                  <c:v>39904</c:v>
                </c:pt>
                <c:pt idx="268">
                  <c:v>39911</c:v>
                </c:pt>
                <c:pt idx="269">
                  <c:v>39918</c:v>
                </c:pt>
                <c:pt idx="270">
                  <c:v>39925</c:v>
                </c:pt>
                <c:pt idx="271">
                  <c:v>39932</c:v>
                </c:pt>
                <c:pt idx="272">
                  <c:v>39939</c:v>
                </c:pt>
                <c:pt idx="273">
                  <c:v>39946</c:v>
                </c:pt>
                <c:pt idx="274">
                  <c:v>39953</c:v>
                </c:pt>
                <c:pt idx="275">
                  <c:v>39960</c:v>
                </c:pt>
                <c:pt idx="276">
                  <c:v>39967</c:v>
                </c:pt>
                <c:pt idx="277">
                  <c:v>39974</c:v>
                </c:pt>
                <c:pt idx="278">
                  <c:v>39981</c:v>
                </c:pt>
                <c:pt idx="279">
                  <c:v>39988</c:v>
                </c:pt>
                <c:pt idx="280">
                  <c:v>39995</c:v>
                </c:pt>
                <c:pt idx="281">
                  <c:v>40002</c:v>
                </c:pt>
                <c:pt idx="282">
                  <c:v>40009</c:v>
                </c:pt>
                <c:pt idx="283">
                  <c:v>40016</c:v>
                </c:pt>
                <c:pt idx="284">
                  <c:v>40023</c:v>
                </c:pt>
                <c:pt idx="285">
                  <c:v>40030</c:v>
                </c:pt>
                <c:pt idx="286">
                  <c:v>40037</c:v>
                </c:pt>
                <c:pt idx="287">
                  <c:v>40044</c:v>
                </c:pt>
                <c:pt idx="288">
                  <c:v>40051</c:v>
                </c:pt>
                <c:pt idx="289">
                  <c:v>40058</c:v>
                </c:pt>
                <c:pt idx="290">
                  <c:v>40065</c:v>
                </c:pt>
                <c:pt idx="291">
                  <c:v>40072</c:v>
                </c:pt>
                <c:pt idx="292">
                  <c:v>40079</c:v>
                </c:pt>
                <c:pt idx="293">
                  <c:v>40086</c:v>
                </c:pt>
                <c:pt idx="294">
                  <c:v>40093</c:v>
                </c:pt>
                <c:pt idx="295">
                  <c:v>40100</c:v>
                </c:pt>
                <c:pt idx="296">
                  <c:v>40107</c:v>
                </c:pt>
                <c:pt idx="297">
                  <c:v>40114</c:v>
                </c:pt>
                <c:pt idx="298">
                  <c:v>40121</c:v>
                </c:pt>
                <c:pt idx="299">
                  <c:v>40128</c:v>
                </c:pt>
                <c:pt idx="300">
                  <c:v>40135</c:v>
                </c:pt>
                <c:pt idx="301">
                  <c:v>40142</c:v>
                </c:pt>
                <c:pt idx="302">
                  <c:v>40149</c:v>
                </c:pt>
                <c:pt idx="303">
                  <c:v>40156</c:v>
                </c:pt>
                <c:pt idx="304">
                  <c:v>40163</c:v>
                </c:pt>
                <c:pt idx="305">
                  <c:v>40170</c:v>
                </c:pt>
                <c:pt idx="306">
                  <c:v>40177</c:v>
                </c:pt>
                <c:pt idx="307">
                  <c:v>40184</c:v>
                </c:pt>
                <c:pt idx="308">
                  <c:v>40191</c:v>
                </c:pt>
                <c:pt idx="309">
                  <c:v>40198</c:v>
                </c:pt>
                <c:pt idx="310">
                  <c:v>40205</c:v>
                </c:pt>
                <c:pt idx="311">
                  <c:v>40212</c:v>
                </c:pt>
                <c:pt idx="312">
                  <c:v>40219</c:v>
                </c:pt>
                <c:pt idx="313">
                  <c:v>40226</c:v>
                </c:pt>
                <c:pt idx="314">
                  <c:v>40233</c:v>
                </c:pt>
                <c:pt idx="315">
                  <c:v>40240</c:v>
                </c:pt>
                <c:pt idx="316">
                  <c:v>40247</c:v>
                </c:pt>
                <c:pt idx="317">
                  <c:v>40254</c:v>
                </c:pt>
                <c:pt idx="318">
                  <c:v>40261</c:v>
                </c:pt>
                <c:pt idx="319">
                  <c:v>40268</c:v>
                </c:pt>
                <c:pt idx="320">
                  <c:v>40275</c:v>
                </c:pt>
                <c:pt idx="321">
                  <c:v>40282</c:v>
                </c:pt>
                <c:pt idx="322">
                  <c:v>40289</c:v>
                </c:pt>
                <c:pt idx="323">
                  <c:v>40296</c:v>
                </c:pt>
                <c:pt idx="324">
                  <c:v>40303</c:v>
                </c:pt>
                <c:pt idx="325">
                  <c:v>40310</c:v>
                </c:pt>
                <c:pt idx="326">
                  <c:v>40317</c:v>
                </c:pt>
                <c:pt idx="327">
                  <c:v>40324</c:v>
                </c:pt>
                <c:pt idx="328">
                  <c:v>40331</c:v>
                </c:pt>
                <c:pt idx="329">
                  <c:v>40338</c:v>
                </c:pt>
                <c:pt idx="330">
                  <c:v>40345</c:v>
                </c:pt>
                <c:pt idx="331">
                  <c:v>40352</c:v>
                </c:pt>
                <c:pt idx="332">
                  <c:v>40359</c:v>
                </c:pt>
                <c:pt idx="333">
                  <c:v>40366</c:v>
                </c:pt>
                <c:pt idx="334">
                  <c:v>40373</c:v>
                </c:pt>
                <c:pt idx="335">
                  <c:v>40380</c:v>
                </c:pt>
                <c:pt idx="336">
                  <c:v>40387</c:v>
                </c:pt>
                <c:pt idx="337">
                  <c:v>40394</c:v>
                </c:pt>
                <c:pt idx="338">
                  <c:v>40401</c:v>
                </c:pt>
                <c:pt idx="339">
                  <c:v>40408</c:v>
                </c:pt>
                <c:pt idx="340">
                  <c:v>40415</c:v>
                </c:pt>
                <c:pt idx="341">
                  <c:v>40422</c:v>
                </c:pt>
                <c:pt idx="342">
                  <c:v>40429</c:v>
                </c:pt>
                <c:pt idx="343">
                  <c:v>40436</c:v>
                </c:pt>
                <c:pt idx="344">
                  <c:v>40443</c:v>
                </c:pt>
                <c:pt idx="345">
                  <c:v>40450</c:v>
                </c:pt>
                <c:pt idx="346">
                  <c:v>40457</c:v>
                </c:pt>
                <c:pt idx="347">
                  <c:v>40464</c:v>
                </c:pt>
                <c:pt idx="348">
                  <c:v>40471</c:v>
                </c:pt>
                <c:pt idx="349">
                  <c:v>40478</c:v>
                </c:pt>
                <c:pt idx="350">
                  <c:v>40485</c:v>
                </c:pt>
                <c:pt idx="351">
                  <c:v>40492</c:v>
                </c:pt>
                <c:pt idx="352">
                  <c:v>40499</c:v>
                </c:pt>
                <c:pt idx="353">
                  <c:v>40506</c:v>
                </c:pt>
                <c:pt idx="354">
                  <c:v>40513</c:v>
                </c:pt>
                <c:pt idx="355">
                  <c:v>40520</c:v>
                </c:pt>
                <c:pt idx="356">
                  <c:v>40527</c:v>
                </c:pt>
                <c:pt idx="357">
                  <c:v>40534</c:v>
                </c:pt>
                <c:pt idx="358">
                  <c:v>40541</c:v>
                </c:pt>
                <c:pt idx="359">
                  <c:v>40548</c:v>
                </c:pt>
                <c:pt idx="360">
                  <c:v>40555</c:v>
                </c:pt>
                <c:pt idx="361">
                  <c:v>40562</c:v>
                </c:pt>
                <c:pt idx="362">
                  <c:v>40569</c:v>
                </c:pt>
                <c:pt idx="363">
                  <c:v>40576</c:v>
                </c:pt>
                <c:pt idx="364">
                  <c:v>40583</c:v>
                </c:pt>
                <c:pt idx="365">
                  <c:v>40590</c:v>
                </c:pt>
                <c:pt idx="366">
                  <c:v>40597</c:v>
                </c:pt>
                <c:pt idx="367">
                  <c:v>40604</c:v>
                </c:pt>
                <c:pt idx="368">
                  <c:v>40611</c:v>
                </c:pt>
                <c:pt idx="369">
                  <c:v>40618</c:v>
                </c:pt>
                <c:pt idx="370">
                  <c:v>40625</c:v>
                </c:pt>
                <c:pt idx="371">
                  <c:v>40632</c:v>
                </c:pt>
                <c:pt idx="372">
                  <c:v>40639</c:v>
                </c:pt>
                <c:pt idx="373">
                  <c:v>40646</c:v>
                </c:pt>
                <c:pt idx="374">
                  <c:v>40653</c:v>
                </c:pt>
                <c:pt idx="375">
                  <c:v>40660</c:v>
                </c:pt>
                <c:pt idx="376">
                  <c:v>40667</c:v>
                </c:pt>
                <c:pt idx="377">
                  <c:v>40674</c:v>
                </c:pt>
                <c:pt idx="378">
                  <c:v>40681</c:v>
                </c:pt>
                <c:pt idx="379">
                  <c:v>40688</c:v>
                </c:pt>
                <c:pt idx="380">
                  <c:v>40695</c:v>
                </c:pt>
                <c:pt idx="381">
                  <c:v>40702</c:v>
                </c:pt>
                <c:pt idx="382">
                  <c:v>40709</c:v>
                </c:pt>
                <c:pt idx="383">
                  <c:v>40716</c:v>
                </c:pt>
                <c:pt idx="384">
                  <c:v>40723</c:v>
                </c:pt>
                <c:pt idx="385">
                  <c:v>40730</c:v>
                </c:pt>
                <c:pt idx="386">
                  <c:v>40737</c:v>
                </c:pt>
                <c:pt idx="387">
                  <c:v>40744</c:v>
                </c:pt>
                <c:pt idx="388">
                  <c:v>40751</c:v>
                </c:pt>
                <c:pt idx="389">
                  <c:v>40758</c:v>
                </c:pt>
                <c:pt idx="390">
                  <c:v>40765</c:v>
                </c:pt>
                <c:pt idx="391">
                  <c:v>40772</c:v>
                </c:pt>
                <c:pt idx="392">
                  <c:v>40779</c:v>
                </c:pt>
                <c:pt idx="393">
                  <c:v>40786</c:v>
                </c:pt>
                <c:pt idx="394">
                  <c:v>40793</c:v>
                </c:pt>
                <c:pt idx="395">
                  <c:v>40800</c:v>
                </c:pt>
                <c:pt idx="396">
                  <c:v>40807</c:v>
                </c:pt>
                <c:pt idx="397">
                  <c:v>40814</c:v>
                </c:pt>
                <c:pt idx="398">
                  <c:v>40821</c:v>
                </c:pt>
                <c:pt idx="399">
                  <c:v>40828</c:v>
                </c:pt>
                <c:pt idx="400">
                  <c:v>40835</c:v>
                </c:pt>
                <c:pt idx="401">
                  <c:v>40842</c:v>
                </c:pt>
                <c:pt idx="402">
                  <c:v>40849</c:v>
                </c:pt>
                <c:pt idx="403">
                  <c:v>40856</c:v>
                </c:pt>
                <c:pt idx="404">
                  <c:v>40863</c:v>
                </c:pt>
                <c:pt idx="405">
                  <c:v>40870</c:v>
                </c:pt>
                <c:pt idx="406">
                  <c:v>40877</c:v>
                </c:pt>
                <c:pt idx="407">
                  <c:v>40884</c:v>
                </c:pt>
                <c:pt idx="408">
                  <c:v>40891</c:v>
                </c:pt>
                <c:pt idx="409">
                  <c:v>40898</c:v>
                </c:pt>
                <c:pt idx="410">
                  <c:v>40905</c:v>
                </c:pt>
                <c:pt idx="411">
                  <c:v>40912</c:v>
                </c:pt>
                <c:pt idx="412">
                  <c:v>40919</c:v>
                </c:pt>
                <c:pt idx="413">
                  <c:v>40926</c:v>
                </c:pt>
                <c:pt idx="414">
                  <c:v>40933</c:v>
                </c:pt>
                <c:pt idx="415">
                  <c:v>40940</c:v>
                </c:pt>
                <c:pt idx="416">
                  <c:v>40947</c:v>
                </c:pt>
                <c:pt idx="417">
                  <c:v>40954</c:v>
                </c:pt>
                <c:pt idx="418">
                  <c:v>40961</c:v>
                </c:pt>
                <c:pt idx="419">
                  <c:v>40968</c:v>
                </c:pt>
                <c:pt idx="420">
                  <c:v>40975</c:v>
                </c:pt>
                <c:pt idx="421">
                  <c:v>40982</c:v>
                </c:pt>
                <c:pt idx="422">
                  <c:v>40989</c:v>
                </c:pt>
                <c:pt idx="423">
                  <c:v>40996</c:v>
                </c:pt>
                <c:pt idx="424">
                  <c:v>41003</c:v>
                </c:pt>
                <c:pt idx="425">
                  <c:v>41010</c:v>
                </c:pt>
                <c:pt idx="426">
                  <c:v>41017</c:v>
                </c:pt>
                <c:pt idx="427">
                  <c:v>41024</c:v>
                </c:pt>
                <c:pt idx="428">
                  <c:v>41031</c:v>
                </c:pt>
                <c:pt idx="429">
                  <c:v>41038</c:v>
                </c:pt>
                <c:pt idx="430">
                  <c:v>41045</c:v>
                </c:pt>
                <c:pt idx="431">
                  <c:v>41052</c:v>
                </c:pt>
                <c:pt idx="432">
                  <c:v>41059</c:v>
                </c:pt>
                <c:pt idx="433">
                  <c:v>41066</c:v>
                </c:pt>
                <c:pt idx="434">
                  <c:v>41073</c:v>
                </c:pt>
                <c:pt idx="435">
                  <c:v>41080</c:v>
                </c:pt>
                <c:pt idx="436">
                  <c:v>41087</c:v>
                </c:pt>
                <c:pt idx="437">
                  <c:v>41094</c:v>
                </c:pt>
                <c:pt idx="438">
                  <c:v>41101</c:v>
                </c:pt>
                <c:pt idx="439">
                  <c:v>41108</c:v>
                </c:pt>
                <c:pt idx="440">
                  <c:v>41115</c:v>
                </c:pt>
                <c:pt idx="441">
                  <c:v>41122</c:v>
                </c:pt>
                <c:pt idx="442">
                  <c:v>41129</c:v>
                </c:pt>
                <c:pt idx="443">
                  <c:v>41136</c:v>
                </c:pt>
                <c:pt idx="444">
                  <c:v>41143</c:v>
                </c:pt>
                <c:pt idx="445">
                  <c:v>41150</c:v>
                </c:pt>
                <c:pt idx="446">
                  <c:v>41157</c:v>
                </c:pt>
                <c:pt idx="447">
                  <c:v>41164</c:v>
                </c:pt>
                <c:pt idx="448">
                  <c:v>41171</c:v>
                </c:pt>
                <c:pt idx="449">
                  <c:v>41178</c:v>
                </c:pt>
                <c:pt idx="450">
                  <c:v>41185</c:v>
                </c:pt>
                <c:pt idx="451">
                  <c:v>41192</c:v>
                </c:pt>
                <c:pt idx="452">
                  <c:v>41199</c:v>
                </c:pt>
                <c:pt idx="453">
                  <c:v>41206</c:v>
                </c:pt>
                <c:pt idx="454">
                  <c:v>41213</c:v>
                </c:pt>
                <c:pt idx="455">
                  <c:v>41220</c:v>
                </c:pt>
                <c:pt idx="456">
                  <c:v>41227</c:v>
                </c:pt>
                <c:pt idx="457">
                  <c:v>41234</c:v>
                </c:pt>
                <c:pt idx="458">
                  <c:v>41241</c:v>
                </c:pt>
                <c:pt idx="459">
                  <c:v>41248</c:v>
                </c:pt>
                <c:pt idx="460">
                  <c:v>41255</c:v>
                </c:pt>
                <c:pt idx="461">
                  <c:v>41262</c:v>
                </c:pt>
                <c:pt idx="462">
                  <c:v>41269</c:v>
                </c:pt>
                <c:pt idx="463">
                  <c:v>41276</c:v>
                </c:pt>
                <c:pt idx="464">
                  <c:v>41283</c:v>
                </c:pt>
                <c:pt idx="465">
                  <c:v>41290</c:v>
                </c:pt>
                <c:pt idx="466">
                  <c:v>41297</c:v>
                </c:pt>
                <c:pt idx="467">
                  <c:v>41304</c:v>
                </c:pt>
                <c:pt idx="468">
                  <c:v>41311</c:v>
                </c:pt>
                <c:pt idx="469">
                  <c:v>41318</c:v>
                </c:pt>
                <c:pt idx="470">
                  <c:v>41325</c:v>
                </c:pt>
                <c:pt idx="471">
                  <c:v>41332</c:v>
                </c:pt>
                <c:pt idx="472">
                  <c:v>41339</c:v>
                </c:pt>
                <c:pt idx="473">
                  <c:v>41346</c:v>
                </c:pt>
                <c:pt idx="474">
                  <c:v>41353</c:v>
                </c:pt>
                <c:pt idx="475">
                  <c:v>41360</c:v>
                </c:pt>
                <c:pt idx="476">
                  <c:v>41367</c:v>
                </c:pt>
                <c:pt idx="477">
                  <c:v>41374</c:v>
                </c:pt>
                <c:pt idx="478">
                  <c:v>41381</c:v>
                </c:pt>
                <c:pt idx="479">
                  <c:v>41388</c:v>
                </c:pt>
                <c:pt idx="480">
                  <c:v>41395</c:v>
                </c:pt>
                <c:pt idx="481">
                  <c:v>41402</c:v>
                </c:pt>
                <c:pt idx="482">
                  <c:v>41409</c:v>
                </c:pt>
                <c:pt idx="483">
                  <c:v>41416</c:v>
                </c:pt>
                <c:pt idx="484">
                  <c:v>41423</c:v>
                </c:pt>
                <c:pt idx="485">
                  <c:v>41430</c:v>
                </c:pt>
                <c:pt idx="486">
                  <c:v>41437</c:v>
                </c:pt>
                <c:pt idx="487">
                  <c:v>41444</c:v>
                </c:pt>
                <c:pt idx="488">
                  <c:v>41451</c:v>
                </c:pt>
                <c:pt idx="489">
                  <c:v>41458</c:v>
                </c:pt>
                <c:pt idx="490">
                  <c:v>41465</c:v>
                </c:pt>
                <c:pt idx="491">
                  <c:v>41472</c:v>
                </c:pt>
                <c:pt idx="492">
                  <c:v>41479</c:v>
                </c:pt>
                <c:pt idx="493">
                  <c:v>41486</c:v>
                </c:pt>
                <c:pt idx="494">
                  <c:v>41493</c:v>
                </c:pt>
                <c:pt idx="495">
                  <c:v>41500</c:v>
                </c:pt>
                <c:pt idx="496">
                  <c:v>41507</c:v>
                </c:pt>
                <c:pt idx="497">
                  <c:v>41514</c:v>
                </c:pt>
                <c:pt idx="498">
                  <c:v>41521</c:v>
                </c:pt>
                <c:pt idx="499">
                  <c:v>41528</c:v>
                </c:pt>
                <c:pt idx="500">
                  <c:v>41535</c:v>
                </c:pt>
                <c:pt idx="501">
                  <c:v>41542</c:v>
                </c:pt>
                <c:pt idx="502">
                  <c:v>41549</c:v>
                </c:pt>
                <c:pt idx="503">
                  <c:v>41556</c:v>
                </c:pt>
                <c:pt idx="504">
                  <c:v>41563</c:v>
                </c:pt>
                <c:pt idx="505">
                  <c:v>41570</c:v>
                </c:pt>
                <c:pt idx="506">
                  <c:v>41577</c:v>
                </c:pt>
                <c:pt idx="507">
                  <c:v>41584</c:v>
                </c:pt>
                <c:pt idx="508">
                  <c:v>41591</c:v>
                </c:pt>
                <c:pt idx="509">
                  <c:v>41598</c:v>
                </c:pt>
                <c:pt idx="510">
                  <c:v>41605</c:v>
                </c:pt>
                <c:pt idx="511">
                  <c:v>41612</c:v>
                </c:pt>
                <c:pt idx="512">
                  <c:v>41619</c:v>
                </c:pt>
                <c:pt idx="513">
                  <c:v>41626</c:v>
                </c:pt>
                <c:pt idx="514">
                  <c:v>41633</c:v>
                </c:pt>
                <c:pt idx="515">
                  <c:v>41640</c:v>
                </c:pt>
                <c:pt idx="516">
                  <c:v>41647</c:v>
                </c:pt>
                <c:pt idx="517">
                  <c:v>41654</c:v>
                </c:pt>
                <c:pt idx="518">
                  <c:v>41661</c:v>
                </c:pt>
                <c:pt idx="519">
                  <c:v>41668</c:v>
                </c:pt>
                <c:pt idx="520">
                  <c:v>41675</c:v>
                </c:pt>
                <c:pt idx="521">
                  <c:v>41682</c:v>
                </c:pt>
                <c:pt idx="522">
                  <c:v>41689</c:v>
                </c:pt>
                <c:pt idx="523">
                  <c:v>41696</c:v>
                </c:pt>
                <c:pt idx="524">
                  <c:v>41703</c:v>
                </c:pt>
                <c:pt idx="525">
                  <c:v>41710</c:v>
                </c:pt>
                <c:pt idx="526">
                  <c:v>41717</c:v>
                </c:pt>
                <c:pt idx="527">
                  <c:v>41724</c:v>
                </c:pt>
                <c:pt idx="528">
                  <c:v>41731</c:v>
                </c:pt>
                <c:pt idx="529">
                  <c:v>41738</c:v>
                </c:pt>
              </c:numCache>
            </c:numRef>
          </c:cat>
          <c:val>
            <c:numRef>
              <c:f>Sermaye!$G$3:$G$537</c:f>
              <c:numCache>
                <c:formatCode>General</c:formatCode>
                <c:ptCount val="535"/>
                <c:pt idx="12">
                  <c:v>9.686076923076925E-2</c:v>
                </c:pt>
                <c:pt idx="13">
                  <c:v>7.426000000000002E-2</c:v>
                </c:pt>
                <c:pt idx="14">
                  <c:v>6.0390769230769241E-2</c:v>
                </c:pt>
                <c:pt idx="15">
                  <c:v>5.6829230769230778E-2</c:v>
                </c:pt>
                <c:pt idx="16">
                  <c:v>5.0236923076923096E-2</c:v>
                </c:pt>
                <c:pt idx="17">
                  <c:v>3.0439230769230781E-2</c:v>
                </c:pt>
                <c:pt idx="18">
                  <c:v>5.6961538461538517E-3</c:v>
                </c:pt>
                <c:pt idx="19">
                  <c:v>6.0692307692308258E-4</c:v>
                </c:pt>
                <c:pt idx="20">
                  <c:v>-1.6244615384615389E-2</c:v>
                </c:pt>
                <c:pt idx="21">
                  <c:v>-2.5114615384615395E-2</c:v>
                </c:pt>
                <c:pt idx="22">
                  <c:v>-3.9338461538461544E-2</c:v>
                </c:pt>
                <c:pt idx="23">
                  <c:v>-5.9653076923076941E-2</c:v>
                </c:pt>
                <c:pt idx="24">
                  <c:v>-7.5107692307692334E-2</c:v>
                </c:pt>
                <c:pt idx="25">
                  <c:v>-7.7010769230769258E-2</c:v>
                </c:pt>
                <c:pt idx="26">
                  <c:v>-7.9187692307692334E-2</c:v>
                </c:pt>
                <c:pt idx="27">
                  <c:v>-7.598230769230771E-2</c:v>
                </c:pt>
                <c:pt idx="28">
                  <c:v>-8.057000000000003E-2</c:v>
                </c:pt>
                <c:pt idx="29">
                  <c:v>-7.7310000000000004E-2</c:v>
                </c:pt>
                <c:pt idx="30">
                  <c:v>-5.4146923076923086E-2</c:v>
                </c:pt>
                <c:pt idx="31">
                  <c:v>-2.918769230769231E-2</c:v>
                </c:pt>
                <c:pt idx="32">
                  <c:v>-1.5420769230769245E-2</c:v>
                </c:pt>
                <c:pt idx="33">
                  <c:v>-7.2223076923076945E-3</c:v>
                </c:pt>
                <c:pt idx="34">
                  <c:v>-3.1930769230769248E-3</c:v>
                </c:pt>
                <c:pt idx="35">
                  <c:v>6.1976923076923068E-3</c:v>
                </c:pt>
                <c:pt idx="36">
                  <c:v>2.0452307692307697E-2</c:v>
                </c:pt>
                <c:pt idx="37">
                  <c:v>2.266615384615385E-2</c:v>
                </c:pt>
                <c:pt idx="38">
                  <c:v>8.8161538461538434E-3</c:v>
                </c:pt>
                <c:pt idx="39">
                  <c:v>1.2123846153846152E-2</c:v>
                </c:pt>
                <c:pt idx="40">
                  <c:v>1.1927692307692306E-2</c:v>
                </c:pt>
                <c:pt idx="41">
                  <c:v>5.7753846153846137E-3</c:v>
                </c:pt>
                <c:pt idx="42">
                  <c:v>1.6321538461538464E-2</c:v>
                </c:pt>
                <c:pt idx="43">
                  <c:v>1.8666923076923077E-2</c:v>
                </c:pt>
                <c:pt idx="44">
                  <c:v>2.7431538461538466E-2</c:v>
                </c:pt>
                <c:pt idx="45">
                  <c:v>2.7197692307692312E-2</c:v>
                </c:pt>
                <c:pt idx="46">
                  <c:v>3.7402307692307707E-2</c:v>
                </c:pt>
                <c:pt idx="47">
                  <c:v>4.7506153846153865E-2</c:v>
                </c:pt>
                <c:pt idx="48">
                  <c:v>6.5820769230769224E-2</c:v>
                </c:pt>
                <c:pt idx="49">
                  <c:v>8.9166153846153867E-2</c:v>
                </c:pt>
                <c:pt idx="50">
                  <c:v>0.10506000000000001</c:v>
                </c:pt>
                <c:pt idx="51">
                  <c:v>0.12820000000000004</c:v>
                </c:pt>
                <c:pt idx="52">
                  <c:v>0.14753769230769234</c:v>
                </c:pt>
                <c:pt idx="53">
                  <c:v>0.1641615384615385</c:v>
                </c:pt>
                <c:pt idx="54">
                  <c:v>0.1799146153846154</c:v>
                </c:pt>
                <c:pt idx="55">
                  <c:v>0.19822000000000006</c:v>
                </c:pt>
                <c:pt idx="56">
                  <c:v>0.21722769230769237</c:v>
                </c:pt>
                <c:pt idx="57">
                  <c:v>0.2276553846153847</c:v>
                </c:pt>
                <c:pt idx="58">
                  <c:v>0.23269692307692313</c:v>
                </c:pt>
                <c:pt idx="59">
                  <c:v>0.23604000000000008</c:v>
                </c:pt>
                <c:pt idx="60">
                  <c:v>0.26183538461538453</c:v>
                </c:pt>
                <c:pt idx="61">
                  <c:v>0.2490492307692308</c:v>
                </c:pt>
                <c:pt idx="62">
                  <c:v>0.20856307692307691</c:v>
                </c:pt>
                <c:pt idx="63">
                  <c:v>0.18456000000000003</c:v>
                </c:pt>
                <c:pt idx="64">
                  <c:v>0.18014384615384618</c:v>
                </c:pt>
                <c:pt idx="65">
                  <c:v>0.16870769230769236</c:v>
                </c:pt>
                <c:pt idx="66">
                  <c:v>0.1528961538461539</c:v>
                </c:pt>
                <c:pt idx="67">
                  <c:v>0.14409846153846154</c:v>
                </c:pt>
                <c:pt idx="68">
                  <c:v>0.1199107692307692</c:v>
                </c:pt>
                <c:pt idx="69">
                  <c:v>0.11063307692307689</c:v>
                </c:pt>
                <c:pt idx="70">
                  <c:v>9.6036923076923103E-2</c:v>
                </c:pt>
                <c:pt idx="71">
                  <c:v>8.682846153846159E-2</c:v>
                </c:pt>
                <c:pt idx="72">
                  <c:v>7.8462307692307706E-2</c:v>
                </c:pt>
                <c:pt idx="73">
                  <c:v>4.8166153846153865E-2</c:v>
                </c:pt>
                <c:pt idx="74">
                  <c:v>4.7177692307692316E-2</c:v>
                </c:pt>
                <c:pt idx="75">
                  <c:v>5.5158461538461538E-2</c:v>
                </c:pt>
                <c:pt idx="76">
                  <c:v>7.3109999999999994E-2</c:v>
                </c:pt>
                <c:pt idx="77">
                  <c:v>9.1940769230769243E-2</c:v>
                </c:pt>
                <c:pt idx="78">
                  <c:v>0.11424384615384615</c:v>
                </c:pt>
                <c:pt idx="79">
                  <c:v>0.12332384615384616</c:v>
                </c:pt>
                <c:pt idx="80">
                  <c:v>0.13388769230769235</c:v>
                </c:pt>
                <c:pt idx="81">
                  <c:v>0.14026461538461538</c:v>
                </c:pt>
                <c:pt idx="82">
                  <c:v>0.1318684615384616</c:v>
                </c:pt>
                <c:pt idx="83">
                  <c:v>0.13259615384615389</c:v>
                </c:pt>
                <c:pt idx="84">
                  <c:v>0.14278692307692312</c:v>
                </c:pt>
                <c:pt idx="85">
                  <c:v>0.15083846153846159</c:v>
                </c:pt>
                <c:pt idx="86">
                  <c:v>0.15177846153846161</c:v>
                </c:pt>
                <c:pt idx="87">
                  <c:v>0.15527076923076927</c:v>
                </c:pt>
                <c:pt idx="88">
                  <c:v>0.16295923076923088</c:v>
                </c:pt>
                <c:pt idx="89">
                  <c:v>0.17025076923076921</c:v>
                </c:pt>
                <c:pt idx="90">
                  <c:v>0.16222000000000003</c:v>
                </c:pt>
                <c:pt idx="91">
                  <c:v>0.13081846153846158</c:v>
                </c:pt>
                <c:pt idx="92">
                  <c:v>0.12037615384615387</c:v>
                </c:pt>
                <c:pt idx="93">
                  <c:v>0.1083053846153846</c:v>
                </c:pt>
                <c:pt idx="94">
                  <c:v>9.1676153846153852E-2</c:v>
                </c:pt>
                <c:pt idx="95">
                  <c:v>0.10601615384615386</c:v>
                </c:pt>
                <c:pt idx="96">
                  <c:v>9.3966923076923101E-2</c:v>
                </c:pt>
                <c:pt idx="97">
                  <c:v>7.4439230769230785E-2</c:v>
                </c:pt>
                <c:pt idx="98">
                  <c:v>5.8476923076923086E-2</c:v>
                </c:pt>
                <c:pt idx="99">
                  <c:v>3.4642307692307694E-2</c:v>
                </c:pt>
                <c:pt idx="100">
                  <c:v>2.7364615384615397E-2</c:v>
                </c:pt>
                <c:pt idx="101">
                  <c:v>2.5223076923076928E-2</c:v>
                </c:pt>
                <c:pt idx="102">
                  <c:v>3.2176923076923077E-3</c:v>
                </c:pt>
                <c:pt idx="103">
                  <c:v>-1.230692307692308E-2</c:v>
                </c:pt>
                <c:pt idx="104">
                  <c:v>1.9739230769230769E-2</c:v>
                </c:pt>
                <c:pt idx="105">
                  <c:v>4.2546153846153845E-2</c:v>
                </c:pt>
                <c:pt idx="106">
                  <c:v>7.0494615384615392E-2</c:v>
                </c:pt>
                <c:pt idx="107">
                  <c:v>9.6606923076923104E-2</c:v>
                </c:pt>
                <c:pt idx="108">
                  <c:v>0.13702615384615388</c:v>
                </c:pt>
                <c:pt idx="109">
                  <c:v>0.17841692307692314</c:v>
                </c:pt>
                <c:pt idx="110">
                  <c:v>0.21074846153846161</c:v>
                </c:pt>
                <c:pt idx="111">
                  <c:v>0.26407307692307691</c:v>
                </c:pt>
                <c:pt idx="112">
                  <c:v>0.28164384615384619</c:v>
                </c:pt>
                <c:pt idx="113">
                  <c:v>0.26465615384615376</c:v>
                </c:pt>
                <c:pt idx="114">
                  <c:v>0.30606461538461549</c:v>
                </c:pt>
                <c:pt idx="115">
                  <c:v>0.31140692307692314</c:v>
                </c:pt>
                <c:pt idx="116">
                  <c:v>0.3170038461538463</c:v>
                </c:pt>
                <c:pt idx="117">
                  <c:v>0.29120615384615384</c:v>
                </c:pt>
                <c:pt idx="118">
                  <c:v>0.26919461538461542</c:v>
                </c:pt>
                <c:pt idx="119">
                  <c:v>0.26442153846153837</c:v>
                </c:pt>
                <c:pt idx="120">
                  <c:v>0.2515507692307693</c:v>
                </c:pt>
                <c:pt idx="121">
                  <c:v>0.19159615384615386</c:v>
                </c:pt>
                <c:pt idx="122">
                  <c:v>0.15272153846153849</c:v>
                </c:pt>
                <c:pt idx="123">
                  <c:v>9.9753076923076986E-2</c:v>
                </c:pt>
                <c:pt idx="124">
                  <c:v>2.3897692307692321E-2</c:v>
                </c:pt>
                <c:pt idx="125">
                  <c:v>9.8223076923076979E-3</c:v>
                </c:pt>
                <c:pt idx="126">
                  <c:v>2.9338461538461575E-3</c:v>
                </c:pt>
                <c:pt idx="127">
                  <c:v>-6.6030000000000019E-2</c:v>
                </c:pt>
                <c:pt idx="128">
                  <c:v>-9.4346153846153857E-2</c:v>
                </c:pt>
                <c:pt idx="129">
                  <c:v>-0.11925692307692311</c:v>
                </c:pt>
                <c:pt idx="130">
                  <c:v>-0.12330769230769231</c:v>
                </c:pt>
                <c:pt idx="131">
                  <c:v>-0.13920769230769237</c:v>
                </c:pt>
                <c:pt idx="132">
                  <c:v>-0.16700384615384622</c:v>
                </c:pt>
                <c:pt idx="133">
                  <c:v>-0.15332461538461536</c:v>
                </c:pt>
                <c:pt idx="134">
                  <c:v>-0.13700307692307689</c:v>
                </c:pt>
                <c:pt idx="135">
                  <c:v>-0.12781538461538466</c:v>
                </c:pt>
                <c:pt idx="136">
                  <c:v>-8.6742307692307688E-2</c:v>
                </c:pt>
                <c:pt idx="137">
                  <c:v>-6.1050000000000014E-2</c:v>
                </c:pt>
                <c:pt idx="138">
                  <c:v>-5.325230769230771E-2</c:v>
                </c:pt>
                <c:pt idx="139">
                  <c:v>-4.2573846153846177E-2</c:v>
                </c:pt>
                <c:pt idx="140">
                  <c:v>-1.6729230769230788E-2</c:v>
                </c:pt>
                <c:pt idx="141">
                  <c:v>5.0000000000000001E-3</c:v>
                </c:pt>
                <c:pt idx="142">
                  <c:v>3.2056923076923094E-2</c:v>
                </c:pt>
                <c:pt idx="143">
                  <c:v>5.5522307692307697E-2</c:v>
                </c:pt>
                <c:pt idx="144">
                  <c:v>8.0854615384615428E-2</c:v>
                </c:pt>
                <c:pt idx="145">
                  <c:v>9.9497692307692343E-2</c:v>
                </c:pt>
                <c:pt idx="146">
                  <c:v>9.476076923076926E-2</c:v>
                </c:pt>
                <c:pt idx="147">
                  <c:v>9.1581538461538464E-2</c:v>
                </c:pt>
                <c:pt idx="148">
                  <c:v>0.10448615384615387</c:v>
                </c:pt>
                <c:pt idx="149">
                  <c:v>0.10194076923076924</c:v>
                </c:pt>
                <c:pt idx="150">
                  <c:v>0.12354846153846154</c:v>
                </c:pt>
                <c:pt idx="151">
                  <c:v>0.14442846153846159</c:v>
                </c:pt>
                <c:pt idx="152">
                  <c:v>0.19050923076923082</c:v>
                </c:pt>
                <c:pt idx="153">
                  <c:v>0.19059307692307692</c:v>
                </c:pt>
                <c:pt idx="154">
                  <c:v>0.24240923076923085</c:v>
                </c:pt>
                <c:pt idx="155">
                  <c:v>0.24764076923076925</c:v>
                </c:pt>
                <c:pt idx="156">
                  <c:v>0.27014461538461554</c:v>
                </c:pt>
                <c:pt idx="157">
                  <c:v>0.27984846153846171</c:v>
                </c:pt>
                <c:pt idx="158">
                  <c:v>0.28793538461538465</c:v>
                </c:pt>
                <c:pt idx="159">
                  <c:v>0.29350615384615392</c:v>
                </c:pt>
                <c:pt idx="160">
                  <c:v>0.29308384615384631</c:v>
                </c:pt>
                <c:pt idx="161">
                  <c:v>0.30547307692307701</c:v>
                </c:pt>
                <c:pt idx="162">
                  <c:v>0.3077700000000001</c:v>
                </c:pt>
                <c:pt idx="163">
                  <c:v>0.29768923076923082</c:v>
                </c:pt>
                <c:pt idx="164">
                  <c:v>0.21941769230769237</c:v>
                </c:pt>
                <c:pt idx="165">
                  <c:v>0.19020999999999999</c:v>
                </c:pt>
                <c:pt idx="166">
                  <c:v>0.19125461538461533</c:v>
                </c:pt>
                <c:pt idx="167">
                  <c:v>0.1581784615384616</c:v>
                </c:pt>
                <c:pt idx="168">
                  <c:v>0.18280230769230774</c:v>
                </c:pt>
                <c:pt idx="169">
                  <c:v>0.17343461538461538</c:v>
                </c:pt>
                <c:pt idx="170">
                  <c:v>4.3463076923076945E-2</c:v>
                </c:pt>
                <c:pt idx="171">
                  <c:v>2.9346923076923083E-2</c:v>
                </c:pt>
                <c:pt idx="172">
                  <c:v>2.4713846153846159E-2</c:v>
                </c:pt>
                <c:pt idx="173">
                  <c:v>3.8432307692307696E-2</c:v>
                </c:pt>
                <c:pt idx="174">
                  <c:v>1.6766153846153844E-2</c:v>
                </c:pt>
                <c:pt idx="175">
                  <c:v>2.587538461538462E-2</c:v>
                </c:pt>
                <c:pt idx="176">
                  <c:v>3.3603076923076923E-2</c:v>
                </c:pt>
                <c:pt idx="177">
                  <c:v>0.13089307692307689</c:v>
                </c:pt>
                <c:pt idx="178">
                  <c:v>0.1430484615384616</c:v>
                </c:pt>
                <c:pt idx="179">
                  <c:v>0.15371769230769236</c:v>
                </c:pt>
                <c:pt idx="180">
                  <c:v>0.15181</c:v>
                </c:pt>
                <c:pt idx="181">
                  <c:v>0.12074307692307694</c:v>
                </c:pt>
                <c:pt idx="182">
                  <c:v>9.5196153846153847E-2</c:v>
                </c:pt>
                <c:pt idx="183">
                  <c:v>0.19651307692307693</c:v>
                </c:pt>
                <c:pt idx="184">
                  <c:v>0.18918230769230773</c:v>
                </c:pt>
                <c:pt idx="185">
                  <c:v>0.13718461538461535</c:v>
                </c:pt>
                <c:pt idx="186">
                  <c:v>0.10162384615384613</c:v>
                </c:pt>
                <c:pt idx="187">
                  <c:v>9.1809230769230726E-2</c:v>
                </c:pt>
                <c:pt idx="188">
                  <c:v>4.6769230769230412E-3</c:v>
                </c:pt>
                <c:pt idx="189">
                  <c:v>-8.8215384615384848E-3</c:v>
                </c:pt>
                <c:pt idx="190">
                  <c:v>-4.3346153846153861E-2</c:v>
                </c:pt>
                <c:pt idx="191">
                  <c:v>-6.8890769230769255E-2</c:v>
                </c:pt>
                <c:pt idx="192">
                  <c:v>-8.5112307692307709E-2</c:v>
                </c:pt>
                <c:pt idx="193">
                  <c:v>-9.0257692307692372E-2</c:v>
                </c:pt>
                <c:pt idx="194">
                  <c:v>-9.1158461538461577E-2</c:v>
                </c:pt>
                <c:pt idx="195">
                  <c:v>-8.3893076923076973E-2</c:v>
                </c:pt>
                <c:pt idx="196">
                  <c:v>-5.7568461538461561E-2</c:v>
                </c:pt>
                <c:pt idx="197">
                  <c:v>-6.153076923076925E-2</c:v>
                </c:pt>
                <c:pt idx="198">
                  <c:v>-4.2776923076923191E-3</c:v>
                </c:pt>
                <c:pt idx="199">
                  <c:v>2.0940769230769221E-2</c:v>
                </c:pt>
                <c:pt idx="200">
                  <c:v>5.3284615384615293E-3</c:v>
                </c:pt>
                <c:pt idx="201">
                  <c:v>8.9566923076923113E-2</c:v>
                </c:pt>
                <c:pt idx="202">
                  <c:v>6.4352307692307695E-2</c:v>
                </c:pt>
                <c:pt idx="203">
                  <c:v>7.1273076923076939E-2</c:v>
                </c:pt>
                <c:pt idx="204">
                  <c:v>8.4536923076923093E-2</c:v>
                </c:pt>
                <c:pt idx="205">
                  <c:v>7.8590769230769242E-2</c:v>
                </c:pt>
                <c:pt idx="206">
                  <c:v>6.9823076923076932E-2</c:v>
                </c:pt>
                <c:pt idx="207">
                  <c:v>4.6669230769230768E-2</c:v>
                </c:pt>
                <c:pt idx="208">
                  <c:v>7.5017692307692327E-2</c:v>
                </c:pt>
                <c:pt idx="209">
                  <c:v>8.5890769230769257E-2</c:v>
                </c:pt>
                <c:pt idx="210">
                  <c:v>7.9027692307692354E-2</c:v>
                </c:pt>
                <c:pt idx="211">
                  <c:v>2.6865384615384614E-2</c:v>
                </c:pt>
                <c:pt idx="212">
                  <c:v>8.4923076923076983E-3</c:v>
                </c:pt>
                <c:pt idx="213">
                  <c:v>-1.2469230769230817E-3</c:v>
                </c:pt>
                <c:pt idx="214">
                  <c:v>1.0599999999999926E-3</c:v>
                </c:pt>
                <c:pt idx="215">
                  <c:v>3.2643076923076934E-2</c:v>
                </c:pt>
                <c:pt idx="216">
                  <c:v>3.748846153846154E-2</c:v>
                </c:pt>
                <c:pt idx="217">
                  <c:v>3.6948461538461541E-2</c:v>
                </c:pt>
                <c:pt idx="218">
                  <c:v>4.3498461538461541E-2</c:v>
                </c:pt>
                <c:pt idx="219">
                  <c:v>4.191461538461539E-2</c:v>
                </c:pt>
                <c:pt idx="220">
                  <c:v>4.6930769230769227E-2</c:v>
                </c:pt>
                <c:pt idx="221">
                  <c:v>1.1021538461538465E-2</c:v>
                </c:pt>
                <c:pt idx="222">
                  <c:v>2.5761538461538526E-3</c:v>
                </c:pt>
                <c:pt idx="223">
                  <c:v>3.517E-2</c:v>
                </c:pt>
                <c:pt idx="224">
                  <c:v>6.5027692307692328E-2</c:v>
                </c:pt>
                <c:pt idx="225">
                  <c:v>7.5507692307692317E-2</c:v>
                </c:pt>
                <c:pt idx="226">
                  <c:v>9.1744615384615411E-2</c:v>
                </c:pt>
                <c:pt idx="227">
                  <c:v>7.1103076923076936E-2</c:v>
                </c:pt>
                <c:pt idx="228">
                  <c:v>6.3432307692307704E-2</c:v>
                </c:pt>
                <c:pt idx="229">
                  <c:v>6.7469230769230781E-2</c:v>
                </c:pt>
                <c:pt idx="230">
                  <c:v>4.7570000000000008E-2</c:v>
                </c:pt>
                <c:pt idx="231">
                  <c:v>2.7383076923076937E-2</c:v>
                </c:pt>
                <c:pt idx="232">
                  <c:v>1.6413846153846164E-2</c:v>
                </c:pt>
                <c:pt idx="233">
                  <c:v>1.4648461538461539E-2</c:v>
                </c:pt>
                <c:pt idx="234">
                  <c:v>-2.2421538461538448E-2</c:v>
                </c:pt>
                <c:pt idx="235">
                  <c:v>-5.362153846153845E-2</c:v>
                </c:pt>
                <c:pt idx="236">
                  <c:v>-8.0325384615384618E-2</c:v>
                </c:pt>
                <c:pt idx="237">
                  <c:v>-4.1061538461538455E-2</c:v>
                </c:pt>
                <c:pt idx="238">
                  <c:v>-3.510461538461538E-2</c:v>
                </c:pt>
                <c:pt idx="239">
                  <c:v>-2.8232307692307678E-2</c:v>
                </c:pt>
                <c:pt idx="240">
                  <c:v>-3.8337692307692288E-2</c:v>
                </c:pt>
                <c:pt idx="241">
                  <c:v>-9.7653846153846188E-2</c:v>
                </c:pt>
                <c:pt idx="242">
                  <c:v>-0.12883230769230769</c:v>
                </c:pt>
                <c:pt idx="243">
                  <c:v>-0.20005692307692308</c:v>
                </c:pt>
                <c:pt idx="244">
                  <c:v>-0.21331538461538463</c:v>
                </c:pt>
                <c:pt idx="245">
                  <c:v>-0.32528769230769244</c:v>
                </c:pt>
                <c:pt idx="246">
                  <c:v>-0.3854076923076924</c:v>
                </c:pt>
                <c:pt idx="247">
                  <c:v>-0.50314923076923079</c:v>
                </c:pt>
                <c:pt idx="248">
                  <c:v>-0.62355538461538462</c:v>
                </c:pt>
                <c:pt idx="249">
                  <c:v>-0.68292692307692304</c:v>
                </c:pt>
                <c:pt idx="250">
                  <c:v>-0.86906076923076914</c:v>
                </c:pt>
                <c:pt idx="251">
                  <c:v>-0.92460307692307719</c:v>
                </c:pt>
                <c:pt idx="252">
                  <c:v>-1.0257869230769234</c:v>
                </c:pt>
                <c:pt idx="253">
                  <c:v>-1.0377823076923078</c:v>
                </c:pt>
                <c:pt idx="254">
                  <c:v>-1.0199361538461538</c:v>
                </c:pt>
                <c:pt idx="255">
                  <c:v>-1.0227015384615388</c:v>
                </c:pt>
                <c:pt idx="256">
                  <c:v>-1.0033369230769229</c:v>
                </c:pt>
                <c:pt idx="257">
                  <c:v>-0.97288769230769223</c:v>
                </c:pt>
                <c:pt idx="258">
                  <c:v>-0.84895076923076906</c:v>
                </c:pt>
                <c:pt idx="259">
                  <c:v>-0.77869999999999995</c:v>
                </c:pt>
                <c:pt idx="260">
                  <c:v>-0.6338376923076926</c:v>
                </c:pt>
                <c:pt idx="261">
                  <c:v>-0.51629923076923068</c:v>
                </c:pt>
                <c:pt idx="262">
                  <c:v>-0.47817692307692311</c:v>
                </c:pt>
                <c:pt idx="263">
                  <c:v>-0.34587538461538464</c:v>
                </c:pt>
                <c:pt idx="264">
                  <c:v>-0.33005000000000007</c:v>
                </c:pt>
                <c:pt idx="265">
                  <c:v>-0.27376153846153833</c:v>
                </c:pt>
                <c:pt idx="266">
                  <c:v>-0.28375153846153839</c:v>
                </c:pt>
                <c:pt idx="267">
                  <c:v>-0.2705546153846155</c:v>
                </c:pt>
                <c:pt idx="268">
                  <c:v>-0.28164230769230775</c:v>
                </c:pt>
                <c:pt idx="269">
                  <c:v>-0.24164230769230774</c:v>
                </c:pt>
                <c:pt idx="270">
                  <c:v>-0.2454215384615385</c:v>
                </c:pt>
                <c:pt idx="271">
                  <c:v>-0.24121615384615391</c:v>
                </c:pt>
                <c:pt idx="272">
                  <c:v>-0.24798692307692316</c:v>
                </c:pt>
                <c:pt idx="273">
                  <c:v>-0.29529461538461543</c:v>
                </c:pt>
                <c:pt idx="274">
                  <c:v>-0.27088923076923077</c:v>
                </c:pt>
                <c:pt idx="275">
                  <c:v>-0.24336153846153849</c:v>
                </c:pt>
                <c:pt idx="276">
                  <c:v>-0.22002923076923084</c:v>
                </c:pt>
                <c:pt idx="277">
                  <c:v>-0.17354307692307697</c:v>
                </c:pt>
                <c:pt idx="278">
                  <c:v>-0.10373538461538462</c:v>
                </c:pt>
                <c:pt idx="279">
                  <c:v>-5.8306153846153876E-2</c:v>
                </c:pt>
                <c:pt idx="280">
                  <c:v>-2.5854615384615399E-2</c:v>
                </c:pt>
                <c:pt idx="281">
                  <c:v>1.4485384615384614E-2</c:v>
                </c:pt>
                <c:pt idx="282">
                  <c:v>4.538769230769233E-2</c:v>
                </c:pt>
                <c:pt idx="283">
                  <c:v>5.8833076923076932E-2</c:v>
                </c:pt>
                <c:pt idx="284">
                  <c:v>6.0123076923076925E-2</c:v>
                </c:pt>
                <c:pt idx="285">
                  <c:v>7.7052307692307698E-2</c:v>
                </c:pt>
                <c:pt idx="286">
                  <c:v>0.13106999999999999</c:v>
                </c:pt>
                <c:pt idx="287">
                  <c:v>0.12912538461538461</c:v>
                </c:pt>
                <c:pt idx="288">
                  <c:v>0.15079538461538469</c:v>
                </c:pt>
                <c:pt idx="289">
                  <c:v>0.17506615384615393</c:v>
                </c:pt>
                <c:pt idx="290">
                  <c:v>0.16051846153846161</c:v>
                </c:pt>
                <c:pt idx="291">
                  <c:v>0.15368923076923083</c:v>
                </c:pt>
                <c:pt idx="292">
                  <c:v>0.14831153846153849</c:v>
                </c:pt>
                <c:pt idx="293">
                  <c:v>0.16256384615384617</c:v>
                </c:pt>
                <c:pt idx="294">
                  <c:v>0.16823153846153849</c:v>
                </c:pt>
                <c:pt idx="295">
                  <c:v>0.15029692307692313</c:v>
                </c:pt>
                <c:pt idx="296">
                  <c:v>0.18697000000000005</c:v>
                </c:pt>
                <c:pt idx="297">
                  <c:v>0.24121846153846163</c:v>
                </c:pt>
                <c:pt idx="298">
                  <c:v>0.2914215384615384</c:v>
                </c:pt>
                <c:pt idx="299">
                  <c:v>0.32936769230769247</c:v>
                </c:pt>
                <c:pt idx="300">
                  <c:v>0.39567307692307702</c:v>
                </c:pt>
                <c:pt idx="301">
                  <c:v>0.41163692307692307</c:v>
                </c:pt>
                <c:pt idx="302">
                  <c:v>0.4270969230769231</c:v>
                </c:pt>
                <c:pt idx="303">
                  <c:v>0.41645461538461553</c:v>
                </c:pt>
                <c:pt idx="304">
                  <c:v>0.43727076923076941</c:v>
                </c:pt>
                <c:pt idx="305">
                  <c:v>0.49979000000000007</c:v>
                </c:pt>
                <c:pt idx="306">
                  <c:v>0.54039769230769241</c:v>
                </c:pt>
                <c:pt idx="307">
                  <c:v>0.53763230769230763</c:v>
                </c:pt>
                <c:pt idx="308">
                  <c:v>0.57284384615384643</c:v>
                </c:pt>
                <c:pt idx="309">
                  <c:v>0.57210384615384635</c:v>
                </c:pt>
                <c:pt idx="310">
                  <c:v>0.55250153846153849</c:v>
                </c:pt>
                <c:pt idx="311">
                  <c:v>0.51129692307692298</c:v>
                </c:pt>
                <c:pt idx="312">
                  <c:v>0.47389692307692316</c:v>
                </c:pt>
                <c:pt idx="313">
                  <c:v>0.43631230769230772</c:v>
                </c:pt>
                <c:pt idx="314">
                  <c:v>0.44280230769230772</c:v>
                </c:pt>
                <c:pt idx="315">
                  <c:v>0.4430730769230769</c:v>
                </c:pt>
                <c:pt idx="316">
                  <c:v>0.4732023076923077</c:v>
                </c:pt>
                <c:pt idx="317">
                  <c:v>0.48740692307692313</c:v>
                </c:pt>
                <c:pt idx="318">
                  <c:v>0.43612538461538469</c:v>
                </c:pt>
                <c:pt idx="319">
                  <c:v>0.41000230769230767</c:v>
                </c:pt>
                <c:pt idx="320">
                  <c:v>0.44678230769230776</c:v>
                </c:pt>
                <c:pt idx="321">
                  <c:v>0.50359846153846155</c:v>
                </c:pt>
                <c:pt idx="322">
                  <c:v>0.50866615384615377</c:v>
                </c:pt>
                <c:pt idx="323">
                  <c:v>0.55342692307692298</c:v>
                </c:pt>
                <c:pt idx="324">
                  <c:v>0.59910538461538465</c:v>
                </c:pt>
                <c:pt idx="325">
                  <c:v>0.65313076923076929</c:v>
                </c:pt>
                <c:pt idx="326">
                  <c:v>0.75460384615384646</c:v>
                </c:pt>
                <c:pt idx="327">
                  <c:v>0.80445153846153861</c:v>
                </c:pt>
                <c:pt idx="328">
                  <c:v>0.85499384615384633</c:v>
                </c:pt>
                <c:pt idx="329">
                  <c:v>0.9089323076923076</c:v>
                </c:pt>
                <c:pt idx="330">
                  <c:v>0.85767846153846183</c:v>
                </c:pt>
                <c:pt idx="331">
                  <c:v>0.87590923076923088</c:v>
                </c:pt>
                <c:pt idx="332">
                  <c:v>0.81156307692307705</c:v>
                </c:pt>
                <c:pt idx="333">
                  <c:v>0.76480000000000004</c:v>
                </c:pt>
                <c:pt idx="334">
                  <c:v>0.74696153846153823</c:v>
                </c:pt>
                <c:pt idx="335">
                  <c:v>0.75242999999999982</c:v>
                </c:pt>
                <c:pt idx="336">
                  <c:v>0.72005000000000008</c:v>
                </c:pt>
                <c:pt idx="337">
                  <c:v>0.71498538461538463</c:v>
                </c:pt>
                <c:pt idx="338">
                  <c:v>0.7098223076923077</c:v>
                </c:pt>
                <c:pt idx="339">
                  <c:v>0.62874076923076938</c:v>
                </c:pt>
                <c:pt idx="340">
                  <c:v>0.60206153846153865</c:v>
                </c:pt>
                <c:pt idx="341">
                  <c:v>0.60882230769230772</c:v>
                </c:pt>
                <c:pt idx="342">
                  <c:v>0.59032846153846152</c:v>
                </c:pt>
                <c:pt idx="343">
                  <c:v>0.6508876923076925</c:v>
                </c:pt>
                <c:pt idx="344">
                  <c:v>0.64386999999999994</c:v>
                </c:pt>
                <c:pt idx="345">
                  <c:v>0.75217384615384619</c:v>
                </c:pt>
                <c:pt idx="346">
                  <c:v>0.8007215384615386</c:v>
                </c:pt>
                <c:pt idx="347">
                  <c:v>0.75904307692307704</c:v>
                </c:pt>
                <c:pt idx="348">
                  <c:v>0.76048999999999978</c:v>
                </c:pt>
                <c:pt idx="349">
                  <c:v>0.79228461538461548</c:v>
                </c:pt>
                <c:pt idx="350">
                  <c:v>0.83057692307692288</c:v>
                </c:pt>
                <c:pt idx="351">
                  <c:v>0.8612484615384618</c:v>
                </c:pt>
                <c:pt idx="352">
                  <c:v>0.91898615384615367</c:v>
                </c:pt>
                <c:pt idx="353">
                  <c:v>0.9599976923076925</c:v>
                </c:pt>
                <c:pt idx="354">
                  <c:v>0.91314076923076926</c:v>
                </c:pt>
                <c:pt idx="355">
                  <c:v>0.89385461538461553</c:v>
                </c:pt>
                <c:pt idx="356">
                  <c:v>0.93009923076923073</c:v>
                </c:pt>
                <c:pt idx="357">
                  <c:v>0.9265976923076924</c:v>
                </c:pt>
                <c:pt idx="358">
                  <c:v>0.80736846153846131</c:v>
                </c:pt>
                <c:pt idx="359">
                  <c:v>0.7343646153846155</c:v>
                </c:pt>
                <c:pt idx="360">
                  <c:v>0.71235461538461531</c:v>
                </c:pt>
                <c:pt idx="361">
                  <c:v>0.6942438461538466</c:v>
                </c:pt>
                <c:pt idx="362">
                  <c:v>0.61478307692307699</c:v>
                </c:pt>
                <c:pt idx="363">
                  <c:v>0.54900538461538451</c:v>
                </c:pt>
                <c:pt idx="364">
                  <c:v>0.4907030769230768</c:v>
                </c:pt>
                <c:pt idx="365">
                  <c:v>0.42357461538461549</c:v>
                </c:pt>
                <c:pt idx="366">
                  <c:v>0.32636923076923086</c:v>
                </c:pt>
                <c:pt idx="367">
                  <c:v>0.28853000000000001</c:v>
                </c:pt>
                <c:pt idx="368">
                  <c:v>0.23806153846153849</c:v>
                </c:pt>
                <c:pt idx="369">
                  <c:v>0.10279307692307695</c:v>
                </c:pt>
                <c:pt idx="370">
                  <c:v>1.5230000000000002E-2</c:v>
                </c:pt>
                <c:pt idx="371">
                  <c:v>5.9926923076923093E-2</c:v>
                </c:pt>
                <c:pt idx="372">
                  <c:v>7.9953076923076932E-2</c:v>
                </c:pt>
                <c:pt idx="373">
                  <c:v>6.0145384615384587E-2</c:v>
                </c:pt>
                <c:pt idx="374">
                  <c:v>4.4738461538461546E-2</c:v>
                </c:pt>
                <c:pt idx="375">
                  <c:v>3.2223846153846138E-2</c:v>
                </c:pt>
                <c:pt idx="376">
                  <c:v>3.8738461538461541E-2</c:v>
                </c:pt>
                <c:pt idx="377">
                  <c:v>7.7800769230769257E-2</c:v>
                </c:pt>
                <c:pt idx="378">
                  <c:v>5.3467692307692327E-2</c:v>
                </c:pt>
                <c:pt idx="379">
                  <c:v>7.9963846153846163E-2</c:v>
                </c:pt>
                <c:pt idx="380">
                  <c:v>9.8780000000000034E-2</c:v>
                </c:pt>
                <c:pt idx="381">
                  <c:v>0.15198999999999999</c:v>
                </c:pt>
                <c:pt idx="382">
                  <c:v>0.25784692307692308</c:v>
                </c:pt>
                <c:pt idx="383">
                  <c:v>0.36189153846153838</c:v>
                </c:pt>
                <c:pt idx="384">
                  <c:v>0.39170384615384624</c:v>
                </c:pt>
                <c:pt idx="385">
                  <c:v>0.42354307692307697</c:v>
                </c:pt>
                <c:pt idx="386">
                  <c:v>0.54858230769230742</c:v>
                </c:pt>
                <c:pt idx="387">
                  <c:v>0.57209923076923097</c:v>
                </c:pt>
                <c:pt idx="388">
                  <c:v>0.64819230769230773</c:v>
                </c:pt>
                <c:pt idx="389">
                  <c:v>0.65521384615384626</c:v>
                </c:pt>
                <c:pt idx="390">
                  <c:v>0.63616153846153856</c:v>
                </c:pt>
                <c:pt idx="391">
                  <c:v>0.67973846153846174</c:v>
                </c:pt>
                <c:pt idx="392">
                  <c:v>0.68309769230769257</c:v>
                </c:pt>
                <c:pt idx="393">
                  <c:v>0.71868692307692317</c:v>
                </c:pt>
                <c:pt idx="394">
                  <c:v>0.76820538461538479</c:v>
                </c:pt>
                <c:pt idx="395">
                  <c:v>0.65233923076923084</c:v>
                </c:pt>
                <c:pt idx="396">
                  <c:v>0.57677461538461561</c:v>
                </c:pt>
                <c:pt idx="397">
                  <c:v>0.54837538461538471</c:v>
                </c:pt>
                <c:pt idx="398">
                  <c:v>0.52164538461538479</c:v>
                </c:pt>
                <c:pt idx="399">
                  <c:v>0.46927461538461546</c:v>
                </c:pt>
                <c:pt idx="400">
                  <c:v>0.4702007692307692</c:v>
                </c:pt>
                <c:pt idx="401">
                  <c:v>0.35185538461538451</c:v>
                </c:pt>
                <c:pt idx="402">
                  <c:v>6.3929230769230683E-2</c:v>
                </c:pt>
                <c:pt idx="403">
                  <c:v>-9.7966923076923146E-2</c:v>
                </c:pt>
                <c:pt idx="404">
                  <c:v>-0.18948692307692314</c:v>
                </c:pt>
                <c:pt idx="405">
                  <c:v>-0.22308538461538463</c:v>
                </c:pt>
                <c:pt idx="406">
                  <c:v>-0.28436769230769238</c:v>
                </c:pt>
                <c:pt idx="407">
                  <c:v>-0.3324092307692309</c:v>
                </c:pt>
                <c:pt idx="408">
                  <c:v>-0.25395615384615389</c:v>
                </c:pt>
                <c:pt idx="409">
                  <c:v>-0.22407923076923086</c:v>
                </c:pt>
                <c:pt idx="410">
                  <c:v>-0.24933153846153855</c:v>
                </c:pt>
                <c:pt idx="411">
                  <c:v>-0.31153230769230777</c:v>
                </c:pt>
                <c:pt idx="412">
                  <c:v>-0.35202923076923087</c:v>
                </c:pt>
                <c:pt idx="413">
                  <c:v>-0.41166923076923084</c:v>
                </c:pt>
                <c:pt idx="414">
                  <c:v>-0.40460769230769245</c:v>
                </c:pt>
                <c:pt idx="415">
                  <c:v>-0.1584423076923078</c:v>
                </c:pt>
                <c:pt idx="416">
                  <c:v>-3.4169999999999999E-2</c:v>
                </c:pt>
                <c:pt idx="417">
                  <c:v>-6.8003846153846165E-2</c:v>
                </c:pt>
                <c:pt idx="418">
                  <c:v>-6.294615384615386E-2</c:v>
                </c:pt>
                <c:pt idx="419">
                  <c:v>-3.1415384615384695E-3</c:v>
                </c:pt>
                <c:pt idx="420">
                  <c:v>3.4053846153846157E-2</c:v>
                </c:pt>
                <c:pt idx="421">
                  <c:v>0.16614153846153848</c:v>
                </c:pt>
                <c:pt idx="422">
                  <c:v>0.21541923076923084</c:v>
                </c:pt>
                <c:pt idx="423">
                  <c:v>0.28493230769230771</c:v>
                </c:pt>
                <c:pt idx="424">
                  <c:v>0.40862846153846166</c:v>
                </c:pt>
                <c:pt idx="425">
                  <c:v>0.50168769230769239</c:v>
                </c:pt>
                <c:pt idx="426">
                  <c:v>0.62859615384615364</c:v>
                </c:pt>
                <c:pt idx="427">
                  <c:v>0.74014692307692309</c:v>
                </c:pt>
                <c:pt idx="428">
                  <c:v>0.78078230769230761</c:v>
                </c:pt>
                <c:pt idx="429">
                  <c:v>0.80222461538461565</c:v>
                </c:pt>
                <c:pt idx="430">
                  <c:v>0.85259692307692314</c:v>
                </c:pt>
                <c:pt idx="431">
                  <c:v>0.89135461538461569</c:v>
                </c:pt>
                <c:pt idx="432">
                  <c:v>0.86257230769230764</c:v>
                </c:pt>
                <c:pt idx="433">
                  <c:v>0.81462384615384642</c:v>
                </c:pt>
                <c:pt idx="434">
                  <c:v>0.73213692307692302</c:v>
                </c:pt>
                <c:pt idx="435">
                  <c:v>0.72936153846153862</c:v>
                </c:pt>
                <c:pt idx="436">
                  <c:v>0.63689846153846164</c:v>
                </c:pt>
                <c:pt idx="437">
                  <c:v>0.53001307692307709</c:v>
                </c:pt>
                <c:pt idx="438">
                  <c:v>0.38499230769230774</c:v>
                </c:pt>
                <c:pt idx="439">
                  <c:v>0.30209230769230777</c:v>
                </c:pt>
                <c:pt idx="440">
                  <c:v>0.27438769230769244</c:v>
                </c:pt>
                <c:pt idx="441">
                  <c:v>0.28319153846153838</c:v>
                </c:pt>
                <c:pt idx="442">
                  <c:v>0.31632076923076946</c:v>
                </c:pt>
                <c:pt idx="443">
                  <c:v>0.41130307692307699</c:v>
                </c:pt>
                <c:pt idx="444">
                  <c:v>0.43068230769230781</c:v>
                </c:pt>
                <c:pt idx="445">
                  <c:v>0.4195600000000001</c:v>
                </c:pt>
                <c:pt idx="446">
                  <c:v>0.43709692307692316</c:v>
                </c:pt>
                <c:pt idx="447">
                  <c:v>0.40933384615384616</c:v>
                </c:pt>
                <c:pt idx="448">
                  <c:v>0.40561384615384616</c:v>
                </c:pt>
                <c:pt idx="449">
                  <c:v>0.47690153846153843</c:v>
                </c:pt>
                <c:pt idx="450">
                  <c:v>0.54938769230769235</c:v>
                </c:pt>
                <c:pt idx="451">
                  <c:v>0.63953846153846161</c:v>
                </c:pt>
                <c:pt idx="452">
                  <c:v>0.73720153846153869</c:v>
                </c:pt>
                <c:pt idx="453">
                  <c:v>0.7952784615384616</c:v>
                </c:pt>
                <c:pt idx="454">
                  <c:v>0.83569538461538473</c:v>
                </c:pt>
                <c:pt idx="455">
                  <c:v>0.84951615384615375</c:v>
                </c:pt>
                <c:pt idx="456">
                  <c:v>0.89112692307692309</c:v>
                </c:pt>
                <c:pt idx="457">
                  <c:v>0.92850615384615376</c:v>
                </c:pt>
                <c:pt idx="458">
                  <c:v>0.99164615384615362</c:v>
                </c:pt>
                <c:pt idx="459">
                  <c:v>1.016516153846154</c:v>
                </c:pt>
                <c:pt idx="460">
                  <c:v>1.0224930769230769</c:v>
                </c:pt>
                <c:pt idx="461">
                  <c:v>1.0271599999999999</c:v>
                </c:pt>
                <c:pt idx="462">
                  <c:v>1.076037692307692</c:v>
                </c:pt>
                <c:pt idx="463">
                  <c:v>1.1042846153846151</c:v>
                </c:pt>
                <c:pt idx="464">
                  <c:v>1.1331230769230769</c:v>
                </c:pt>
                <c:pt idx="465">
                  <c:v>1.1314869230769231</c:v>
                </c:pt>
                <c:pt idx="466">
                  <c:v>1.0778938461538459</c:v>
                </c:pt>
                <c:pt idx="467">
                  <c:v>1.0214638461538459</c:v>
                </c:pt>
                <c:pt idx="468">
                  <c:v>1.0395930769230768</c:v>
                </c:pt>
                <c:pt idx="469">
                  <c:v>1.0652769230769232</c:v>
                </c:pt>
                <c:pt idx="470">
                  <c:v>1.1131784615384619</c:v>
                </c:pt>
                <c:pt idx="471">
                  <c:v>1.1267230769230769</c:v>
                </c:pt>
                <c:pt idx="472">
                  <c:v>1.1616584615384618</c:v>
                </c:pt>
                <c:pt idx="473">
                  <c:v>1.2003100000000002</c:v>
                </c:pt>
                <c:pt idx="474">
                  <c:v>1.2367676923076918</c:v>
                </c:pt>
                <c:pt idx="475">
                  <c:v>1.2252923076923075</c:v>
                </c:pt>
                <c:pt idx="476">
                  <c:v>1.2160515384615389</c:v>
                </c:pt>
                <c:pt idx="477">
                  <c:v>1.1684476923076921</c:v>
                </c:pt>
                <c:pt idx="478">
                  <c:v>1.0878246153846149</c:v>
                </c:pt>
                <c:pt idx="479">
                  <c:v>1.0818769230769234</c:v>
                </c:pt>
                <c:pt idx="480">
                  <c:v>1.1029415384615386</c:v>
                </c:pt>
                <c:pt idx="481">
                  <c:v>1.0715569230769233</c:v>
                </c:pt>
                <c:pt idx="482">
                  <c:v>0.9718984615384616</c:v>
                </c:pt>
                <c:pt idx="483">
                  <c:v>0.86230230769230753</c:v>
                </c:pt>
                <c:pt idx="484">
                  <c:v>0.80317769230769243</c:v>
                </c:pt>
                <c:pt idx="485">
                  <c:v>0.81524846153846153</c:v>
                </c:pt>
                <c:pt idx="486">
                  <c:v>0.86285769230769249</c:v>
                </c:pt>
                <c:pt idx="487">
                  <c:v>0.84185923076923075</c:v>
                </c:pt>
                <c:pt idx="488">
                  <c:v>0.84110538461538464</c:v>
                </c:pt>
                <c:pt idx="489">
                  <c:v>0.76983076923076921</c:v>
                </c:pt>
                <c:pt idx="490">
                  <c:v>0.6210969230769231</c:v>
                </c:pt>
                <c:pt idx="491">
                  <c:v>0.38377230769230775</c:v>
                </c:pt>
                <c:pt idx="492">
                  <c:v>0.14507692307692291</c:v>
                </c:pt>
                <c:pt idx="493">
                  <c:v>-0.33735692307692322</c:v>
                </c:pt>
                <c:pt idx="494">
                  <c:v>-0.47803846153846152</c:v>
                </c:pt>
                <c:pt idx="495">
                  <c:v>-0.63557692307692293</c:v>
                </c:pt>
                <c:pt idx="496">
                  <c:v>-0.78405923076923068</c:v>
                </c:pt>
                <c:pt idx="497">
                  <c:v>-0.91913923076923076</c:v>
                </c:pt>
                <c:pt idx="498">
                  <c:v>-1.1064546153846151</c:v>
                </c:pt>
                <c:pt idx="499">
                  <c:v>-1.2823530769230771</c:v>
                </c:pt>
                <c:pt idx="500">
                  <c:v>-1.4107992307692301</c:v>
                </c:pt>
                <c:pt idx="501">
                  <c:v>-1.5799776923076918</c:v>
                </c:pt>
                <c:pt idx="502">
                  <c:v>-1.7172399999999999</c:v>
                </c:pt>
                <c:pt idx="503">
                  <c:v>-1.7250953846153849</c:v>
                </c:pt>
                <c:pt idx="504">
                  <c:v>-1.6167576923076923</c:v>
                </c:pt>
                <c:pt idx="505">
                  <c:v>-1.4368069230769227</c:v>
                </c:pt>
                <c:pt idx="506">
                  <c:v>-0.96496000000000015</c:v>
                </c:pt>
                <c:pt idx="507">
                  <c:v>-0.9098407692307694</c:v>
                </c:pt>
                <c:pt idx="508">
                  <c:v>-0.84852307692307738</c:v>
                </c:pt>
                <c:pt idx="509">
                  <c:v>-0.7878215384615388</c:v>
                </c:pt>
                <c:pt idx="510">
                  <c:v>-0.82345846153846169</c:v>
                </c:pt>
                <c:pt idx="511">
                  <c:v>-0.81128538461538469</c:v>
                </c:pt>
                <c:pt idx="512">
                  <c:v>-0.80252307692307701</c:v>
                </c:pt>
                <c:pt idx="513">
                  <c:v>-0.8800761538461539</c:v>
                </c:pt>
                <c:pt idx="514">
                  <c:v>-0.88901538461538487</c:v>
                </c:pt>
                <c:pt idx="515">
                  <c:v>-0.8139676923076925</c:v>
                </c:pt>
                <c:pt idx="516">
                  <c:v>-0.57351615384615362</c:v>
                </c:pt>
                <c:pt idx="517">
                  <c:v>-0.61196923076923082</c:v>
                </c:pt>
                <c:pt idx="518">
                  <c:v>-0.75769769230769246</c:v>
                </c:pt>
                <c:pt idx="519">
                  <c:v>-0.89945230769230744</c:v>
                </c:pt>
                <c:pt idx="520">
                  <c:v>-0.93080846153846164</c:v>
                </c:pt>
                <c:pt idx="521">
                  <c:v>-0.8952530769230771</c:v>
                </c:pt>
                <c:pt idx="522">
                  <c:v>-0.91320307692307701</c:v>
                </c:pt>
                <c:pt idx="523">
                  <c:v>-0.82248461538461548</c:v>
                </c:pt>
                <c:pt idx="524">
                  <c:v>-0.98062076923076913</c:v>
                </c:pt>
                <c:pt idx="525">
                  <c:v>-1.1109415384615386</c:v>
                </c:pt>
                <c:pt idx="526">
                  <c:v>-1.0750530769230771</c:v>
                </c:pt>
                <c:pt idx="527">
                  <c:v>-1.0605053846153845</c:v>
                </c:pt>
                <c:pt idx="528">
                  <c:v>-1.1171592307692308</c:v>
                </c:pt>
                <c:pt idx="529">
                  <c:v>-1.2735784615384615</c:v>
                </c:pt>
                <c:pt idx="530">
                  <c:v>-1.1045561538461541</c:v>
                </c:pt>
                <c:pt idx="531">
                  <c:v>-0.9996361538461539</c:v>
                </c:pt>
                <c:pt idx="532">
                  <c:v>-0.9833676923076925</c:v>
                </c:pt>
                <c:pt idx="533">
                  <c:v>-0.85266769230769268</c:v>
                </c:pt>
                <c:pt idx="534">
                  <c:v>-0.70785538461538489</c:v>
                </c:pt>
              </c:numCache>
            </c:numRef>
          </c:val>
        </c:ser>
        <c:dLbls>
          <c:showLegendKey val="0"/>
          <c:showVal val="0"/>
          <c:showCatName val="0"/>
          <c:showSerName val="0"/>
          <c:showPercent val="0"/>
          <c:showBubbleSize val="0"/>
        </c:dLbls>
        <c:gapWidth val="150"/>
        <c:overlap val="100"/>
        <c:axId val="283181056"/>
        <c:axId val="283182592"/>
      </c:barChart>
      <c:lineChart>
        <c:grouping val="standard"/>
        <c:varyColors val="0"/>
        <c:ser>
          <c:idx val="2"/>
          <c:order val="2"/>
          <c:spPr>
            <a:ln>
              <a:noFill/>
            </a:ln>
          </c:spPr>
          <c:marker>
            <c:symbol val="none"/>
          </c:marker>
          <c:val>
            <c:numRef>
              <c:f>Sermaye!$E$3:$E$537</c:f>
              <c:numCache>
                <c:formatCode>0.00</c:formatCode>
                <c:ptCount val="535"/>
                <c:pt idx="0">
                  <c:v>16.43</c:v>
                </c:pt>
                <c:pt idx="1">
                  <c:v>14.78</c:v>
                </c:pt>
                <c:pt idx="2">
                  <c:v>16.09</c:v>
                </c:pt>
                <c:pt idx="3">
                  <c:v>17.21</c:v>
                </c:pt>
                <c:pt idx="4">
                  <c:v>15.719999999999999</c:v>
                </c:pt>
                <c:pt idx="5">
                  <c:v>15.709999999999999</c:v>
                </c:pt>
                <c:pt idx="6">
                  <c:v>15.3</c:v>
                </c:pt>
                <c:pt idx="7">
                  <c:v>14.55</c:v>
                </c:pt>
                <c:pt idx="8">
                  <c:v>18.010000000000005</c:v>
                </c:pt>
                <c:pt idx="9">
                  <c:v>19.45</c:v>
                </c:pt>
                <c:pt idx="10">
                  <c:v>19.45</c:v>
                </c:pt>
                <c:pt idx="11">
                  <c:v>16.36</c:v>
                </c:pt>
                <c:pt idx="12">
                  <c:v>15.58</c:v>
                </c:pt>
                <c:pt idx="13">
                  <c:v>15.77</c:v>
                </c:pt>
                <c:pt idx="14">
                  <c:v>15.26</c:v>
                </c:pt>
                <c:pt idx="15">
                  <c:v>15.98</c:v>
                </c:pt>
                <c:pt idx="16">
                  <c:v>16.82</c:v>
                </c:pt>
                <c:pt idx="17">
                  <c:v>18.760000000000002</c:v>
                </c:pt>
                <c:pt idx="18">
                  <c:v>19.079999999999995</c:v>
                </c:pt>
                <c:pt idx="19">
                  <c:v>16.16</c:v>
                </c:pt>
                <c:pt idx="20">
                  <c:v>16.55</c:v>
                </c:pt>
                <c:pt idx="21">
                  <c:v>15.209999999999999</c:v>
                </c:pt>
                <c:pt idx="22">
                  <c:v>15.209999999999999</c:v>
                </c:pt>
                <c:pt idx="23">
                  <c:v>14.709999999999999</c:v>
                </c:pt>
                <c:pt idx="24">
                  <c:v>15.229999999999999</c:v>
                </c:pt>
                <c:pt idx="25">
                  <c:v>16.010000000000005</c:v>
                </c:pt>
                <c:pt idx="26">
                  <c:v>14.450000000000001</c:v>
                </c:pt>
                <c:pt idx="27">
                  <c:v>15.6</c:v>
                </c:pt>
                <c:pt idx="28">
                  <c:v>16.2</c:v>
                </c:pt>
                <c:pt idx="29">
                  <c:v>17.05</c:v>
                </c:pt>
                <c:pt idx="30">
                  <c:v>18.29</c:v>
                </c:pt>
                <c:pt idx="31">
                  <c:v>16.760000000000002</c:v>
                </c:pt>
                <c:pt idx="32">
                  <c:v>15.16</c:v>
                </c:pt>
                <c:pt idx="33">
                  <c:v>14.77</c:v>
                </c:pt>
                <c:pt idx="34">
                  <c:v>13.98</c:v>
                </c:pt>
                <c:pt idx="35">
                  <c:v>13.96</c:v>
                </c:pt>
                <c:pt idx="36">
                  <c:v>14.38</c:v>
                </c:pt>
                <c:pt idx="37">
                  <c:v>13.55</c:v>
                </c:pt>
                <c:pt idx="38">
                  <c:v>14.04</c:v>
                </c:pt>
                <c:pt idx="39">
                  <c:v>15.33</c:v>
                </c:pt>
                <c:pt idx="40">
                  <c:v>14.9</c:v>
                </c:pt>
                <c:pt idx="41">
                  <c:v>16.07</c:v>
                </c:pt>
                <c:pt idx="42">
                  <c:v>14.860000000000001</c:v>
                </c:pt>
                <c:pt idx="43">
                  <c:v>13.370000000000001</c:v>
                </c:pt>
                <c:pt idx="44">
                  <c:v>13.26</c:v>
                </c:pt>
                <c:pt idx="45">
                  <c:v>12.79</c:v>
                </c:pt>
                <c:pt idx="46">
                  <c:v>13.09</c:v>
                </c:pt>
                <c:pt idx="47">
                  <c:v>13.139999999999999</c:v>
                </c:pt>
                <c:pt idx="48">
                  <c:v>12.370000000000001</c:v>
                </c:pt>
                <c:pt idx="49">
                  <c:v>11.51</c:v>
                </c:pt>
                <c:pt idx="50">
                  <c:v>12.32</c:v>
                </c:pt>
                <c:pt idx="51">
                  <c:v>13.84</c:v>
                </c:pt>
                <c:pt idx="52">
                  <c:v>12.850000000000001</c:v>
                </c:pt>
                <c:pt idx="53">
                  <c:v>13.46</c:v>
                </c:pt>
                <c:pt idx="54">
                  <c:v>13.729999999999999</c:v>
                </c:pt>
                <c:pt idx="55">
                  <c:v>11.9</c:v>
                </c:pt>
                <c:pt idx="56">
                  <c:v>11.65</c:v>
                </c:pt>
                <c:pt idx="57">
                  <c:v>11.370000000000001</c:v>
                </c:pt>
                <c:pt idx="58">
                  <c:v>12.15</c:v>
                </c:pt>
                <c:pt idx="59">
                  <c:v>12.3</c:v>
                </c:pt>
                <c:pt idx="60">
                  <c:v>12.53</c:v>
                </c:pt>
                <c:pt idx="61">
                  <c:v>13.09</c:v>
                </c:pt>
                <c:pt idx="62">
                  <c:v>13.84</c:v>
                </c:pt>
                <c:pt idx="63">
                  <c:v>14</c:v>
                </c:pt>
                <c:pt idx="64">
                  <c:v>13.18</c:v>
                </c:pt>
                <c:pt idx="65">
                  <c:v>13.77</c:v>
                </c:pt>
                <c:pt idx="66">
                  <c:v>15.65</c:v>
                </c:pt>
                <c:pt idx="67">
                  <c:v>15.31</c:v>
                </c:pt>
                <c:pt idx="68">
                  <c:v>14.31</c:v>
                </c:pt>
                <c:pt idx="69">
                  <c:v>15.11</c:v>
                </c:pt>
                <c:pt idx="70">
                  <c:v>14.07</c:v>
                </c:pt>
                <c:pt idx="71">
                  <c:v>12.52</c:v>
                </c:pt>
                <c:pt idx="72">
                  <c:v>12.41</c:v>
                </c:pt>
                <c:pt idx="73">
                  <c:v>12.28</c:v>
                </c:pt>
                <c:pt idx="74">
                  <c:v>11.51</c:v>
                </c:pt>
                <c:pt idx="75">
                  <c:v>11.58</c:v>
                </c:pt>
                <c:pt idx="76">
                  <c:v>11.860000000000001</c:v>
                </c:pt>
                <c:pt idx="77">
                  <c:v>11.97</c:v>
                </c:pt>
                <c:pt idx="78">
                  <c:v>10.84</c:v>
                </c:pt>
                <c:pt idx="79">
                  <c:v>10.59</c:v>
                </c:pt>
                <c:pt idx="80">
                  <c:v>10.91</c:v>
                </c:pt>
                <c:pt idx="81">
                  <c:v>12.129999999999999</c:v>
                </c:pt>
                <c:pt idx="82">
                  <c:v>12.629999999999999</c:v>
                </c:pt>
                <c:pt idx="83">
                  <c:v>13.18</c:v>
                </c:pt>
                <c:pt idx="84">
                  <c:v>13.68</c:v>
                </c:pt>
                <c:pt idx="85">
                  <c:v>13.3</c:v>
                </c:pt>
                <c:pt idx="86">
                  <c:v>12.59</c:v>
                </c:pt>
                <c:pt idx="87">
                  <c:v>12.129999999999999</c:v>
                </c:pt>
                <c:pt idx="88">
                  <c:v>12.97</c:v>
                </c:pt>
                <c:pt idx="89">
                  <c:v>12.52</c:v>
                </c:pt>
                <c:pt idx="90">
                  <c:v>13.950000000000001</c:v>
                </c:pt>
                <c:pt idx="91">
                  <c:v>15.75</c:v>
                </c:pt>
                <c:pt idx="92">
                  <c:v>15.15</c:v>
                </c:pt>
                <c:pt idx="93">
                  <c:v>14.83</c:v>
                </c:pt>
                <c:pt idx="94">
                  <c:v>13.96</c:v>
                </c:pt>
                <c:pt idx="95">
                  <c:v>12.5</c:v>
                </c:pt>
                <c:pt idx="96">
                  <c:v>11.81</c:v>
                </c:pt>
                <c:pt idx="97">
                  <c:v>10.82</c:v>
                </c:pt>
                <c:pt idx="98">
                  <c:v>11.61</c:v>
                </c:pt>
                <c:pt idx="99">
                  <c:v>11.84</c:v>
                </c:pt>
                <c:pt idx="100">
                  <c:v>10.89</c:v>
                </c:pt>
                <c:pt idx="101">
                  <c:v>10.79</c:v>
                </c:pt>
                <c:pt idx="102">
                  <c:v>11.65</c:v>
                </c:pt>
                <c:pt idx="103">
                  <c:v>11.209999999999999</c:v>
                </c:pt>
                <c:pt idx="104">
                  <c:v>11.07</c:v>
                </c:pt>
                <c:pt idx="105">
                  <c:v>12.67</c:v>
                </c:pt>
                <c:pt idx="106">
                  <c:v>12.9</c:v>
                </c:pt>
                <c:pt idx="107">
                  <c:v>12.78</c:v>
                </c:pt>
                <c:pt idx="108">
                  <c:v>13.09</c:v>
                </c:pt>
                <c:pt idx="109">
                  <c:v>12.28</c:v>
                </c:pt>
                <c:pt idx="110">
                  <c:v>11.9</c:v>
                </c:pt>
                <c:pt idx="111">
                  <c:v>11.83</c:v>
                </c:pt>
                <c:pt idx="112">
                  <c:v>12.450000000000001</c:v>
                </c:pt>
                <c:pt idx="113">
                  <c:v>11.51</c:v>
                </c:pt>
                <c:pt idx="114">
                  <c:v>11.4</c:v>
                </c:pt>
                <c:pt idx="115">
                  <c:v>11.39</c:v>
                </c:pt>
                <c:pt idx="116">
                  <c:v>11.51</c:v>
                </c:pt>
                <c:pt idx="117">
                  <c:v>12.58</c:v>
                </c:pt>
                <c:pt idx="118">
                  <c:v>11.709999999999999</c:v>
                </c:pt>
                <c:pt idx="119">
                  <c:v>11.739999999999998</c:v>
                </c:pt>
                <c:pt idx="120">
                  <c:v>12</c:v>
                </c:pt>
                <c:pt idx="121">
                  <c:v>12.49</c:v>
                </c:pt>
                <c:pt idx="122">
                  <c:v>15.47</c:v>
                </c:pt>
                <c:pt idx="123">
                  <c:v>16.62</c:v>
                </c:pt>
                <c:pt idx="124">
                  <c:v>15.99</c:v>
                </c:pt>
                <c:pt idx="125">
                  <c:v>17.649999999999999</c:v>
                </c:pt>
                <c:pt idx="126">
                  <c:v>19.88</c:v>
                </c:pt>
                <c:pt idx="127">
                  <c:v>16.36</c:v>
                </c:pt>
                <c:pt idx="128">
                  <c:v>14.78</c:v>
                </c:pt>
                <c:pt idx="129">
                  <c:v>13.7</c:v>
                </c:pt>
                <c:pt idx="130">
                  <c:v>15.5</c:v>
                </c:pt>
                <c:pt idx="131">
                  <c:v>17.110000000000003</c:v>
                </c:pt>
                <c:pt idx="132">
                  <c:v>14.739999999999998</c:v>
                </c:pt>
                <c:pt idx="133">
                  <c:v>14.629999999999999</c:v>
                </c:pt>
                <c:pt idx="134">
                  <c:v>14.88</c:v>
                </c:pt>
                <c:pt idx="135">
                  <c:v>12.79</c:v>
                </c:pt>
                <c:pt idx="136">
                  <c:v>12.3</c:v>
                </c:pt>
                <c:pt idx="137">
                  <c:v>12.19</c:v>
                </c:pt>
                <c:pt idx="138">
                  <c:v>13.350000000000001</c:v>
                </c:pt>
                <c:pt idx="139">
                  <c:v>11.88</c:v>
                </c:pt>
                <c:pt idx="140">
                  <c:v>12</c:v>
                </c:pt>
                <c:pt idx="141">
                  <c:v>11.79</c:v>
                </c:pt>
                <c:pt idx="142">
                  <c:v>12.04</c:v>
                </c:pt>
                <c:pt idx="143">
                  <c:v>11.33</c:v>
                </c:pt>
                <c:pt idx="144">
                  <c:v>11.139999999999999</c:v>
                </c:pt>
                <c:pt idx="145">
                  <c:v>10.78</c:v>
                </c:pt>
                <c:pt idx="146">
                  <c:v>11.28</c:v>
                </c:pt>
                <c:pt idx="147">
                  <c:v>10.96</c:v>
                </c:pt>
                <c:pt idx="148">
                  <c:v>10.38</c:v>
                </c:pt>
                <c:pt idx="149">
                  <c:v>10.18</c:v>
                </c:pt>
                <c:pt idx="150">
                  <c:v>11.46</c:v>
                </c:pt>
                <c:pt idx="151">
                  <c:v>11.709999999999999</c:v>
                </c:pt>
                <c:pt idx="152">
                  <c:v>10.31</c:v>
                </c:pt>
                <c:pt idx="153">
                  <c:v>10.61</c:v>
                </c:pt>
                <c:pt idx="154">
                  <c:v>11.11</c:v>
                </c:pt>
                <c:pt idx="155">
                  <c:v>11.9</c:v>
                </c:pt>
                <c:pt idx="156">
                  <c:v>11.28</c:v>
                </c:pt>
                <c:pt idx="157">
                  <c:v>10.639999999999999</c:v>
                </c:pt>
                <c:pt idx="158">
                  <c:v>10.67</c:v>
                </c:pt>
                <c:pt idx="159">
                  <c:v>10.639999999999999</c:v>
                </c:pt>
                <c:pt idx="160">
                  <c:v>10.61</c:v>
                </c:pt>
                <c:pt idx="161">
                  <c:v>10.48</c:v>
                </c:pt>
                <c:pt idx="162">
                  <c:v>10.3</c:v>
                </c:pt>
                <c:pt idx="163">
                  <c:v>15.860000000000001</c:v>
                </c:pt>
                <c:pt idx="164">
                  <c:v>15.84</c:v>
                </c:pt>
                <c:pt idx="165">
                  <c:v>16.52</c:v>
                </c:pt>
                <c:pt idx="166">
                  <c:v>13.19</c:v>
                </c:pt>
                <c:pt idx="167">
                  <c:v>14.28</c:v>
                </c:pt>
                <c:pt idx="168">
                  <c:v>13.61</c:v>
                </c:pt>
                <c:pt idx="169">
                  <c:v>12.84</c:v>
                </c:pt>
                <c:pt idx="170">
                  <c:v>12.229999999999999</c:v>
                </c:pt>
                <c:pt idx="171">
                  <c:v>12.92</c:v>
                </c:pt>
                <c:pt idx="172">
                  <c:v>13.360000000000001</c:v>
                </c:pt>
                <c:pt idx="173">
                  <c:v>13.16</c:v>
                </c:pt>
                <c:pt idx="174">
                  <c:v>13.55</c:v>
                </c:pt>
                <c:pt idx="175">
                  <c:v>13.4</c:v>
                </c:pt>
                <c:pt idx="176">
                  <c:v>13.05</c:v>
                </c:pt>
                <c:pt idx="177">
                  <c:v>14.739999999999998</c:v>
                </c:pt>
                <c:pt idx="178">
                  <c:v>14.739999999999998</c:v>
                </c:pt>
                <c:pt idx="179">
                  <c:v>14.18</c:v>
                </c:pt>
                <c:pt idx="180">
                  <c:v>16.57</c:v>
                </c:pt>
                <c:pt idx="181">
                  <c:v>15.129999999999999</c:v>
                </c:pt>
                <c:pt idx="182">
                  <c:v>16.010000000000005</c:v>
                </c:pt>
                <c:pt idx="183">
                  <c:v>15.88</c:v>
                </c:pt>
                <c:pt idx="184">
                  <c:v>19.670000000000005</c:v>
                </c:pt>
                <c:pt idx="185">
                  <c:v>22.89</c:v>
                </c:pt>
                <c:pt idx="186">
                  <c:v>24.150000000000002</c:v>
                </c:pt>
                <c:pt idx="187">
                  <c:v>29.150000000000002</c:v>
                </c:pt>
                <c:pt idx="188">
                  <c:v>23.56</c:v>
                </c:pt>
                <c:pt idx="189">
                  <c:v>24.25</c:v>
                </c:pt>
                <c:pt idx="190">
                  <c:v>24.39</c:v>
                </c:pt>
                <c:pt idx="191">
                  <c:v>25.459999999999997</c:v>
                </c:pt>
                <c:pt idx="192">
                  <c:v>21.259999999999998</c:v>
                </c:pt>
                <c:pt idx="193">
                  <c:v>18.12</c:v>
                </c:pt>
                <c:pt idx="194">
                  <c:v>18.100000000000001</c:v>
                </c:pt>
                <c:pt idx="195">
                  <c:v>17.37</c:v>
                </c:pt>
                <c:pt idx="196">
                  <c:v>19.850000000000001</c:v>
                </c:pt>
                <c:pt idx="197">
                  <c:v>20.72</c:v>
                </c:pt>
                <c:pt idx="198">
                  <c:v>21.14</c:v>
                </c:pt>
                <c:pt idx="199">
                  <c:v>25.37</c:v>
                </c:pt>
                <c:pt idx="200">
                  <c:v>26.939999999999998</c:v>
                </c:pt>
                <c:pt idx="201">
                  <c:v>25.84</c:v>
                </c:pt>
                <c:pt idx="202">
                  <c:v>25.23</c:v>
                </c:pt>
                <c:pt idx="203">
                  <c:v>22.35</c:v>
                </c:pt>
                <c:pt idx="204">
                  <c:v>22.53</c:v>
                </c:pt>
                <c:pt idx="205">
                  <c:v>21.58</c:v>
                </c:pt>
                <c:pt idx="206">
                  <c:v>19.57</c:v>
                </c:pt>
                <c:pt idx="207">
                  <c:v>23.03</c:v>
                </c:pt>
                <c:pt idx="208">
                  <c:v>24.09</c:v>
                </c:pt>
                <c:pt idx="209">
                  <c:v>25.25</c:v>
                </c:pt>
                <c:pt idx="210">
                  <c:v>29.22</c:v>
                </c:pt>
                <c:pt idx="211">
                  <c:v>26.59</c:v>
                </c:pt>
                <c:pt idx="212">
                  <c:v>27.77</c:v>
                </c:pt>
                <c:pt idx="213">
                  <c:v>25.87</c:v>
                </c:pt>
                <c:pt idx="214">
                  <c:v>24.79</c:v>
                </c:pt>
                <c:pt idx="215">
                  <c:v>23.54</c:v>
                </c:pt>
                <c:pt idx="216">
                  <c:v>26.29</c:v>
                </c:pt>
                <c:pt idx="217">
                  <c:v>28.279999999999998</c:v>
                </c:pt>
                <c:pt idx="218">
                  <c:v>28.62</c:v>
                </c:pt>
                <c:pt idx="219">
                  <c:v>25.82</c:v>
                </c:pt>
                <c:pt idx="220">
                  <c:v>23.479999999999997</c:v>
                </c:pt>
                <c:pt idx="221">
                  <c:v>22.610000000000003</c:v>
                </c:pt>
                <c:pt idx="222">
                  <c:v>21.53</c:v>
                </c:pt>
                <c:pt idx="223">
                  <c:v>20.260000000000002</c:v>
                </c:pt>
                <c:pt idx="224">
                  <c:v>19.55</c:v>
                </c:pt>
                <c:pt idx="225">
                  <c:v>19.130000000000003</c:v>
                </c:pt>
                <c:pt idx="226">
                  <c:v>17.239999999999995</c:v>
                </c:pt>
                <c:pt idx="227">
                  <c:v>18.16</c:v>
                </c:pt>
                <c:pt idx="228">
                  <c:v>18.670000000000005</c:v>
                </c:pt>
                <c:pt idx="229">
                  <c:v>20.610000000000003</c:v>
                </c:pt>
                <c:pt idx="230">
                  <c:v>22.99</c:v>
                </c:pt>
                <c:pt idx="231">
                  <c:v>21.75</c:v>
                </c:pt>
                <c:pt idx="232">
                  <c:v>22.71</c:v>
                </c:pt>
                <c:pt idx="233">
                  <c:v>24.58</c:v>
                </c:pt>
                <c:pt idx="234">
                  <c:v>25.45</c:v>
                </c:pt>
                <c:pt idx="235">
                  <c:v>26.24</c:v>
                </c:pt>
                <c:pt idx="236">
                  <c:v>22.38</c:v>
                </c:pt>
                <c:pt idx="237">
                  <c:v>22.6</c:v>
                </c:pt>
                <c:pt idx="238">
                  <c:v>21.330000000000002</c:v>
                </c:pt>
                <c:pt idx="239">
                  <c:v>20.55</c:v>
                </c:pt>
                <c:pt idx="240">
                  <c:v>20.260000000000002</c:v>
                </c:pt>
                <c:pt idx="241">
                  <c:v>20.260000000000002</c:v>
                </c:pt>
                <c:pt idx="242">
                  <c:v>22.630000000000003</c:v>
                </c:pt>
                <c:pt idx="243">
                  <c:v>24.54</c:v>
                </c:pt>
                <c:pt idx="244">
                  <c:v>32.68</c:v>
                </c:pt>
                <c:pt idx="245">
                  <c:v>34.46</c:v>
                </c:pt>
                <c:pt idx="246">
                  <c:v>43.260000000000005</c:v>
                </c:pt>
                <c:pt idx="247">
                  <c:v>59.43</c:v>
                </c:pt>
                <c:pt idx="248">
                  <c:v>63.46</c:v>
                </c:pt>
                <c:pt idx="249">
                  <c:v>64.53</c:v>
                </c:pt>
                <c:pt idx="250">
                  <c:v>67.95</c:v>
                </c:pt>
                <c:pt idx="251">
                  <c:v>55.15</c:v>
                </c:pt>
                <c:pt idx="252">
                  <c:v>62.8</c:v>
                </c:pt>
                <c:pt idx="253">
                  <c:v>72.92</c:v>
                </c:pt>
                <c:pt idx="254">
                  <c:v>58.949999999999996</c:v>
                </c:pt>
                <c:pt idx="255">
                  <c:v>63.160000000000004</c:v>
                </c:pt>
                <c:pt idx="256">
                  <c:v>56.64</c:v>
                </c:pt>
                <c:pt idx="257">
                  <c:v>50.25</c:v>
                </c:pt>
                <c:pt idx="258">
                  <c:v>44.290000000000006</c:v>
                </c:pt>
                <c:pt idx="259">
                  <c:v>41.18</c:v>
                </c:pt>
                <c:pt idx="260">
                  <c:v>41.28</c:v>
                </c:pt>
                <c:pt idx="261">
                  <c:v>47.07</c:v>
                </c:pt>
                <c:pt idx="262">
                  <c:v>49.41</c:v>
                </c:pt>
                <c:pt idx="263">
                  <c:v>43.01</c:v>
                </c:pt>
                <c:pt idx="264">
                  <c:v>43.91</c:v>
                </c:pt>
                <c:pt idx="265">
                  <c:v>43.8</c:v>
                </c:pt>
                <c:pt idx="266">
                  <c:v>48.379999999999995</c:v>
                </c:pt>
                <c:pt idx="267">
                  <c:v>46.760000000000005</c:v>
                </c:pt>
                <c:pt idx="268">
                  <c:v>50.13</c:v>
                </c:pt>
                <c:pt idx="269">
                  <c:v>44.24</c:v>
                </c:pt>
                <c:pt idx="270">
                  <c:v>42.83</c:v>
                </c:pt>
                <c:pt idx="271">
                  <c:v>41.96</c:v>
                </c:pt>
                <c:pt idx="272">
                  <c:v>42.74</c:v>
                </c:pt>
                <c:pt idx="273">
                  <c:v>39.17</c:v>
                </c:pt>
                <c:pt idx="274">
                  <c:v>36.28</c:v>
                </c:pt>
                <c:pt idx="275">
                  <c:v>37.68</c:v>
                </c:pt>
                <c:pt idx="276">
                  <c:v>36.83</c:v>
                </c:pt>
                <c:pt idx="277">
                  <c:v>33.17</c:v>
                </c:pt>
                <c:pt idx="278">
                  <c:v>32.56</c:v>
                </c:pt>
                <c:pt idx="279">
                  <c:v>30.41</c:v>
                </c:pt>
                <c:pt idx="280">
                  <c:v>30.89</c:v>
                </c:pt>
                <c:pt idx="281">
                  <c:v>30.1</c:v>
                </c:pt>
                <c:pt idx="282">
                  <c:v>28.55</c:v>
                </c:pt>
                <c:pt idx="283">
                  <c:v>30.610000000000003</c:v>
                </c:pt>
                <c:pt idx="284">
                  <c:v>28.62</c:v>
                </c:pt>
                <c:pt idx="285">
                  <c:v>26.47</c:v>
                </c:pt>
                <c:pt idx="286">
                  <c:v>29.99</c:v>
                </c:pt>
                <c:pt idx="287">
                  <c:v>25.4</c:v>
                </c:pt>
                <c:pt idx="288">
                  <c:v>23.650000000000002</c:v>
                </c:pt>
                <c:pt idx="289">
                  <c:v>25.24</c:v>
                </c:pt>
                <c:pt idx="290">
                  <c:v>25.16</c:v>
                </c:pt>
                <c:pt idx="291">
                  <c:v>25.08</c:v>
                </c:pt>
                <c:pt idx="292">
                  <c:v>26.09</c:v>
                </c:pt>
                <c:pt idx="293">
                  <c:v>24.89</c:v>
                </c:pt>
                <c:pt idx="294">
                  <c:v>27.279999999999998</c:v>
                </c:pt>
                <c:pt idx="295">
                  <c:v>24.41</c:v>
                </c:pt>
                <c:pt idx="296">
                  <c:v>23.71</c:v>
                </c:pt>
                <c:pt idx="297">
                  <c:v>24.24</c:v>
                </c:pt>
                <c:pt idx="298">
                  <c:v>26.53</c:v>
                </c:pt>
                <c:pt idx="299">
                  <c:v>24.9</c:v>
                </c:pt>
                <c:pt idx="300">
                  <c:v>22.4</c:v>
                </c:pt>
                <c:pt idx="301">
                  <c:v>21.51</c:v>
                </c:pt>
                <c:pt idx="302">
                  <c:v>26.5</c:v>
                </c:pt>
                <c:pt idx="303">
                  <c:v>27.19</c:v>
                </c:pt>
                <c:pt idx="304">
                  <c:v>23.330000000000002</c:v>
                </c:pt>
                <c:pt idx="305">
                  <c:v>22.35</c:v>
                </c:pt>
                <c:pt idx="306">
                  <c:v>21.71</c:v>
                </c:pt>
                <c:pt idx="307">
                  <c:v>22.25</c:v>
                </c:pt>
                <c:pt idx="308">
                  <c:v>22.47</c:v>
                </c:pt>
                <c:pt idx="309">
                  <c:v>21.47</c:v>
                </c:pt>
                <c:pt idx="310">
                  <c:v>19.8</c:v>
                </c:pt>
                <c:pt idx="311">
                  <c:v>20.39</c:v>
                </c:pt>
                <c:pt idx="312">
                  <c:v>19.149999999999999</c:v>
                </c:pt>
                <c:pt idx="313">
                  <c:v>17.84</c:v>
                </c:pt>
                <c:pt idx="314">
                  <c:v>21.459999999999997</c:v>
                </c:pt>
                <c:pt idx="315">
                  <c:v>24.29</c:v>
                </c:pt>
                <c:pt idx="316">
                  <c:v>23.57</c:v>
                </c:pt>
                <c:pt idx="317">
                  <c:v>24.919999999999998</c:v>
                </c:pt>
                <c:pt idx="318">
                  <c:v>21.150000000000002</c:v>
                </c:pt>
                <c:pt idx="319">
                  <c:v>20.239999999999995</c:v>
                </c:pt>
                <c:pt idx="320">
                  <c:v>18.66</c:v>
                </c:pt>
                <c:pt idx="321">
                  <c:v>17.979999999999997</c:v>
                </c:pt>
                <c:pt idx="322">
                  <c:v>17.239999999999995</c:v>
                </c:pt>
                <c:pt idx="323">
                  <c:v>17.39</c:v>
                </c:pt>
                <c:pt idx="324">
                  <c:v>17.439999999999998</c:v>
                </c:pt>
                <c:pt idx="325">
                  <c:v>16.5</c:v>
                </c:pt>
                <c:pt idx="326">
                  <c:v>16.32</c:v>
                </c:pt>
                <c:pt idx="327">
                  <c:v>16.5</c:v>
                </c:pt>
                <c:pt idx="328">
                  <c:v>20.37</c:v>
                </c:pt>
                <c:pt idx="329">
                  <c:v>28.54</c:v>
                </c:pt>
                <c:pt idx="330">
                  <c:v>28.12</c:v>
                </c:pt>
                <c:pt idx="331">
                  <c:v>37.120000000000005</c:v>
                </c:pt>
                <c:pt idx="332">
                  <c:v>33.94</c:v>
                </c:pt>
                <c:pt idx="333">
                  <c:v>32.660000000000004</c:v>
                </c:pt>
                <c:pt idx="334">
                  <c:v>32.67</c:v>
                </c:pt>
                <c:pt idx="335">
                  <c:v>25.87</c:v>
                </c:pt>
                <c:pt idx="336">
                  <c:v>27.419999999999998</c:v>
                </c:pt>
                <c:pt idx="337">
                  <c:v>32.130000000000003</c:v>
                </c:pt>
                <c:pt idx="338">
                  <c:v>26.79</c:v>
                </c:pt>
                <c:pt idx="339">
                  <c:v>25.05</c:v>
                </c:pt>
                <c:pt idx="340">
                  <c:v>24.73</c:v>
                </c:pt>
                <c:pt idx="341">
                  <c:v>23.56</c:v>
                </c:pt>
                <c:pt idx="342">
                  <c:v>22.14</c:v>
                </c:pt>
                <c:pt idx="343">
                  <c:v>24.37</c:v>
                </c:pt>
                <c:pt idx="344">
                  <c:v>25.39</c:v>
                </c:pt>
                <c:pt idx="345">
                  <c:v>26.330000000000002</c:v>
                </c:pt>
                <c:pt idx="346">
                  <c:v>24.330000000000002</c:v>
                </c:pt>
                <c:pt idx="347">
                  <c:v>22.959999999999997</c:v>
                </c:pt>
                <c:pt idx="348">
                  <c:v>21.72</c:v>
                </c:pt>
                <c:pt idx="349">
                  <c:v>22.39</c:v>
                </c:pt>
                <c:pt idx="350">
                  <c:v>22.919999999999998</c:v>
                </c:pt>
                <c:pt idx="351">
                  <c:v>21.810000000000002</c:v>
                </c:pt>
                <c:pt idx="352">
                  <c:v>19.170000000000005</c:v>
                </c:pt>
                <c:pt idx="353">
                  <c:v>19.510000000000005</c:v>
                </c:pt>
                <c:pt idx="354">
                  <c:v>20.57</c:v>
                </c:pt>
                <c:pt idx="355">
                  <c:v>19.95</c:v>
                </c:pt>
                <c:pt idx="356">
                  <c:v>19.02</c:v>
                </c:pt>
                <c:pt idx="357">
                  <c:v>20.27</c:v>
                </c:pt>
                <c:pt idx="358">
                  <c:v>20.190000000000001</c:v>
                </c:pt>
                <c:pt idx="359">
                  <c:v>20.77</c:v>
                </c:pt>
                <c:pt idx="360">
                  <c:v>17.72</c:v>
                </c:pt>
                <c:pt idx="361">
                  <c:v>17.32</c:v>
                </c:pt>
                <c:pt idx="362">
                  <c:v>16.2</c:v>
                </c:pt>
                <c:pt idx="363">
                  <c:v>17.55</c:v>
                </c:pt>
                <c:pt idx="364">
                  <c:v>17.309999999999999</c:v>
                </c:pt>
                <c:pt idx="365">
                  <c:v>16.5</c:v>
                </c:pt>
                <c:pt idx="366">
                  <c:v>17.41</c:v>
                </c:pt>
                <c:pt idx="367">
                  <c:v>17.610000000000003</c:v>
                </c:pt>
                <c:pt idx="368">
                  <c:v>17.420000000000002</c:v>
                </c:pt>
                <c:pt idx="369">
                  <c:v>15.950000000000001</c:v>
                </c:pt>
                <c:pt idx="370">
                  <c:v>16.41</c:v>
                </c:pt>
                <c:pt idx="371">
                  <c:v>20.87</c:v>
                </c:pt>
                <c:pt idx="372">
                  <c:v>19.54</c:v>
                </c:pt>
                <c:pt idx="373">
                  <c:v>20.53</c:v>
                </c:pt>
                <c:pt idx="374">
                  <c:v>25.130000000000003</c:v>
                </c:pt>
                <c:pt idx="375">
                  <c:v>19.18</c:v>
                </c:pt>
                <c:pt idx="376">
                  <c:v>18.09</c:v>
                </c:pt>
                <c:pt idx="377">
                  <c:v>17.329999999999995</c:v>
                </c:pt>
                <c:pt idx="378">
                  <c:v>16.439999999999998</c:v>
                </c:pt>
                <c:pt idx="379">
                  <c:v>15.639999999999999</c:v>
                </c:pt>
                <c:pt idx="380">
                  <c:v>15.219999999999999</c:v>
                </c:pt>
                <c:pt idx="381">
                  <c:v>17.27</c:v>
                </c:pt>
                <c:pt idx="382">
                  <c:v>16.62</c:v>
                </c:pt>
                <c:pt idx="383">
                  <c:v>16.989999999999991</c:v>
                </c:pt>
                <c:pt idx="384">
                  <c:v>17.05</c:v>
                </c:pt>
                <c:pt idx="385">
                  <c:v>17.45</c:v>
                </c:pt>
                <c:pt idx="386">
                  <c:v>18.399999999999999</c:v>
                </c:pt>
                <c:pt idx="387">
                  <c:v>20.75</c:v>
                </c:pt>
                <c:pt idx="388">
                  <c:v>19.55</c:v>
                </c:pt>
                <c:pt idx="389">
                  <c:v>17.88</c:v>
                </c:pt>
                <c:pt idx="390">
                  <c:v>16.07</c:v>
                </c:pt>
                <c:pt idx="391">
                  <c:v>19.7</c:v>
                </c:pt>
                <c:pt idx="392">
                  <c:v>18.87</c:v>
                </c:pt>
                <c:pt idx="393">
                  <c:v>22.310000000000002</c:v>
                </c:pt>
                <c:pt idx="394">
                  <c:v>27.1</c:v>
                </c:pt>
                <c:pt idx="395">
                  <c:v>40.28</c:v>
                </c:pt>
                <c:pt idx="396">
                  <c:v>36.4</c:v>
                </c:pt>
                <c:pt idx="397">
                  <c:v>37.99</c:v>
                </c:pt>
                <c:pt idx="398">
                  <c:v>32.51</c:v>
                </c:pt>
                <c:pt idx="399">
                  <c:v>35.809999999999995</c:v>
                </c:pt>
                <c:pt idx="400">
                  <c:v>34.61</c:v>
                </c:pt>
                <c:pt idx="401">
                  <c:v>37.1</c:v>
                </c:pt>
                <c:pt idx="402">
                  <c:v>39.92</c:v>
                </c:pt>
                <c:pt idx="403">
                  <c:v>39.309999999999995</c:v>
                </c:pt>
                <c:pt idx="404">
                  <c:v>31.22</c:v>
                </c:pt>
                <c:pt idx="405">
                  <c:v>33.1</c:v>
                </c:pt>
                <c:pt idx="406">
                  <c:v>28.27</c:v>
                </c:pt>
                <c:pt idx="407">
                  <c:v>31.630000000000003</c:v>
                </c:pt>
                <c:pt idx="408">
                  <c:v>31.27</c:v>
                </c:pt>
                <c:pt idx="409">
                  <c:v>32.47</c:v>
                </c:pt>
                <c:pt idx="410">
                  <c:v>33.33</c:v>
                </c:pt>
                <c:pt idx="411">
                  <c:v>29.1</c:v>
                </c:pt>
                <c:pt idx="412">
                  <c:v>28.32</c:v>
                </c:pt>
                <c:pt idx="413">
                  <c:v>25.3</c:v>
                </c:pt>
                <c:pt idx="414">
                  <c:v>22.29</c:v>
                </c:pt>
                <c:pt idx="415">
                  <c:v>22.87</c:v>
                </c:pt>
                <c:pt idx="416">
                  <c:v>21.82</c:v>
                </c:pt>
                <c:pt idx="417">
                  <c:v>20.84</c:v>
                </c:pt>
                <c:pt idx="418">
                  <c:v>20.309999999999999</c:v>
                </c:pt>
                <c:pt idx="419">
                  <c:v>18.600000000000001</c:v>
                </c:pt>
                <c:pt idx="420">
                  <c:v>18.489999999999991</c:v>
                </c:pt>
                <c:pt idx="421">
                  <c:v>18.600000000000001</c:v>
                </c:pt>
                <c:pt idx="422">
                  <c:v>19.34</c:v>
                </c:pt>
                <c:pt idx="423">
                  <c:v>17.62</c:v>
                </c:pt>
                <c:pt idx="424">
                  <c:v>17.829999999999995</c:v>
                </c:pt>
                <c:pt idx="425">
                  <c:v>18.610000000000003</c:v>
                </c:pt>
                <c:pt idx="426">
                  <c:v>15.129999999999999</c:v>
                </c:pt>
                <c:pt idx="427">
                  <c:v>15.229999999999999</c:v>
                </c:pt>
                <c:pt idx="428">
                  <c:v>15.26</c:v>
                </c:pt>
                <c:pt idx="429">
                  <c:v>16.110000000000003</c:v>
                </c:pt>
                <c:pt idx="430">
                  <c:v>19.190000000000001</c:v>
                </c:pt>
                <c:pt idx="431">
                  <c:v>18.489999999999991</c:v>
                </c:pt>
                <c:pt idx="432">
                  <c:v>17.29</c:v>
                </c:pt>
                <c:pt idx="433">
                  <c:v>17.47</c:v>
                </c:pt>
                <c:pt idx="434">
                  <c:v>19.36</c:v>
                </c:pt>
                <c:pt idx="435">
                  <c:v>23.14</c:v>
                </c:pt>
                <c:pt idx="436">
                  <c:v>22.02</c:v>
                </c:pt>
                <c:pt idx="437">
                  <c:v>23.97</c:v>
                </c:pt>
                <c:pt idx="438">
                  <c:v>23.18</c:v>
                </c:pt>
                <c:pt idx="439">
                  <c:v>22.54</c:v>
                </c:pt>
                <c:pt idx="440">
                  <c:v>18.43</c:v>
                </c:pt>
                <c:pt idx="441">
                  <c:v>19.27</c:v>
                </c:pt>
                <c:pt idx="442">
                  <c:v>17.010000000000005</c:v>
                </c:pt>
                <c:pt idx="443">
                  <c:v>17.939999999999998</c:v>
                </c:pt>
                <c:pt idx="444">
                  <c:v>16.29</c:v>
                </c:pt>
                <c:pt idx="445">
                  <c:v>18.53</c:v>
                </c:pt>
                <c:pt idx="446">
                  <c:v>17.829999999999995</c:v>
                </c:pt>
                <c:pt idx="447">
                  <c:v>15.46</c:v>
                </c:pt>
                <c:pt idx="448">
                  <c:v>14.18</c:v>
                </c:pt>
                <c:pt idx="449">
                  <c:v>15.06</c:v>
                </c:pt>
                <c:pt idx="450">
                  <c:v>17.04</c:v>
                </c:pt>
                <c:pt idx="451">
                  <c:v>16.420000000000002</c:v>
                </c:pt>
                <c:pt idx="452">
                  <c:v>15.41</c:v>
                </c:pt>
                <c:pt idx="453">
                  <c:v>14.139999999999999</c:v>
                </c:pt>
                <c:pt idx="454">
                  <c:v>15.39</c:v>
                </c:pt>
                <c:pt idx="455">
                  <c:v>15.27</c:v>
                </c:pt>
                <c:pt idx="456">
                  <c:v>15.9</c:v>
                </c:pt>
                <c:pt idx="457">
                  <c:v>15.53</c:v>
                </c:pt>
                <c:pt idx="458">
                  <c:v>17.939999999999998</c:v>
                </c:pt>
                <c:pt idx="459">
                  <c:v>17.630000000000003</c:v>
                </c:pt>
                <c:pt idx="460">
                  <c:v>18.439999999999998</c:v>
                </c:pt>
                <c:pt idx="461">
                  <c:v>17.130000000000003</c:v>
                </c:pt>
                <c:pt idx="462">
                  <c:v>15.19</c:v>
                </c:pt>
                <c:pt idx="463">
                  <c:v>15.57</c:v>
                </c:pt>
                <c:pt idx="464">
                  <c:v>16.54</c:v>
                </c:pt>
                <c:pt idx="465">
                  <c:v>16.23</c:v>
                </c:pt>
                <c:pt idx="466">
                  <c:v>16.959999999999997</c:v>
                </c:pt>
                <c:pt idx="467">
                  <c:v>20.059999999999999</c:v>
                </c:pt>
                <c:pt idx="468">
                  <c:v>15.27</c:v>
                </c:pt>
                <c:pt idx="469">
                  <c:v>13.61</c:v>
                </c:pt>
                <c:pt idx="470">
                  <c:v>13.3</c:v>
                </c:pt>
                <c:pt idx="471">
                  <c:v>12.62</c:v>
                </c:pt>
                <c:pt idx="472">
                  <c:v>13.68</c:v>
                </c:pt>
                <c:pt idx="473">
                  <c:v>13.66</c:v>
                </c:pt>
                <c:pt idx="474">
                  <c:v>12.739999999999998</c:v>
                </c:pt>
                <c:pt idx="475">
                  <c:v>14.1</c:v>
                </c:pt>
                <c:pt idx="476">
                  <c:v>16.29</c:v>
                </c:pt>
                <c:pt idx="477">
                  <c:v>13.33</c:v>
                </c:pt>
                <c:pt idx="478">
                  <c:v>11.65</c:v>
                </c:pt>
                <c:pt idx="479">
                  <c:v>13.6</c:v>
                </c:pt>
                <c:pt idx="480">
                  <c:v>13.09</c:v>
                </c:pt>
                <c:pt idx="481">
                  <c:v>13.68</c:v>
                </c:pt>
                <c:pt idx="482">
                  <c:v>12.54</c:v>
                </c:pt>
                <c:pt idx="483">
                  <c:v>16.05</c:v>
                </c:pt>
                <c:pt idx="484">
                  <c:v>13.739999999999998</c:v>
                </c:pt>
                <c:pt idx="485">
                  <c:v>13.629999999999999</c:v>
                </c:pt>
                <c:pt idx="486">
                  <c:v>12.77</c:v>
                </c:pt>
                <c:pt idx="487">
                  <c:v>12.729999999999999</c:v>
                </c:pt>
                <c:pt idx="488">
                  <c:v>13.65</c:v>
                </c:pt>
                <c:pt idx="489">
                  <c:v>15.03</c:v>
                </c:pt>
                <c:pt idx="490">
                  <c:v>16.36</c:v>
                </c:pt>
                <c:pt idx="491">
                  <c:v>16.93</c:v>
                </c:pt>
                <c:pt idx="492">
                  <c:v>17.89</c:v>
                </c:pt>
                <c:pt idx="493">
                  <c:v>17.899999999999999</c:v>
                </c:pt>
                <c:pt idx="494">
                  <c:v>15.98</c:v>
                </c:pt>
                <c:pt idx="495">
                  <c:v>14.239999999999998</c:v>
                </c:pt>
                <c:pt idx="496">
                  <c:v>13.66</c:v>
                </c:pt>
                <c:pt idx="497">
                  <c:v>12.76</c:v>
                </c:pt>
                <c:pt idx="498">
                  <c:v>13.03</c:v>
                </c:pt>
                <c:pt idx="499">
                  <c:v>12.739999999999998</c:v>
                </c:pt>
                <c:pt idx="500">
                  <c:v>13.450000000000001</c:v>
                </c:pt>
                <c:pt idx="501">
                  <c:v>14.94</c:v>
                </c:pt>
                <c:pt idx="502">
                  <c:v>16.41</c:v>
                </c:pt>
                <c:pt idx="503">
                  <c:v>16.03</c:v>
                </c:pt>
                <c:pt idx="504">
                  <c:v>14.49</c:v>
                </c:pt>
                <c:pt idx="505">
                  <c:v>13.76</c:v>
                </c:pt>
                <c:pt idx="506">
                  <c:v>14.38</c:v>
                </c:pt>
                <c:pt idx="507">
                  <c:v>16.630000000000003</c:v>
                </c:pt>
                <c:pt idx="508">
                  <c:v>18.309999999999999</c:v>
                </c:pt>
                <c:pt idx="509">
                  <c:v>15.19</c:v>
                </c:pt>
                <c:pt idx="510">
                  <c:v>13.239999999999998</c:v>
                </c:pt>
                <c:pt idx="511">
                  <c:v>13.48</c:v>
                </c:pt>
                <c:pt idx="512">
                  <c:v>13.139999999999999</c:v>
                </c:pt>
                <c:pt idx="513">
                  <c:v>12.49</c:v>
                </c:pt>
                <c:pt idx="514">
                  <c:v>12.96</c:v>
                </c:pt>
                <c:pt idx="515">
                  <c:v>13.07</c:v>
                </c:pt>
                <c:pt idx="516">
                  <c:v>14.47</c:v>
                </c:pt>
                <c:pt idx="517">
                  <c:v>14.82</c:v>
                </c:pt>
                <c:pt idx="518">
                  <c:v>14.8</c:v>
                </c:pt>
                <c:pt idx="519">
                  <c:v>12.58</c:v>
                </c:pt>
                <c:pt idx="520">
                  <c:v>13.82</c:v>
                </c:pt>
                <c:pt idx="521">
                  <c:v>12.870000000000001</c:v>
                </c:pt>
                <c:pt idx="522">
                  <c:v>12.56</c:v>
                </c:pt>
                <c:pt idx="523">
                  <c:v>14.4</c:v>
                </c:pt>
                <c:pt idx="524">
                  <c:v>17.25</c:v>
                </c:pt>
                <c:pt idx="525">
                  <c:v>18.600000000000001</c:v>
                </c:pt>
                <c:pt idx="526">
                  <c:v>14.360000000000001</c:v>
                </c:pt>
                <c:pt idx="527">
                  <c:v>14.709999999999999</c:v>
                </c:pt>
                <c:pt idx="528">
                  <c:v>14.06</c:v>
                </c:pt>
                <c:pt idx="529">
                  <c:v>14.46</c:v>
                </c:pt>
                <c:pt idx="530">
                  <c:v>15.5</c:v>
                </c:pt>
                <c:pt idx="531">
                  <c:v>14.96</c:v>
                </c:pt>
                <c:pt idx="532">
                  <c:v>14.61</c:v>
                </c:pt>
                <c:pt idx="533">
                  <c:v>13.48</c:v>
                </c:pt>
                <c:pt idx="534">
                  <c:v>15.44</c:v>
                </c:pt>
              </c:numCache>
            </c:numRef>
          </c:val>
          <c:smooth val="0"/>
        </c:ser>
        <c:dLbls>
          <c:showLegendKey val="0"/>
          <c:showVal val="0"/>
          <c:showCatName val="0"/>
          <c:showSerName val="0"/>
          <c:showPercent val="0"/>
          <c:showBubbleSize val="0"/>
        </c:dLbls>
        <c:marker val="1"/>
        <c:smooth val="0"/>
        <c:axId val="283185920"/>
        <c:axId val="283184128"/>
      </c:lineChart>
      <c:dateAx>
        <c:axId val="283181056"/>
        <c:scaling>
          <c:orientation val="minMax"/>
          <c:min val="38412"/>
        </c:scaling>
        <c:delete val="0"/>
        <c:axPos val="b"/>
        <c:numFmt formatCode="mm\/yy" sourceLinked="0"/>
        <c:majorTickMark val="out"/>
        <c:minorTickMark val="none"/>
        <c:tickLblPos val="low"/>
        <c:txPr>
          <a:bodyPr rot="-2700000" vert="horz"/>
          <a:lstStyle/>
          <a:p>
            <a:pPr>
              <a:defRPr/>
            </a:pPr>
            <a:endParaRPr lang="en-US"/>
          </a:p>
        </c:txPr>
        <c:crossAx val="283182592"/>
        <c:crosses val="autoZero"/>
        <c:auto val="1"/>
        <c:lblOffset val="100"/>
        <c:baseTimeUnit val="days"/>
        <c:majorUnit val="6"/>
        <c:majorTimeUnit val="months"/>
      </c:dateAx>
      <c:valAx>
        <c:axId val="283182592"/>
        <c:scaling>
          <c:orientation val="minMax"/>
          <c:min val="-4"/>
        </c:scaling>
        <c:delete val="0"/>
        <c:axPos val="l"/>
        <c:majorGridlines>
          <c:spPr>
            <a:ln>
              <a:solidFill>
                <a:schemeClr val="bg1">
                  <a:lumMod val="75000"/>
                </a:schemeClr>
              </a:solidFill>
              <a:prstDash val="dash"/>
            </a:ln>
          </c:spPr>
        </c:majorGridlines>
        <c:numFmt formatCode="General" sourceLinked="1"/>
        <c:majorTickMark val="out"/>
        <c:minorTickMark val="none"/>
        <c:tickLblPos val="nextTo"/>
        <c:spPr>
          <a:ln>
            <a:noFill/>
          </a:ln>
        </c:spPr>
        <c:crossAx val="283181056"/>
        <c:crosses val="autoZero"/>
        <c:crossBetween val="between"/>
      </c:valAx>
      <c:valAx>
        <c:axId val="283184128"/>
        <c:scaling>
          <c:orientation val="minMax"/>
          <c:max val="6"/>
          <c:min val="-4"/>
        </c:scaling>
        <c:delete val="0"/>
        <c:axPos val="r"/>
        <c:numFmt formatCode="0" sourceLinked="0"/>
        <c:majorTickMark val="out"/>
        <c:minorTickMark val="none"/>
        <c:tickLblPos val="nextTo"/>
        <c:spPr>
          <a:ln>
            <a:noFill/>
          </a:ln>
        </c:spPr>
        <c:crossAx val="283185920"/>
        <c:crosses val="max"/>
        <c:crossBetween val="between"/>
        <c:minorUnit val="0.1"/>
      </c:valAx>
      <c:catAx>
        <c:axId val="283185920"/>
        <c:scaling>
          <c:orientation val="minMax"/>
        </c:scaling>
        <c:delete val="1"/>
        <c:axPos val="b"/>
        <c:majorTickMark val="out"/>
        <c:minorTickMark val="none"/>
        <c:tickLblPos val="none"/>
        <c:crossAx val="283184128"/>
        <c:crosses val="autoZero"/>
        <c:auto val="1"/>
        <c:lblAlgn val="ctr"/>
        <c:lblOffset val="100"/>
        <c:noMultiLvlLbl val="0"/>
      </c:catAx>
    </c:plotArea>
    <c:legend>
      <c:legendPos val="r"/>
      <c:legendEntry>
        <c:idx val="2"/>
        <c:delete val="1"/>
      </c:legendEntry>
      <c:layout>
        <c:manualLayout>
          <c:xMode val="edge"/>
          <c:yMode val="edge"/>
          <c:x val="0.70181099464926533"/>
          <c:y val="3.9055602009133494E-2"/>
          <c:w val="0.24466088848351253"/>
          <c:h val="8.6770418403581906E-2"/>
        </c:manualLayout>
      </c:layout>
      <c:overlay val="0"/>
    </c:legend>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09199676358697E-2"/>
          <c:y val="3.9266271391808001E-2"/>
          <c:w val="0.90845034052894547"/>
          <c:h val="0.85325442443021959"/>
        </c:manualLayout>
      </c:layout>
      <c:lineChart>
        <c:grouping val="standard"/>
        <c:varyColors val="0"/>
        <c:ser>
          <c:idx val="0"/>
          <c:order val="0"/>
          <c:tx>
            <c:strRef>
              <c:f>'CB yükümlülük'!$L$5</c:f>
              <c:strCache>
                <c:ptCount val="1"/>
                <c:pt idx="0">
                  <c:v>FED</c:v>
                </c:pt>
              </c:strCache>
            </c:strRef>
          </c:tx>
          <c:spPr>
            <a:ln>
              <a:solidFill>
                <a:srgbClr val="C00000"/>
              </a:solidFill>
            </a:ln>
          </c:spPr>
          <c:marker>
            <c:symbol val="none"/>
          </c:marker>
          <c:cat>
            <c:numRef>
              <c:f>'CB yükümlülük'!$B$6:$B$300</c:f>
              <c:numCache>
                <c:formatCode>m/d/yyyy</c:formatCode>
                <c:ptCount val="295"/>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numCache>
            </c:numRef>
          </c:cat>
          <c:val>
            <c:numRef>
              <c:f>'CB yükümlülük'!$L$6:$L$300</c:f>
              <c:numCache>
                <c:formatCode>General</c:formatCode>
                <c:ptCount val="295"/>
                <c:pt idx="0">
                  <c:v>6.2419575683514674</c:v>
                </c:pt>
                <c:pt idx="1">
                  <c:v>6.0942933702389528</c:v>
                </c:pt>
                <c:pt idx="2">
                  <c:v>6.1265735192355804</c:v>
                </c:pt>
                <c:pt idx="3">
                  <c:v>6.0661135731217142</c:v>
                </c:pt>
                <c:pt idx="4">
                  <c:v>6.1718761502333601</c:v>
                </c:pt>
                <c:pt idx="5">
                  <c:v>6.0930051088764881</c:v>
                </c:pt>
                <c:pt idx="6">
                  <c:v>6.1813503923676034</c:v>
                </c:pt>
                <c:pt idx="7">
                  <c:v>6.1932907348242807</c:v>
                </c:pt>
                <c:pt idx="8">
                  <c:v>6.2485608280207874</c:v>
                </c:pt>
                <c:pt idx="9">
                  <c:v>6.1532515716788616</c:v>
                </c:pt>
                <c:pt idx="10">
                  <c:v>6.2382768216015672</c:v>
                </c:pt>
                <c:pt idx="11">
                  <c:v>6.1431221566231358</c:v>
                </c:pt>
                <c:pt idx="12">
                  <c:v>6.1915018919038296</c:v>
                </c:pt>
                <c:pt idx="13">
                  <c:v>6.0602318566704207</c:v>
                </c:pt>
                <c:pt idx="14">
                  <c:v>6.0810844205400301</c:v>
                </c:pt>
                <c:pt idx="15">
                  <c:v>6.0497292582767006</c:v>
                </c:pt>
                <c:pt idx="16">
                  <c:v>6.1838645201148381</c:v>
                </c:pt>
                <c:pt idx="17">
                  <c:v>6.2665988298142956</c:v>
                </c:pt>
                <c:pt idx="18">
                  <c:v>6.1515281462368696</c:v>
                </c:pt>
                <c:pt idx="19">
                  <c:v>6.0373732601664418</c:v>
                </c:pt>
                <c:pt idx="20">
                  <c:v>6.1405458443871046</c:v>
                </c:pt>
                <c:pt idx="21">
                  <c:v>6.161965330522948</c:v>
                </c:pt>
                <c:pt idx="22">
                  <c:v>6.1294399825562378</c:v>
                </c:pt>
                <c:pt idx="23">
                  <c:v>6.0759385107388164</c:v>
                </c:pt>
                <c:pt idx="24">
                  <c:v>6.0816804157429951</c:v>
                </c:pt>
                <c:pt idx="25">
                  <c:v>6.0742813533452047</c:v>
                </c:pt>
                <c:pt idx="26">
                  <c:v>6.0551127582851576</c:v>
                </c:pt>
                <c:pt idx="27">
                  <c:v>6.0100094442218532</c:v>
                </c:pt>
                <c:pt idx="28">
                  <c:v>6.0352298093984329</c:v>
                </c:pt>
                <c:pt idx="29">
                  <c:v>5.9712881346230899</c:v>
                </c:pt>
                <c:pt idx="30">
                  <c:v>6.0133506954381559</c:v>
                </c:pt>
                <c:pt idx="31">
                  <c:v>5.9787004178352703</c:v>
                </c:pt>
                <c:pt idx="32">
                  <c:v>5.975545189170627</c:v>
                </c:pt>
                <c:pt idx="33">
                  <c:v>5.956177379657718</c:v>
                </c:pt>
                <c:pt idx="34">
                  <c:v>6.0277459790509971</c:v>
                </c:pt>
                <c:pt idx="35">
                  <c:v>6.0150177436895422</c:v>
                </c:pt>
                <c:pt idx="36">
                  <c:v>6.1215800469349206</c:v>
                </c:pt>
                <c:pt idx="37">
                  <c:v>5.9903339820273596</c:v>
                </c:pt>
                <c:pt idx="38">
                  <c:v>6.1448328658920488</c:v>
                </c:pt>
                <c:pt idx="39">
                  <c:v>5.9328057085415757</c:v>
                </c:pt>
                <c:pt idx="40">
                  <c:v>6.0541617703274744</c:v>
                </c:pt>
                <c:pt idx="41">
                  <c:v>5.93000240687517</c:v>
                </c:pt>
                <c:pt idx="42">
                  <c:v>6.0122042729113279</c:v>
                </c:pt>
                <c:pt idx="43">
                  <c:v>6.0228723931418209</c:v>
                </c:pt>
                <c:pt idx="44">
                  <c:v>6.0382622361286113</c:v>
                </c:pt>
                <c:pt idx="45">
                  <c:v>6.0637255595984749</c:v>
                </c:pt>
                <c:pt idx="46">
                  <c:v>6.0698347750987516</c:v>
                </c:pt>
                <c:pt idx="47">
                  <c:v>5.9910308504764176</c:v>
                </c:pt>
                <c:pt idx="48">
                  <c:v>6.0133015248262076</c:v>
                </c:pt>
                <c:pt idx="49">
                  <c:v>6.0045872209086646</c:v>
                </c:pt>
                <c:pt idx="50">
                  <c:v>6.0506930384675277</c:v>
                </c:pt>
                <c:pt idx="51">
                  <c:v>6.0642423298551629</c:v>
                </c:pt>
                <c:pt idx="52">
                  <c:v>6.2293870850054711</c:v>
                </c:pt>
                <c:pt idx="53">
                  <c:v>5.9360354166081999</c:v>
                </c:pt>
                <c:pt idx="54">
                  <c:v>6.0248926556843374</c:v>
                </c:pt>
                <c:pt idx="55">
                  <c:v>5.9086170123200414</c:v>
                </c:pt>
                <c:pt idx="56">
                  <c:v>6.0684548031319272</c:v>
                </c:pt>
                <c:pt idx="57">
                  <c:v>5.866451042572896</c:v>
                </c:pt>
                <c:pt idx="58">
                  <c:v>5.9504041197766124</c:v>
                </c:pt>
                <c:pt idx="59">
                  <c:v>5.9145314736339891</c:v>
                </c:pt>
                <c:pt idx="60">
                  <c:v>6.0122779446019141</c:v>
                </c:pt>
                <c:pt idx="61">
                  <c:v>5.9225366935144379</c:v>
                </c:pt>
                <c:pt idx="62">
                  <c:v>6.0287654702101987</c:v>
                </c:pt>
                <c:pt idx="63">
                  <c:v>5.9678598490163601</c:v>
                </c:pt>
                <c:pt idx="64">
                  <c:v>5.9983372155024837</c:v>
                </c:pt>
                <c:pt idx="65">
                  <c:v>5.9230974015510824</c:v>
                </c:pt>
                <c:pt idx="66">
                  <c:v>5.9832701644259814</c:v>
                </c:pt>
                <c:pt idx="67">
                  <c:v>5.9090507849991951</c:v>
                </c:pt>
                <c:pt idx="68">
                  <c:v>5.9389164839322124</c:v>
                </c:pt>
                <c:pt idx="69">
                  <c:v>5.9560596613399284</c:v>
                </c:pt>
                <c:pt idx="70">
                  <c:v>5.9593874133908749</c:v>
                </c:pt>
                <c:pt idx="71">
                  <c:v>5.8923349610127556</c:v>
                </c:pt>
                <c:pt idx="72">
                  <c:v>6.0184602666405107</c:v>
                </c:pt>
                <c:pt idx="73">
                  <c:v>6.0603058729569348</c:v>
                </c:pt>
                <c:pt idx="74">
                  <c:v>6.0051142294677682</c:v>
                </c:pt>
                <c:pt idx="75">
                  <c:v>5.9668415779849928</c:v>
                </c:pt>
                <c:pt idx="76">
                  <c:v>6.0496150316311583</c:v>
                </c:pt>
                <c:pt idx="77">
                  <c:v>5.9811964494637069</c:v>
                </c:pt>
                <c:pt idx="78">
                  <c:v>5.9900731851132472</c:v>
                </c:pt>
                <c:pt idx="79">
                  <c:v>5.9598765217994512</c:v>
                </c:pt>
                <c:pt idx="80">
                  <c:v>6.0438902570150166</c:v>
                </c:pt>
                <c:pt idx="81">
                  <c:v>5.9715445180534816</c:v>
                </c:pt>
                <c:pt idx="82">
                  <c:v>6.1018278935867638</c:v>
                </c:pt>
                <c:pt idx="83">
                  <c:v>5.9853074815302971</c:v>
                </c:pt>
                <c:pt idx="84">
                  <c:v>6.0762373833720673</c:v>
                </c:pt>
                <c:pt idx="85">
                  <c:v>5.963566993860776</c:v>
                </c:pt>
                <c:pt idx="86">
                  <c:v>6.0399292428289</c:v>
                </c:pt>
                <c:pt idx="87">
                  <c:v>6.0069716624466718</c:v>
                </c:pt>
                <c:pt idx="88">
                  <c:v>6.1512954805591216</c:v>
                </c:pt>
                <c:pt idx="89">
                  <c:v>6.6261315944642911</c:v>
                </c:pt>
                <c:pt idx="90">
                  <c:v>8.1271062398113152</c:v>
                </c:pt>
                <c:pt idx="91">
                  <c:v>10.171836249835019</c:v>
                </c:pt>
                <c:pt idx="92">
                  <c:v>10.77527769866135</c:v>
                </c:pt>
                <c:pt idx="93">
                  <c:v>12.0219658078096</c:v>
                </c:pt>
                <c:pt idx="94">
                  <c:v>12.256601204576549</c:v>
                </c:pt>
                <c:pt idx="95">
                  <c:v>13.4091531146015</c:v>
                </c:pt>
                <c:pt idx="96">
                  <c:v>14.134427687199111</c:v>
                </c:pt>
                <c:pt idx="97">
                  <c:v>15.09228834811846</c:v>
                </c:pt>
                <c:pt idx="98">
                  <c:v>14.91961848128877</c:v>
                </c:pt>
                <c:pt idx="99">
                  <c:v>14.343526616695961</c:v>
                </c:pt>
                <c:pt idx="100">
                  <c:v>14.5580232162333</c:v>
                </c:pt>
                <c:pt idx="101">
                  <c:v>15.340414446582519</c:v>
                </c:pt>
                <c:pt idx="102">
                  <c:v>15.36066439274475</c:v>
                </c:pt>
                <c:pt idx="103">
                  <c:v>15.222429854603311</c:v>
                </c:pt>
                <c:pt idx="104">
                  <c:v>15.61454937969137</c:v>
                </c:pt>
                <c:pt idx="105">
                  <c:v>14.775126582727941</c:v>
                </c:pt>
                <c:pt idx="106">
                  <c:v>14.26521655765994</c:v>
                </c:pt>
                <c:pt idx="107">
                  <c:v>14.180297833358191</c:v>
                </c:pt>
                <c:pt idx="108">
                  <c:v>13.406335882741431</c:v>
                </c:pt>
                <c:pt idx="109">
                  <c:v>12.867338460555191</c:v>
                </c:pt>
                <c:pt idx="110">
                  <c:v>12.80721787852319</c:v>
                </c:pt>
                <c:pt idx="111">
                  <c:v>13.31758949558647</c:v>
                </c:pt>
                <c:pt idx="112">
                  <c:v>13.317901957860199</c:v>
                </c:pt>
                <c:pt idx="113">
                  <c:v>13.209328419153939</c:v>
                </c:pt>
                <c:pt idx="114">
                  <c:v>13.18788214491148</c:v>
                </c:pt>
                <c:pt idx="115">
                  <c:v>14.36974939105364</c:v>
                </c:pt>
                <c:pt idx="116">
                  <c:v>14.39488840125837</c:v>
                </c:pt>
                <c:pt idx="117">
                  <c:v>14.614777999626529</c:v>
                </c:pt>
                <c:pt idx="118">
                  <c:v>14.681708490742199</c:v>
                </c:pt>
                <c:pt idx="119">
                  <c:v>15.38579657267622</c:v>
                </c:pt>
                <c:pt idx="120">
                  <c:v>15.45792694313171</c:v>
                </c:pt>
                <c:pt idx="121">
                  <c:v>14.51707197954523</c:v>
                </c:pt>
                <c:pt idx="122">
                  <c:v>14.65091859746901</c:v>
                </c:pt>
                <c:pt idx="123">
                  <c:v>15.475695591594009</c:v>
                </c:pt>
                <c:pt idx="124">
                  <c:v>15.365190973469121</c:v>
                </c:pt>
                <c:pt idx="125">
                  <c:v>14.628158352126629</c:v>
                </c:pt>
                <c:pt idx="126">
                  <c:v>14.605225735093439</c:v>
                </c:pt>
                <c:pt idx="127">
                  <c:v>14.41971070284557</c:v>
                </c:pt>
                <c:pt idx="128">
                  <c:v>14.55757932688855</c:v>
                </c:pt>
                <c:pt idx="129">
                  <c:v>14.216577847364871</c:v>
                </c:pt>
                <c:pt idx="130">
                  <c:v>14.10691805781612</c:v>
                </c:pt>
                <c:pt idx="131">
                  <c:v>14.008001209903931</c:v>
                </c:pt>
                <c:pt idx="132">
                  <c:v>14.58616964581503</c:v>
                </c:pt>
                <c:pt idx="133">
                  <c:v>14.34127932936754</c:v>
                </c:pt>
                <c:pt idx="134">
                  <c:v>14.06863324067006</c:v>
                </c:pt>
                <c:pt idx="135">
                  <c:v>13.981145663790739</c:v>
                </c:pt>
                <c:pt idx="136">
                  <c:v>14.17169833062065</c:v>
                </c:pt>
                <c:pt idx="137">
                  <c:v>14.499070966626819</c:v>
                </c:pt>
                <c:pt idx="138">
                  <c:v>14.602280092759299</c:v>
                </c:pt>
                <c:pt idx="139">
                  <c:v>14.662501620407051</c:v>
                </c:pt>
                <c:pt idx="140">
                  <c:v>14.691409682112139</c:v>
                </c:pt>
                <c:pt idx="141">
                  <c:v>15.06346954354934</c:v>
                </c:pt>
                <c:pt idx="142">
                  <c:v>15.20121134428968</c:v>
                </c:pt>
                <c:pt idx="143">
                  <c:v>15.001591146915899</c:v>
                </c:pt>
                <c:pt idx="144">
                  <c:v>14.980633878528121</c:v>
                </c:pt>
                <c:pt idx="145">
                  <c:v>15.36619314516707</c:v>
                </c:pt>
                <c:pt idx="146">
                  <c:v>15.431874543082809</c:v>
                </c:pt>
                <c:pt idx="147">
                  <c:v>15.13850862229612</c:v>
                </c:pt>
                <c:pt idx="148">
                  <c:v>15.17213056005505</c:v>
                </c:pt>
                <c:pt idx="149">
                  <c:v>14.94524161064205</c:v>
                </c:pt>
                <c:pt idx="150">
                  <c:v>15.482225025444009</c:v>
                </c:pt>
                <c:pt idx="151">
                  <c:v>15.458164303837391</c:v>
                </c:pt>
                <c:pt idx="152">
                  <c:v>15.442761714998349</c:v>
                </c:pt>
                <c:pt idx="153">
                  <c:v>15.319698685511961</c:v>
                </c:pt>
                <c:pt idx="154">
                  <c:v>15.672926133512989</c:v>
                </c:pt>
                <c:pt idx="155">
                  <c:v>15.674072906064991</c:v>
                </c:pt>
                <c:pt idx="156">
                  <c:v>15.460597441557709</c:v>
                </c:pt>
                <c:pt idx="157">
                  <c:v>15.469172751457521</c:v>
                </c:pt>
                <c:pt idx="158">
                  <c:v>15.86728080602253</c:v>
                </c:pt>
                <c:pt idx="159">
                  <c:v>15.587720043018059</c:v>
                </c:pt>
                <c:pt idx="160">
                  <c:v>15.55012877115526</c:v>
                </c:pt>
                <c:pt idx="161">
                  <c:v>15.569953868794929</c:v>
                </c:pt>
                <c:pt idx="162">
                  <c:v>15.616162902586741</c:v>
                </c:pt>
                <c:pt idx="163">
                  <c:v>15.76686053093338</c:v>
                </c:pt>
                <c:pt idx="164">
                  <c:v>15.822005716873271</c:v>
                </c:pt>
                <c:pt idx="165">
                  <c:v>15.7797447217977</c:v>
                </c:pt>
                <c:pt idx="166">
                  <c:v>15.79940001132054</c:v>
                </c:pt>
                <c:pt idx="167">
                  <c:v>15.974691515254429</c:v>
                </c:pt>
                <c:pt idx="168">
                  <c:v>16.014936038942661</c:v>
                </c:pt>
                <c:pt idx="169">
                  <c:v>15.825133318851041</c:v>
                </c:pt>
                <c:pt idx="170">
                  <c:v>15.822491468294301</c:v>
                </c:pt>
                <c:pt idx="171">
                  <c:v>16.036081932405072</c:v>
                </c:pt>
                <c:pt idx="172">
                  <c:v>16.027371533885059</c:v>
                </c:pt>
                <c:pt idx="173">
                  <c:v>15.96622355521608</c:v>
                </c:pt>
                <c:pt idx="174">
                  <c:v>15.944128714883361</c:v>
                </c:pt>
                <c:pt idx="175">
                  <c:v>16.01054637954352</c:v>
                </c:pt>
                <c:pt idx="176">
                  <c:v>16.112779689284739</c:v>
                </c:pt>
                <c:pt idx="177">
                  <c:v>15.994471034245951</c:v>
                </c:pt>
                <c:pt idx="178">
                  <c:v>16.01032213758646</c:v>
                </c:pt>
                <c:pt idx="179">
                  <c:v>15.973329222230779</c:v>
                </c:pt>
                <c:pt idx="180">
                  <c:v>16.060005746200151</c:v>
                </c:pt>
                <c:pt idx="181">
                  <c:v>16.061617485266609</c:v>
                </c:pt>
                <c:pt idx="182">
                  <c:v>15.80527977243556</c:v>
                </c:pt>
                <c:pt idx="183">
                  <c:v>15.80825614874944</c:v>
                </c:pt>
                <c:pt idx="184">
                  <c:v>15.8702813334721</c:v>
                </c:pt>
                <c:pt idx="185">
                  <c:v>15.81087175217678</c:v>
                </c:pt>
                <c:pt idx="186">
                  <c:v>15.75321053179311</c:v>
                </c:pt>
                <c:pt idx="187">
                  <c:v>15.770173795400151</c:v>
                </c:pt>
                <c:pt idx="188">
                  <c:v>15.780129739480349</c:v>
                </c:pt>
                <c:pt idx="189">
                  <c:v>15.683539737052071</c:v>
                </c:pt>
                <c:pt idx="190">
                  <c:v>15.596940368404621</c:v>
                </c:pt>
                <c:pt idx="191">
                  <c:v>15.60147778124675</c:v>
                </c:pt>
                <c:pt idx="192">
                  <c:v>15.62756443611892</c:v>
                </c:pt>
                <c:pt idx="193">
                  <c:v>15.560578624206469</c:v>
                </c:pt>
                <c:pt idx="194">
                  <c:v>15.63301765705762</c:v>
                </c:pt>
                <c:pt idx="195">
                  <c:v>15.40254527991218</c:v>
                </c:pt>
                <c:pt idx="196">
                  <c:v>15.464386663007691</c:v>
                </c:pt>
                <c:pt idx="197">
                  <c:v>15.478416575192099</c:v>
                </c:pt>
                <c:pt idx="198">
                  <c:v>15.44886800219539</c:v>
                </c:pt>
                <c:pt idx="199">
                  <c:v>15.375411635565319</c:v>
                </c:pt>
                <c:pt idx="200">
                  <c:v>15.41309687156971</c:v>
                </c:pt>
                <c:pt idx="201">
                  <c:v>15.4995403402854</c:v>
                </c:pt>
                <c:pt idx="202">
                  <c:v>15.51457189901207</c:v>
                </c:pt>
                <c:pt idx="203">
                  <c:v>15.724650109769479</c:v>
                </c:pt>
                <c:pt idx="204">
                  <c:v>15.735976948408339</c:v>
                </c:pt>
                <c:pt idx="205">
                  <c:v>15.972283205268941</c:v>
                </c:pt>
                <c:pt idx="206">
                  <c:v>15.997687980241491</c:v>
                </c:pt>
                <c:pt idx="207">
                  <c:v>16.289551317233801</c:v>
                </c:pt>
                <c:pt idx="208">
                  <c:v>16.23802826564215</c:v>
                </c:pt>
                <c:pt idx="209">
                  <c:v>16.19123365386573</c:v>
                </c:pt>
                <c:pt idx="210">
                  <c:v>16.409625472485558</c:v>
                </c:pt>
                <c:pt idx="211">
                  <c:v>16.11849293222674</c:v>
                </c:pt>
                <c:pt idx="212">
                  <c:v>16.243982383159491</c:v>
                </c:pt>
                <c:pt idx="213">
                  <c:v>16.41994720376767</c:v>
                </c:pt>
                <c:pt idx="214">
                  <c:v>16.63257079649021</c:v>
                </c:pt>
                <c:pt idx="215">
                  <c:v>16.69177993878894</c:v>
                </c:pt>
                <c:pt idx="216">
                  <c:v>16.85774876322451</c:v>
                </c:pt>
                <c:pt idx="217">
                  <c:v>16.938639648748971</c:v>
                </c:pt>
                <c:pt idx="218">
                  <c:v>17.15583710530067</c:v>
                </c:pt>
                <c:pt idx="219">
                  <c:v>17.199824917378649</c:v>
                </c:pt>
                <c:pt idx="220">
                  <c:v>17.32390284950359</c:v>
                </c:pt>
                <c:pt idx="221">
                  <c:v>17.374447346927749</c:v>
                </c:pt>
                <c:pt idx="222">
                  <c:v>17.551417829347489</c:v>
                </c:pt>
                <c:pt idx="223">
                  <c:v>17.664655178232731</c:v>
                </c:pt>
                <c:pt idx="224">
                  <c:v>17.802327386617531</c:v>
                </c:pt>
                <c:pt idx="225">
                  <c:v>17.83726518572519</c:v>
                </c:pt>
                <c:pt idx="226">
                  <c:v>18.025116605579509</c:v>
                </c:pt>
                <c:pt idx="227">
                  <c:v>18.198644607793501</c:v>
                </c:pt>
                <c:pt idx="228">
                  <c:v>18.289586834875688</c:v>
                </c:pt>
                <c:pt idx="229">
                  <c:v>18.403397930461889</c:v>
                </c:pt>
                <c:pt idx="230">
                  <c:v>18.49575089943232</c:v>
                </c:pt>
                <c:pt idx="231">
                  <c:v>18.647382027553341</c:v>
                </c:pt>
                <c:pt idx="232">
                  <c:v>18.75537465659572</c:v>
                </c:pt>
                <c:pt idx="233">
                  <c:v>18.949780288763328</c:v>
                </c:pt>
                <c:pt idx="234">
                  <c:v>18.770115172358629</c:v>
                </c:pt>
                <c:pt idx="235">
                  <c:v>18.811365272334641</c:v>
                </c:pt>
                <c:pt idx="236">
                  <c:v>18.8643392252526</c:v>
                </c:pt>
                <c:pt idx="237">
                  <c:v>18.819070089845109</c:v>
                </c:pt>
                <c:pt idx="238">
                  <c:v>18.767115892185871</c:v>
                </c:pt>
                <c:pt idx="239">
                  <c:v>18.790676904209651</c:v>
                </c:pt>
                <c:pt idx="240">
                  <c:v>18.825281932336239</c:v>
                </c:pt>
                <c:pt idx="241">
                  <c:v>18.72802527393425</c:v>
                </c:pt>
                <c:pt idx="242">
                  <c:v>18.737669625956439</c:v>
                </c:pt>
                <c:pt idx="243">
                  <c:v>18.698872270655041</c:v>
                </c:pt>
                <c:pt idx="244">
                  <c:v>18.730444693273611</c:v>
                </c:pt>
                <c:pt idx="245">
                  <c:v>18.762636967127879</c:v>
                </c:pt>
                <c:pt idx="246">
                  <c:v>18.723806286491239</c:v>
                </c:pt>
                <c:pt idx="247">
                  <c:v>18.67701085072915</c:v>
                </c:pt>
                <c:pt idx="248">
                  <c:v>18.53697768281102</c:v>
                </c:pt>
                <c:pt idx="249">
                  <c:v>18.543137332489181</c:v>
                </c:pt>
                <c:pt idx="250">
                  <c:v>18.486440856811221</c:v>
                </c:pt>
                <c:pt idx="251">
                  <c:v>18.441483328057409</c:v>
                </c:pt>
                <c:pt idx="252">
                  <c:v>18.284999208610319</c:v>
                </c:pt>
                <c:pt idx="253">
                  <c:v>18.40185448981746</c:v>
                </c:pt>
                <c:pt idx="254">
                  <c:v>18.347182652738201</c:v>
                </c:pt>
                <c:pt idx="255">
                  <c:v>18.271947873799721</c:v>
                </c:pt>
                <c:pt idx="256">
                  <c:v>18.22050094966761</c:v>
                </c:pt>
                <c:pt idx="257">
                  <c:v>18.263915268544899</c:v>
                </c:pt>
                <c:pt idx="258">
                  <c:v>18.802634008652529</c:v>
                </c:pt>
                <c:pt idx="259">
                  <c:v>18.89194233407196</c:v>
                </c:pt>
                <c:pt idx="260">
                  <c:v>18.958306953677319</c:v>
                </c:pt>
                <c:pt idx="261">
                  <c:v>18.70810652046211</c:v>
                </c:pt>
                <c:pt idx="262">
                  <c:v>18.586926440832841</c:v>
                </c:pt>
                <c:pt idx="263">
                  <c:v>18.719078389139089</c:v>
                </c:pt>
                <c:pt idx="264">
                  <c:v>18.719848573852889</c:v>
                </c:pt>
                <c:pt idx="265">
                  <c:v>18.749748710919651</c:v>
                </c:pt>
                <c:pt idx="266">
                  <c:v>18.771783826121009</c:v>
                </c:pt>
                <c:pt idx="267">
                  <c:v>18.834906337706421</c:v>
                </c:pt>
                <c:pt idx="268">
                  <c:v>18.801357613732801</c:v>
                </c:pt>
                <c:pt idx="269">
                  <c:v>18.75545329939299</c:v>
                </c:pt>
                <c:pt idx="270">
                  <c:v>18.488408067358531</c:v>
                </c:pt>
                <c:pt idx="271">
                  <c:v>18.545780301546891</c:v>
                </c:pt>
                <c:pt idx="272">
                  <c:v>18.54093727563475</c:v>
                </c:pt>
                <c:pt idx="273">
                  <c:v>18.445460479081</c:v>
                </c:pt>
                <c:pt idx="274">
                  <c:v>18.17619506018103</c:v>
                </c:pt>
                <c:pt idx="275">
                  <c:v>18.187255706376028</c:v>
                </c:pt>
                <c:pt idx="276">
                  <c:v>18.240866245001069</c:v>
                </c:pt>
                <c:pt idx="277">
                  <c:v>18.183043357474659</c:v>
                </c:pt>
                <c:pt idx="278">
                  <c:v>18.168190305136861</c:v>
                </c:pt>
                <c:pt idx="279">
                  <c:v>18.166807724362499</c:v>
                </c:pt>
                <c:pt idx="280">
                  <c:v>18.08112648029822</c:v>
                </c:pt>
                <c:pt idx="281">
                  <c:v>18.136074375092871</c:v>
                </c:pt>
                <c:pt idx="282">
                  <c:v>18.02706369562549</c:v>
                </c:pt>
                <c:pt idx="283">
                  <c:v>18.087173656021651</c:v>
                </c:pt>
                <c:pt idx="284">
                  <c:v>18.1976702867886</c:v>
                </c:pt>
                <c:pt idx="285">
                  <c:v>18.208524191933218</c:v>
                </c:pt>
                <c:pt idx="286">
                  <c:v>18.161096502845911</c:v>
                </c:pt>
                <c:pt idx="287">
                  <c:v>18.175846184658521</c:v>
                </c:pt>
                <c:pt idx="288">
                  <c:v>18.17843690844602</c:v>
                </c:pt>
                <c:pt idx="289">
                  <c:v>18.110503091424771</c:v>
                </c:pt>
                <c:pt idx="290">
                  <c:v>18.051859700354701</c:v>
                </c:pt>
                <c:pt idx="291">
                  <c:v>18.079569461762588</c:v>
                </c:pt>
                <c:pt idx="292">
                  <c:v>18.112221626406001</c:v>
                </c:pt>
                <c:pt idx="293">
                  <c:v>17.964123967102321</c:v>
                </c:pt>
                <c:pt idx="294">
                  <c:v>17.943126829173739</c:v>
                </c:pt>
              </c:numCache>
            </c:numRef>
          </c:val>
          <c:smooth val="0"/>
        </c:ser>
        <c:ser>
          <c:idx val="1"/>
          <c:order val="1"/>
          <c:tx>
            <c:strRef>
              <c:f>'CB yükümlülük'!$M$5</c:f>
              <c:strCache>
                <c:ptCount val="1"/>
                <c:pt idx="0">
                  <c:v>ECB</c:v>
                </c:pt>
              </c:strCache>
            </c:strRef>
          </c:tx>
          <c:spPr>
            <a:ln>
              <a:solidFill>
                <a:schemeClr val="accent1">
                  <a:lumMod val="75000"/>
                </a:schemeClr>
              </a:solidFill>
            </a:ln>
          </c:spPr>
          <c:marker>
            <c:symbol val="none"/>
          </c:marker>
          <c:cat>
            <c:numRef>
              <c:f>'CB yükümlülük'!$B$6:$B$300</c:f>
              <c:numCache>
                <c:formatCode>m/d/yyyy</c:formatCode>
                <c:ptCount val="295"/>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numCache>
            </c:numRef>
          </c:cat>
          <c:val>
            <c:numRef>
              <c:f>'CB yükümlülük'!$M$6:$M$300</c:f>
              <c:numCache>
                <c:formatCode>General</c:formatCode>
                <c:ptCount val="295"/>
                <c:pt idx="0">
                  <c:v>13.472685151329751</c:v>
                </c:pt>
                <c:pt idx="1">
                  <c:v>13.284602351109699</c:v>
                </c:pt>
                <c:pt idx="2">
                  <c:v>13.31875041970264</c:v>
                </c:pt>
                <c:pt idx="3">
                  <c:v>13.399534059757441</c:v>
                </c:pt>
                <c:pt idx="4">
                  <c:v>13.265591003284021</c:v>
                </c:pt>
                <c:pt idx="5">
                  <c:v>13.155012414795261</c:v>
                </c:pt>
                <c:pt idx="6">
                  <c:v>13.247139842502939</c:v>
                </c:pt>
                <c:pt idx="7">
                  <c:v>13.425769486345599</c:v>
                </c:pt>
                <c:pt idx="8">
                  <c:v>13.400479375395181</c:v>
                </c:pt>
                <c:pt idx="9">
                  <c:v>13.30241163090218</c:v>
                </c:pt>
                <c:pt idx="10">
                  <c:v>13.18770166295959</c:v>
                </c:pt>
                <c:pt idx="11">
                  <c:v>13.33543932540595</c:v>
                </c:pt>
                <c:pt idx="12">
                  <c:v>13.568243724685519</c:v>
                </c:pt>
                <c:pt idx="13">
                  <c:v>13.4727704075662</c:v>
                </c:pt>
                <c:pt idx="14">
                  <c:v>13.35948329575786</c:v>
                </c:pt>
                <c:pt idx="15">
                  <c:v>13.3902490850053</c:v>
                </c:pt>
                <c:pt idx="16">
                  <c:v>13.52898841797424</c:v>
                </c:pt>
                <c:pt idx="17">
                  <c:v>13.40301544988929</c:v>
                </c:pt>
                <c:pt idx="18">
                  <c:v>13.3902490850053</c:v>
                </c:pt>
                <c:pt idx="19">
                  <c:v>13.44485692326581</c:v>
                </c:pt>
                <c:pt idx="20">
                  <c:v>13.65255762906752</c:v>
                </c:pt>
                <c:pt idx="21">
                  <c:v>13.553497538305569</c:v>
                </c:pt>
                <c:pt idx="22">
                  <c:v>13.529425464699999</c:v>
                </c:pt>
                <c:pt idx="23">
                  <c:v>13.574441277453079</c:v>
                </c:pt>
                <c:pt idx="24">
                  <c:v>13.64818716180994</c:v>
                </c:pt>
                <c:pt idx="25">
                  <c:v>13.89869544427669</c:v>
                </c:pt>
                <c:pt idx="26">
                  <c:v>13.52654433241405</c:v>
                </c:pt>
                <c:pt idx="27">
                  <c:v>13.4539832331991</c:v>
                </c:pt>
                <c:pt idx="28">
                  <c:v>13.57945843292088</c:v>
                </c:pt>
                <c:pt idx="29">
                  <c:v>13.76293257163664</c:v>
                </c:pt>
                <c:pt idx="30">
                  <c:v>13.56474872158307</c:v>
                </c:pt>
                <c:pt idx="31">
                  <c:v>14.22276995214577</c:v>
                </c:pt>
                <c:pt idx="32">
                  <c:v>13.707532802315781</c:v>
                </c:pt>
                <c:pt idx="33">
                  <c:v>13.81173794104448</c:v>
                </c:pt>
                <c:pt idx="34">
                  <c:v>13.13811034235718</c:v>
                </c:pt>
                <c:pt idx="35">
                  <c:v>13.703900774824961</c:v>
                </c:pt>
                <c:pt idx="36">
                  <c:v>14.74724607190552</c:v>
                </c:pt>
                <c:pt idx="37">
                  <c:v>13.50186924564832</c:v>
                </c:pt>
                <c:pt idx="38">
                  <c:v>14.19210202002019</c:v>
                </c:pt>
                <c:pt idx="39">
                  <c:v>13.758724373486499</c:v>
                </c:pt>
                <c:pt idx="40">
                  <c:v>14.43936204516308</c:v>
                </c:pt>
                <c:pt idx="41">
                  <c:v>13.9936645565398</c:v>
                </c:pt>
                <c:pt idx="42">
                  <c:v>14.15246059826311</c:v>
                </c:pt>
                <c:pt idx="43">
                  <c:v>14.071332028734849</c:v>
                </c:pt>
                <c:pt idx="44">
                  <c:v>13.98408773382177</c:v>
                </c:pt>
                <c:pt idx="45">
                  <c:v>14.24494694350606</c:v>
                </c:pt>
                <c:pt idx="46">
                  <c:v>14.399094585898411</c:v>
                </c:pt>
                <c:pt idx="47">
                  <c:v>14.530627485521521</c:v>
                </c:pt>
                <c:pt idx="48">
                  <c:v>14.48313540560992</c:v>
                </c:pt>
                <c:pt idx="49">
                  <c:v>14.991569483757949</c:v>
                </c:pt>
                <c:pt idx="50">
                  <c:v>16.498580546858751</c:v>
                </c:pt>
                <c:pt idx="51">
                  <c:v>16.810605752070469</c:v>
                </c:pt>
                <c:pt idx="52">
                  <c:v>14.23371589020873</c:v>
                </c:pt>
                <c:pt idx="53">
                  <c:v>14.513477334906041</c:v>
                </c:pt>
                <c:pt idx="54">
                  <c:v>14.95314516092072</c:v>
                </c:pt>
                <c:pt idx="55">
                  <c:v>14.80661135894786</c:v>
                </c:pt>
                <c:pt idx="56">
                  <c:v>14.733283572873351</c:v>
                </c:pt>
                <c:pt idx="57">
                  <c:v>14.70421371082146</c:v>
                </c:pt>
                <c:pt idx="58">
                  <c:v>14.92305685739559</c:v>
                </c:pt>
                <c:pt idx="59">
                  <c:v>14.82135662027806</c:v>
                </c:pt>
                <c:pt idx="60">
                  <c:v>14.82002821835642</c:v>
                </c:pt>
                <c:pt idx="61">
                  <c:v>14.755102574436281</c:v>
                </c:pt>
                <c:pt idx="62">
                  <c:v>15.13392959243987</c:v>
                </c:pt>
                <c:pt idx="63">
                  <c:v>15.26238605826242</c:v>
                </c:pt>
                <c:pt idx="64">
                  <c:v>15.42377582172562</c:v>
                </c:pt>
                <c:pt idx="65">
                  <c:v>15.02812765170666</c:v>
                </c:pt>
                <c:pt idx="66">
                  <c:v>14.92322099660292</c:v>
                </c:pt>
                <c:pt idx="67">
                  <c:v>15.70575253610442</c:v>
                </c:pt>
                <c:pt idx="68">
                  <c:v>15.40624310430244</c:v>
                </c:pt>
                <c:pt idx="69">
                  <c:v>15.339560037729131</c:v>
                </c:pt>
                <c:pt idx="70">
                  <c:v>15.26382516951416</c:v>
                </c:pt>
                <c:pt idx="71">
                  <c:v>15.79001319327485</c:v>
                </c:pt>
                <c:pt idx="72">
                  <c:v>15.60281842857392</c:v>
                </c:pt>
                <c:pt idx="73">
                  <c:v>15.596769282682629</c:v>
                </c:pt>
                <c:pt idx="74">
                  <c:v>15.42692197802862</c:v>
                </c:pt>
                <c:pt idx="75">
                  <c:v>15.809004442966151</c:v>
                </c:pt>
                <c:pt idx="76">
                  <c:v>15.792993931829979</c:v>
                </c:pt>
                <c:pt idx="77">
                  <c:v>16.029250338116569</c:v>
                </c:pt>
                <c:pt idx="78">
                  <c:v>15.26913805089022</c:v>
                </c:pt>
                <c:pt idx="79">
                  <c:v>15.78305740749297</c:v>
                </c:pt>
                <c:pt idx="80">
                  <c:v>15.51320219537306</c:v>
                </c:pt>
                <c:pt idx="81">
                  <c:v>15.769167401407771</c:v>
                </c:pt>
                <c:pt idx="82">
                  <c:v>15.700293404098019</c:v>
                </c:pt>
                <c:pt idx="83">
                  <c:v>15.66852463431163</c:v>
                </c:pt>
                <c:pt idx="84">
                  <c:v>15.87033185887333</c:v>
                </c:pt>
                <c:pt idx="85">
                  <c:v>15.595900987471831</c:v>
                </c:pt>
                <c:pt idx="86">
                  <c:v>15.750038754529889</c:v>
                </c:pt>
                <c:pt idx="87">
                  <c:v>15.66178613370692</c:v>
                </c:pt>
                <c:pt idx="88">
                  <c:v>15.843366987905121</c:v>
                </c:pt>
                <c:pt idx="89">
                  <c:v>15.874440170532321</c:v>
                </c:pt>
                <c:pt idx="90">
                  <c:v>16.504413897227149</c:v>
                </c:pt>
                <c:pt idx="91">
                  <c:v>19.02340053161555</c:v>
                </c:pt>
                <c:pt idx="92">
                  <c:v>20.355560044750661</c:v>
                </c:pt>
                <c:pt idx="93">
                  <c:v>21.34237291274286</c:v>
                </c:pt>
                <c:pt idx="94">
                  <c:v>21.180986877552201</c:v>
                </c:pt>
                <c:pt idx="95">
                  <c:v>21.973671382704811</c:v>
                </c:pt>
                <c:pt idx="96">
                  <c:v>20.988481028471231</c:v>
                </c:pt>
                <c:pt idx="97">
                  <c:v>21.619671330849279</c:v>
                </c:pt>
                <c:pt idx="98">
                  <c:v>21.35207554501941</c:v>
                </c:pt>
                <c:pt idx="99">
                  <c:v>21.406916510060739</c:v>
                </c:pt>
                <c:pt idx="100">
                  <c:v>22.02858806505489</c:v>
                </c:pt>
                <c:pt idx="101">
                  <c:v>22.215858603074722</c:v>
                </c:pt>
                <c:pt idx="102">
                  <c:v>21.865904018857329</c:v>
                </c:pt>
                <c:pt idx="103">
                  <c:v>22.103667185045389</c:v>
                </c:pt>
                <c:pt idx="104">
                  <c:v>22.614153283309431</c:v>
                </c:pt>
                <c:pt idx="105">
                  <c:v>22.145258399545661</c:v>
                </c:pt>
                <c:pt idx="106">
                  <c:v>21.767312581133279</c:v>
                </c:pt>
                <c:pt idx="107">
                  <c:v>22.082824967825449</c:v>
                </c:pt>
                <c:pt idx="108">
                  <c:v>20.644918187683601</c:v>
                </c:pt>
                <c:pt idx="109">
                  <c:v>20.502199281776271</c:v>
                </c:pt>
                <c:pt idx="110">
                  <c:v>19.855411880234382</c:v>
                </c:pt>
                <c:pt idx="111">
                  <c:v>20.118732213116409</c:v>
                </c:pt>
                <c:pt idx="112">
                  <c:v>19.70618655981972</c:v>
                </c:pt>
                <c:pt idx="113">
                  <c:v>19.928671292832028</c:v>
                </c:pt>
                <c:pt idx="114">
                  <c:v>19.805406674561471</c:v>
                </c:pt>
                <c:pt idx="115">
                  <c:v>19.73086979622029</c:v>
                </c:pt>
                <c:pt idx="116">
                  <c:v>19.52014207844088</c:v>
                </c:pt>
                <c:pt idx="117">
                  <c:v>20.074182863013561</c:v>
                </c:pt>
                <c:pt idx="118">
                  <c:v>19.98032616743037</c:v>
                </c:pt>
                <c:pt idx="119">
                  <c:v>20.114617980293112</c:v>
                </c:pt>
                <c:pt idx="120">
                  <c:v>19.93840438457903</c:v>
                </c:pt>
                <c:pt idx="121">
                  <c:v>19.667929632795349</c:v>
                </c:pt>
                <c:pt idx="122">
                  <c:v>19.62288147969748</c:v>
                </c:pt>
                <c:pt idx="123">
                  <c:v>19.284654130752759</c:v>
                </c:pt>
                <c:pt idx="124">
                  <c:v>18.986359056320651</c:v>
                </c:pt>
                <c:pt idx="125">
                  <c:v>19.672192864949722</c:v>
                </c:pt>
                <c:pt idx="126">
                  <c:v>19.106254262139021</c:v>
                </c:pt>
                <c:pt idx="127">
                  <c:v>18.87435629567015</c:v>
                </c:pt>
                <c:pt idx="128">
                  <c:v>18.798864292444261</c:v>
                </c:pt>
                <c:pt idx="129">
                  <c:v>21.833422008562142</c:v>
                </c:pt>
                <c:pt idx="130">
                  <c:v>21.13432014731454</c:v>
                </c:pt>
                <c:pt idx="131">
                  <c:v>20.883146477841791</c:v>
                </c:pt>
                <c:pt idx="132">
                  <c:v>20.737244857346528</c:v>
                </c:pt>
                <c:pt idx="133">
                  <c:v>20.65030310213135</c:v>
                </c:pt>
                <c:pt idx="134">
                  <c:v>20.498232420164829</c:v>
                </c:pt>
                <c:pt idx="135">
                  <c:v>20.297041415408231</c:v>
                </c:pt>
                <c:pt idx="136">
                  <c:v>19.919623099088831</c:v>
                </c:pt>
                <c:pt idx="137">
                  <c:v>19.882111225303849</c:v>
                </c:pt>
                <c:pt idx="138">
                  <c:v>20.13646892650371</c:v>
                </c:pt>
                <c:pt idx="139">
                  <c:v>20.115651107954601</c:v>
                </c:pt>
                <c:pt idx="140">
                  <c:v>19.927538955743721</c:v>
                </c:pt>
                <c:pt idx="141">
                  <c:v>19.82249907574634</c:v>
                </c:pt>
                <c:pt idx="142">
                  <c:v>19.79231710833313</c:v>
                </c:pt>
                <c:pt idx="143">
                  <c:v>20.585366288081911</c:v>
                </c:pt>
                <c:pt idx="144">
                  <c:v>20.118599320550231</c:v>
                </c:pt>
                <c:pt idx="145">
                  <c:v>20.10348868160132</c:v>
                </c:pt>
                <c:pt idx="146">
                  <c:v>19.93312013345216</c:v>
                </c:pt>
                <c:pt idx="147">
                  <c:v>19.853638618980892</c:v>
                </c:pt>
                <c:pt idx="148">
                  <c:v>19.794323223106868</c:v>
                </c:pt>
                <c:pt idx="149">
                  <c:v>19.637190434037031</c:v>
                </c:pt>
                <c:pt idx="150">
                  <c:v>19.658070792584599</c:v>
                </c:pt>
                <c:pt idx="151">
                  <c:v>19.632514394362289</c:v>
                </c:pt>
                <c:pt idx="152">
                  <c:v>19.63522627417365</c:v>
                </c:pt>
                <c:pt idx="153">
                  <c:v>19.469087365730271</c:v>
                </c:pt>
                <c:pt idx="154">
                  <c:v>20.56064688980139</c:v>
                </c:pt>
                <c:pt idx="155">
                  <c:v>20.67348564195234</c:v>
                </c:pt>
                <c:pt idx="156">
                  <c:v>21.36202432956307</c:v>
                </c:pt>
                <c:pt idx="157">
                  <c:v>21.07780439206768</c:v>
                </c:pt>
                <c:pt idx="158">
                  <c:v>20.977057423495641</c:v>
                </c:pt>
                <c:pt idx="159">
                  <c:v>20.974096915959681</c:v>
                </c:pt>
                <c:pt idx="160">
                  <c:v>21.056105217514379</c:v>
                </c:pt>
                <c:pt idx="161">
                  <c:v>21.020724909650969</c:v>
                </c:pt>
                <c:pt idx="162">
                  <c:v>21.022821935822272</c:v>
                </c:pt>
                <c:pt idx="163">
                  <c:v>21.09216958204328</c:v>
                </c:pt>
                <c:pt idx="164">
                  <c:v>21.183519181997411</c:v>
                </c:pt>
                <c:pt idx="165">
                  <c:v>21.198030154541069</c:v>
                </c:pt>
                <c:pt idx="166">
                  <c:v>21.15750260062083</c:v>
                </c:pt>
                <c:pt idx="167">
                  <c:v>21.191312942366689</c:v>
                </c:pt>
                <c:pt idx="168">
                  <c:v>21.249468972978288</c:v>
                </c:pt>
                <c:pt idx="169">
                  <c:v>21.707741653213599</c:v>
                </c:pt>
                <c:pt idx="170">
                  <c:v>21.64187690788734</c:v>
                </c:pt>
                <c:pt idx="171">
                  <c:v>21.679145134162031</c:v>
                </c:pt>
                <c:pt idx="172">
                  <c:v>21.715698168088441</c:v>
                </c:pt>
                <c:pt idx="173">
                  <c:v>21.867218372004078</c:v>
                </c:pt>
                <c:pt idx="174">
                  <c:v>22.162481063047601</c:v>
                </c:pt>
                <c:pt idx="175">
                  <c:v>23.05314138405096</c:v>
                </c:pt>
                <c:pt idx="176">
                  <c:v>23.131644919157331</c:v>
                </c:pt>
                <c:pt idx="177">
                  <c:v>23.338179059489871</c:v>
                </c:pt>
                <c:pt idx="178">
                  <c:v>23.450576006977411</c:v>
                </c:pt>
                <c:pt idx="179">
                  <c:v>23.546881126628211</c:v>
                </c:pt>
                <c:pt idx="180">
                  <c:v>23.743715470736909</c:v>
                </c:pt>
                <c:pt idx="181">
                  <c:v>24.0734303181837</c:v>
                </c:pt>
                <c:pt idx="182">
                  <c:v>22.740780029419959</c:v>
                </c:pt>
                <c:pt idx="183">
                  <c:v>22.24083612666708</c:v>
                </c:pt>
                <c:pt idx="184">
                  <c:v>22.043827343046331</c:v>
                </c:pt>
                <c:pt idx="185">
                  <c:v>22.11730347627757</c:v>
                </c:pt>
                <c:pt idx="186">
                  <c:v>22.206588682414509</c:v>
                </c:pt>
                <c:pt idx="187">
                  <c:v>21.798836636395961</c:v>
                </c:pt>
                <c:pt idx="188">
                  <c:v>21.667704536925459</c:v>
                </c:pt>
                <c:pt idx="189">
                  <c:v>21.70074272577682</c:v>
                </c:pt>
                <c:pt idx="190">
                  <c:v>21.72139991437362</c:v>
                </c:pt>
                <c:pt idx="191">
                  <c:v>21.78016528923785</c:v>
                </c:pt>
                <c:pt idx="192">
                  <c:v>21.89146116249405</c:v>
                </c:pt>
                <c:pt idx="193">
                  <c:v>21.860697261323839</c:v>
                </c:pt>
                <c:pt idx="194">
                  <c:v>21.870393492706022</c:v>
                </c:pt>
                <c:pt idx="195">
                  <c:v>20.53817676431418</c:v>
                </c:pt>
                <c:pt idx="196">
                  <c:v>20.560928654903272</c:v>
                </c:pt>
                <c:pt idx="197">
                  <c:v>20.659927447335949</c:v>
                </c:pt>
                <c:pt idx="198">
                  <c:v>20.67112177376513</c:v>
                </c:pt>
                <c:pt idx="199">
                  <c:v>20.86612539915286</c:v>
                </c:pt>
                <c:pt idx="200">
                  <c:v>20.76347221500486</c:v>
                </c:pt>
                <c:pt idx="201">
                  <c:v>20.68230509299034</c:v>
                </c:pt>
                <c:pt idx="202">
                  <c:v>20.785871875067169</c:v>
                </c:pt>
                <c:pt idx="203">
                  <c:v>21.08937350990664</c:v>
                </c:pt>
                <c:pt idx="204">
                  <c:v>21.17929135907082</c:v>
                </c:pt>
                <c:pt idx="205">
                  <c:v>21.482330691343869</c:v>
                </c:pt>
                <c:pt idx="206">
                  <c:v>21.411565377073291</c:v>
                </c:pt>
                <c:pt idx="207">
                  <c:v>21.201569939889549</c:v>
                </c:pt>
                <c:pt idx="208">
                  <c:v>22.063191851613471</c:v>
                </c:pt>
                <c:pt idx="209">
                  <c:v>21.472690396232601</c:v>
                </c:pt>
                <c:pt idx="210">
                  <c:v>21.3771285436023</c:v>
                </c:pt>
                <c:pt idx="211">
                  <c:v>21.420556812668259</c:v>
                </c:pt>
                <c:pt idx="212">
                  <c:v>21.469118705089599</c:v>
                </c:pt>
                <c:pt idx="213">
                  <c:v>22.01558744996861</c:v>
                </c:pt>
                <c:pt idx="214">
                  <c:v>21.366173172909861</c:v>
                </c:pt>
                <c:pt idx="215">
                  <c:v>21.391819444481001</c:v>
                </c:pt>
                <c:pt idx="216">
                  <c:v>21.323957312764001</c:v>
                </c:pt>
                <c:pt idx="217">
                  <c:v>21.181319041704558</c:v>
                </c:pt>
                <c:pt idx="218">
                  <c:v>21.332040038898011</c:v>
                </c:pt>
                <c:pt idx="219">
                  <c:v>21.193978338446879</c:v>
                </c:pt>
                <c:pt idx="220">
                  <c:v>21.059379103109901</c:v>
                </c:pt>
                <c:pt idx="221">
                  <c:v>20.447837720765381</c:v>
                </c:pt>
                <c:pt idx="222">
                  <c:v>20.281255433413978</c:v>
                </c:pt>
                <c:pt idx="223">
                  <c:v>20.410168576943761</c:v>
                </c:pt>
                <c:pt idx="224">
                  <c:v>20.441189587880501</c:v>
                </c:pt>
                <c:pt idx="225">
                  <c:v>20.508526295390311</c:v>
                </c:pt>
                <c:pt idx="226">
                  <c:v>20.592429197222351</c:v>
                </c:pt>
                <c:pt idx="227">
                  <c:v>20.557943361329329</c:v>
                </c:pt>
                <c:pt idx="228">
                  <c:v>20.527680280851779</c:v>
                </c:pt>
                <c:pt idx="229">
                  <c:v>20.579003000516749</c:v>
                </c:pt>
                <c:pt idx="230">
                  <c:v>20.56145149659757</c:v>
                </c:pt>
                <c:pt idx="231">
                  <c:v>20.492046721691981</c:v>
                </c:pt>
                <c:pt idx="232">
                  <c:v>20.72980950673907</c:v>
                </c:pt>
                <c:pt idx="233">
                  <c:v>21.35386779167801</c:v>
                </c:pt>
                <c:pt idx="234">
                  <c:v>20.90385215698176</c:v>
                </c:pt>
                <c:pt idx="235">
                  <c:v>20.634226011015549</c:v>
                </c:pt>
                <c:pt idx="236">
                  <c:v>21.03941771502258</c:v>
                </c:pt>
                <c:pt idx="237">
                  <c:v>21.564727533814171</c:v>
                </c:pt>
                <c:pt idx="238">
                  <c:v>21.504636227062271</c:v>
                </c:pt>
                <c:pt idx="239">
                  <c:v>21.54568966185396</c:v>
                </c:pt>
                <c:pt idx="240">
                  <c:v>22.284586989384991</c:v>
                </c:pt>
                <c:pt idx="241">
                  <c:v>22.323511966442009</c:v>
                </c:pt>
                <c:pt idx="242">
                  <c:v>22.269612536736449</c:v>
                </c:pt>
                <c:pt idx="243">
                  <c:v>22.285618968892731</c:v>
                </c:pt>
                <c:pt idx="244">
                  <c:v>22.42796764223954</c:v>
                </c:pt>
                <c:pt idx="245">
                  <c:v>22.947795069896351</c:v>
                </c:pt>
                <c:pt idx="246">
                  <c:v>23.43534088857713</c:v>
                </c:pt>
                <c:pt idx="247">
                  <c:v>24.601649728890919</c:v>
                </c:pt>
                <c:pt idx="248">
                  <c:v>24.520570906345661</c:v>
                </c:pt>
                <c:pt idx="249">
                  <c:v>24.682173848600129</c:v>
                </c:pt>
                <c:pt idx="250">
                  <c:v>24.706932316554251</c:v>
                </c:pt>
                <c:pt idx="251">
                  <c:v>24.922666369935321</c:v>
                </c:pt>
                <c:pt idx="252">
                  <c:v>24.871184137174811</c:v>
                </c:pt>
                <c:pt idx="253">
                  <c:v>25.03133446871238</c:v>
                </c:pt>
                <c:pt idx="254">
                  <c:v>25.56327837704675</c:v>
                </c:pt>
                <c:pt idx="255">
                  <c:v>25.843098197349619</c:v>
                </c:pt>
                <c:pt idx="256">
                  <c:v>26.01548891036925</c:v>
                </c:pt>
                <c:pt idx="257">
                  <c:v>26.28384805935427</c:v>
                </c:pt>
                <c:pt idx="258">
                  <c:v>26.636245010696079</c:v>
                </c:pt>
                <c:pt idx="259">
                  <c:v>29.193576858749189</c:v>
                </c:pt>
                <c:pt idx="260">
                  <c:v>29.219136398789821</c:v>
                </c:pt>
                <c:pt idx="261">
                  <c:v>28.565446179516069</c:v>
                </c:pt>
                <c:pt idx="262">
                  <c:v>28.4497760762195</c:v>
                </c:pt>
                <c:pt idx="263">
                  <c:v>28.76020640673152</c:v>
                </c:pt>
                <c:pt idx="264">
                  <c:v>28.50917337567968</c:v>
                </c:pt>
                <c:pt idx="265">
                  <c:v>28.29184026171286</c:v>
                </c:pt>
                <c:pt idx="266">
                  <c:v>28.22444042754281</c:v>
                </c:pt>
                <c:pt idx="267">
                  <c:v>28.303902515226419</c:v>
                </c:pt>
                <c:pt idx="268">
                  <c:v>28.615682542827621</c:v>
                </c:pt>
                <c:pt idx="269">
                  <c:v>32.128731515247424</c:v>
                </c:pt>
                <c:pt idx="270">
                  <c:v>31.944056819824389</c:v>
                </c:pt>
                <c:pt idx="271">
                  <c:v>31.736947395619719</c:v>
                </c:pt>
                <c:pt idx="272">
                  <c:v>31.70033553363362</c:v>
                </c:pt>
                <c:pt idx="273">
                  <c:v>31.504555062949201</c:v>
                </c:pt>
                <c:pt idx="274">
                  <c:v>31.42217071472292</c:v>
                </c:pt>
                <c:pt idx="275">
                  <c:v>31.52311303662351</c:v>
                </c:pt>
                <c:pt idx="276">
                  <c:v>31.440990110449931</c:v>
                </c:pt>
                <c:pt idx="277">
                  <c:v>31.387943998395091</c:v>
                </c:pt>
                <c:pt idx="278">
                  <c:v>31.369018637602061</c:v>
                </c:pt>
                <c:pt idx="279">
                  <c:v>31.48767831854294</c:v>
                </c:pt>
                <c:pt idx="280">
                  <c:v>31.52737283227793</c:v>
                </c:pt>
                <c:pt idx="281">
                  <c:v>31.5808745941167</c:v>
                </c:pt>
                <c:pt idx="282">
                  <c:v>31.816996550752329</c:v>
                </c:pt>
                <c:pt idx="283">
                  <c:v>31.8921363790745</c:v>
                </c:pt>
                <c:pt idx="284">
                  <c:v>32.078857421926728</c:v>
                </c:pt>
                <c:pt idx="285">
                  <c:v>32.402972769394033</c:v>
                </c:pt>
                <c:pt idx="286">
                  <c:v>32.872768889639957</c:v>
                </c:pt>
                <c:pt idx="287">
                  <c:v>32.690286449428953</c:v>
                </c:pt>
                <c:pt idx="288">
                  <c:v>32.845419306097497</c:v>
                </c:pt>
                <c:pt idx="289">
                  <c:v>32.634580614216738</c:v>
                </c:pt>
                <c:pt idx="290">
                  <c:v>32.787117326767557</c:v>
                </c:pt>
                <c:pt idx="291">
                  <c:v>32.692490522802387</c:v>
                </c:pt>
                <c:pt idx="292">
                  <c:v>32.692490522802387</c:v>
                </c:pt>
                <c:pt idx="293">
                  <c:v>32.691070590917583</c:v>
                </c:pt>
                <c:pt idx="294">
                  <c:v>32.642538590675642</c:v>
                </c:pt>
              </c:numCache>
            </c:numRef>
          </c:val>
          <c:smooth val="0"/>
        </c:ser>
        <c:dLbls>
          <c:showLegendKey val="0"/>
          <c:showVal val="0"/>
          <c:showCatName val="0"/>
          <c:showSerName val="0"/>
          <c:showPercent val="0"/>
          <c:showBubbleSize val="0"/>
        </c:dLbls>
        <c:marker val="1"/>
        <c:smooth val="0"/>
        <c:axId val="26125440"/>
        <c:axId val="26126976"/>
      </c:lineChart>
      <c:lineChart>
        <c:grouping val="standard"/>
        <c:varyColors val="0"/>
        <c:ser>
          <c:idx val="2"/>
          <c:order val="2"/>
          <c:tx>
            <c:strRef>
              <c:f>'CB yükümlülük'!$N$5</c:f>
              <c:strCache>
                <c:ptCount val="1"/>
                <c:pt idx="0">
                  <c:v>BOJ</c:v>
                </c:pt>
              </c:strCache>
            </c:strRef>
          </c:tx>
          <c:spPr>
            <a:ln>
              <a:solidFill>
                <a:schemeClr val="accent3">
                  <a:lumMod val="75000"/>
                </a:schemeClr>
              </a:solidFill>
            </a:ln>
          </c:spPr>
          <c:marker>
            <c:symbol val="none"/>
          </c:marker>
          <c:cat>
            <c:numRef>
              <c:f>'CB yükümlülük'!$B$6:$B$300</c:f>
              <c:numCache>
                <c:formatCode>m/d/yyyy</c:formatCode>
                <c:ptCount val="295"/>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numCache>
            </c:numRef>
          </c:cat>
          <c:val>
            <c:numRef>
              <c:f>'CB yükümlülük'!$N$6:$N$300</c:f>
              <c:numCache>
                <c:formatCode>General</c:formatCode>
                <c:ptCount val="295"/>
                <c:pt idx="0">
                  <c:v>22.803762480584659</c:v>
                </c:pt>
                <c:pt idx="1">
                  <c:v>22.309078385670059</c:v>
                </c:pt>
                <c:pt idx="2">
                  <c:v>22.492840747838411</c:v>
                </c:pt>
                <c:pt idx="3">
                  <c:v>22.492840747838411</c:v>
                </c:pt>
                <c:pt idx="4">
                  <c:v>22.621914515272749</c:v>
                </c:pt>
                <c:pt idx="5">
                  <c:v>22.887364388665979</c:v>
                </c:pt>
                <c:pt idx="6">
                  <c:v>22.887364388665979</c:v>
                </c:pt>
                <c:pt idx="7">
                  <c:v>22.658899873097202</c:v>
                </c:pt>
                <c:pt idx="8">
                  <c:v>23.228304653563239</c:v>
                </c:pt>
                <c:pt idx="9">
                  <c:v>23.05306826502358</c:v>
                </c:pt>
                <c:pt idx="10">
                  <c:v>23.05306826502358</c:v>
                </c:pt>
                <c:pt idx="11">
                  <c:v>22.34221521373156</c:v>
                </c:pt>
                <c:pt idx="12">
                  <c:v>22.128236958911511</c:v>
                </c:pt>
                <c:pt idx="13">
                  <c:v>22.02307808348117</c:v>
                </c:pt>
                <c:pt idx="14">
                  <c:v>20.696891651725458</c:v>
                </c:pt>
                <c:pt idx="15">
                  <c:v>20.17075408991127</c:v>
                </c:pt>
                <c:pt idx="16">
                  <c:v>20.17075408991127</c:v>
                </c:pt>
                <c:pt idx="17">
                  <c:v>20.82185570639065</c:v>
                </c:pt>
                <c:pt idx="18">
                  <c:v>20.379983437646828</c:v>
                </c:pt>
                <c:pt idx="19">
                  <c:v>20.449438467086651</c:v>
                </c:pt>
                <c:pt idx="20">
                  <c:v>20.449438467086651</c:v>
                </c:pt>
                <c:pt idx="21">
                  <c:v>21.117491353477401</c:v>
                </c:pt>
                <c:pt idx="22">
                  <c:v>21.34960393348031</c:v>
                </c:pt>
                <c:pt idx="23">
                  <c:v>21.34960393348031</c:v>
                </c:pt>
                <c:pt idx="24">
                  <c:v>19.455540138564348</c:v>
                </c:pt>
                <c:pt idx="25">
                  <c:v>19.656244745695599</c:v>
                </c:pt>
                <c:pt idx="26">
                  <c:v>19.579711381258019</c:v>
                </c:pt>
                <c:pt idx="27">
                  <c:v>19.72571123568861</c:v>
                </c:pt>
                <c:pt idx="28">
                  <c:v>20.494548582224411</c:v>
                </c:pt>
                <c:pt idx="29">
                  <c:v>20.494548582224411</c:v>
                </c:pt>
                <c:pt idx="30">
                  <c:v>21.075691395987128</c:v>
                </c:pt>
                <c:pt idx="31">
                  <c:v>21.374597825380889</c:v>
                </c:pt>
                <c:pt idx="32">
                  <c:v>21.374597825380889</c:v>
                </c:pt>
                <c:pt idx="33">
                  <c:v>21.084378602549339</c:v>
                </c:pt>
                <c:pt idx="34">
                  <c:v>21.67726088463937</c:v>
                </c:pt>
                <c:pt idx="35">
                  <c:v>21.67726088463937</c:v>
                </c:pt>
                <c:pt idx="36">
                  <c:v>21.768750474470181</c:v>
                </c:pt>
                <c:pt idx="37">
                  <c:v>20.302980024903331</c:v>
                </c:pt>
                <c:pt idx="38">
                  <c:v>21.626526815684869</c:v>
                </c:pt>
                <c:pt idx="39">
                  <c:v>21.560255245408619</c:v>
                </c:pt>
                <c:pt idx="40">
                  <c:v>20.59512658694506</c:v>
                </c:pt>
                <c:pt idx="41">
                  <c:v>19.915017026633642</c:v>
                </c:pt>
                <c:pt idx="42">
                  <c:v>19.915017026633642</c:v>
                </c:pt>
                <c:pt idx="43">
                  <c:v>20.93897524984034</c:v>
                </c:pt>
                <c:pt idx="44">
                  <c:v>20.465646928203341</c:v>
                </c:pt>
                <c:pt idx="45">
                  <c:v>20.465646928203341</c:v>
                </c:pt>
                <c:pt idx="46">
                  <c:v>20.93140699018506</c:v>
                </c:pt>
                <c:pt idx="47">
                  <c:v>21.747803741763171</c:v>
                </c:pt>
                <c:pt idx="48">
                  <c:v>21.747803741763171</c:v>
                </c:pt>
                <c:pt idx="49">
                  <c:v>22.617646450700789</c:v>
                </c:pt>
                <c:pt idx="50">
                  <c:v>20.713253856203849</c:v>
                </c:pt>
                <c:pt idx="51">
                  <c:v>20.713253856203849</c:v>
                </c:pt>
                <c:pt idx="52">
                  <c:v>21.693933741826122</c:v>
                </c:pt>
                <c:pt idx="53">
                  <c:v>20.833931153007011</c:v>
                </c:pt>
                <c:pt idx="54">
                  <c:v>21.328789383970211</c:v>
                </c:pt>
                <c:pt idx="55">
                  <c:v>21.328789383970211</c:v>
                </c:pt>
                <c:pt idx="56">
                  <c:v>22.04012981524253</c:v>
                </c:pt>
                <c:pt idx="57">
                  <c:v>22.232731718804342</c:v>
                </c:pt>
                <c:pt idx="58">
                  <c:v>22.232731718804342</c:v>
                </c:pt>
                <c:pt idx="59">
                  <c:v>21.438170890132699</c:v>
                </c:pt>
                <c:pt idx="60">
                  <c:v>22.271602993672989</c:v>
                </c:pt>
                <c:pt idx="61">
                  <c:v>22.271602993672989</c:v>
                </c:pt>
                <c:pt idx="62">
                  <c:v>23.068737046157391</c:v>
                </c:pt>
                <c:pt idx="63">
                  <c:v>22.521965974183551</c:v>
                </c:pt>
                <c:pt idx="64">
                  <c:v>22.521965974183551</c:v>
                </c:pt>
                <c:pt idx="65">
                  <c:v>22.13794188295152</c:v>
                </c:pt>
                <c:pt idx="66">
                  <c:v>20.917100646305929</c:v>
                </c:pt>
                <c:pt idx="67">
                  <c:v>20.749213534745881</c:v>
                </c:pt>
                <c:pt idx="68">
                  <c:v>20.749213534745881</c:v>
                </c:pt>
                <c:pt idx="69">
                  <c:v>20.90012285991688</c:v>
                </c:pt>
                <c:pt idx="70">
                  <c:v>20.43583595520905</c:v>
                </c:pt>
                <c:pt idx="71">
                  <c:v>20.43583595520905</c:v>
                </c:pt>
                <c:pt idx="72">
                  <c:v>21.27074930125006</c:v>
                </c:pt>
                <c:pt idx="73">
                  <c:v>21.466334959835159</c:v>
                </c:pt>
                <c:pt idx="74">
                  <c:v>21.466334959835159</c:v>
                </c:pt>
                <c:pt idx="75">
                  <c:v>21.728408826655631</c:v>
                </c:pt>
                <c:pt idx="76">
                  <c:v>19.716024593814751</c:v>
                </c:pt>
                <c:pt idx="77">
                  <c:v>19.716024593814751</c:v>
                </c:pt>
                <c:pt idx="78">
                  <c:v>19.863766136372131</c:v>
                </c:pt>
                <c:pt idx="79">
                  <c:v>19.95346841294932</c:v>
                </c:pt>
                <c:pt idx="80">
                  <c:v>20.76251243933589</c:v>
                </c:pt>
                <c:pt idx="81">
                  <c:v>20.76251243933589</c:v>
                </c:pt>
                <c:pt idx="82">
                  <c:v>21.224028693760541</c:v>
                </c:pt>
                <c:pt idx="83">
                  <c:v>21.469476058403622</c:v>
                </c:pt>
                <c:pt idx="84">
                  <c:v>21.469476058403622</c:v>
                </c:pt>
                <c:pt idx="85">
                  <c:v>21.2096724123782</c:v>
                </c:pt>
                <c:pt idx="86">
                  <c:v>21.52210269970557</c:v>
                </c:pt>
                <c:pt idx="87">
                  <c:v>21.52210269970557</c:v>
                </c:pt>
                <c:pt idx="88">
                  <c:v>21.106828164712969</c:v>
                </c:pt>
                <c:pt idx="89">
                  <c:v>21.866124640334021</c:v>
                </c:pt>
                <c:pt idx="90">
                  <c:v>21.866124640334021</c:v>
                </c:pt>
                <c:pt idx="91">
                  <c:v>22.189044391766341</c:v>
                </c:pt>
                <c:pt idx="92">
                  <c:v>22.504022464310239</c:v>
                </c:pt>
                <c:pt idx="93">
                  <c:v>22.504022464310239</c:v>
                </c:pt>
                <c:pt idx="94">
                  <c:v>21.63338854285492</c:v>
                </c:pt>
                <c:pt idx="95">
                  <c:v>23.01986754444814</c:v>
                </c:pt>
                <c:pt idx="96">
                  <c:v>23.01986754444814</c:v>
                </c:pt>
                <c:pt idx="97">
                  <c:v>23.304553957781661</c:v>
                </c:pt>
                <c:pt idx="98">
                  <c:v>23.528006678749161</c:v>
                </c:pt>
                <c:pt idx="99">
                  <c:v>23.9507694515022</c:v>
                </c:pt>
                <c:pt idx="100">
                  <c:v>23.9507694515022</c:v>
                </c:pt>
                <c:pt idx="101">
                  <c:v>25.409439961024859</c:v>
                </c:pt>
                <c:pt idx="102">
                  <c:v>25.266140901741501</c:v>
                </c:pt>
                <c:pt idx="103">
                  <c:v>25.266140901741501</c:v>
                </c:pt>
                <c:pt idx="104">
                  <c:v>24.494936546468701</c:v>
                </c:pt>
                <c:pt idx="105">
                  <c:v>23.254157494683351</c:v>
                </c:pt>
                <c:pt idx="106">
                  <c:v>23.254157494683351</c:v>
                </c:pt>
                <c:pt idx="107">
                  <c:v>23.823101446840671</c:v>
                </c:pt>
                <c:pt idx="108">
                  <c:v>23.84502841427722</c:v>
                </c:pt>
                <c:pt idx="109">
                  <c:v>23.84502841427722</c:v>
                </c:pt>
                <c:pt idx="110">
                  <c:v>24.766120660570341</c:v>
                </c:pt>
                <c:pt idx="111">
                  <c:v>24.152724221198611</c:v>
                </c:pt>
                <c:pt idx="112">
                  <c:v>24.375645064846161</c:v>
                </c:pt>
                <c:pt idx="113">
                  <c:v>24.375645064846161</c:v>
                </c:pt>
                <c:pt idx="114">
                  <c:v>24.82725280636253</c:v>
                </c:pt>
                <c:pt idx="115">
                  <c:v>24.762090408138871</c:v>
                </c:pt>
                <c:pt idx="116">
                  <c:v>24.762090408138871</c:v>
                </c:pt>
                <c:pt idx="117">
                  <c:v>25.3957089811021</c:v>
                </c:pt>
                <c:pt idx="118">
                  <c:v>23.364944565095499</c:v>
                </c:pt>
                <c:pt idx="119">
                  <c:v>23.364944565095499</c:v>
                </c:pt>
                <c:pt idx="120">
                  <c:v>23.686912958221729</c:v>
                </c:pt>
                <c:pt idx="121">
                  <c:v>23.45119230037745</c:v>
                </c:pt>
                <c:pt idx="122">
                  <c:v>23.13488251044237</c:v>
                </c:pt>
                <c:pt idx="123">
                  <c:v>23.13488251044237</c:v>
                </c:pt>
                <c:pt idx="124">
                  <c:v>23.692857555798021</c:v>
                </c:pt>
                <c:pt idx="125">
                  <c:v>24.268114833282631</c:v>
                </c:pt>
                <c:pt idx="126">
                  <c:v>24.268114833282631</c:v>
                </c:pt>
                <c:pt idx="127">
                  <c:v>23.98853489366422</c:v>
                </c:pt>
                <c:pt idx="128">
                  <c:v>23.548307822293712</c:v>
                </c:pt>
                <c:pt idx="129">
                  <c:v>23.548307822293712</c:v>
                </c:pt>
                <c:pt idx="130">
                  <c:v>22.815007658112929</c:v>
                </c:pt>
                <c:pt idx="131">
                  <c:v>22.493250599958209</c:v>
                </c:pt>
                <c:pt idx="132">
                  <c:v>22.493250599958209</c:v>
                </c:pt>
                <c:pt idx="133">
                  <c:v>23.289324627967741</c:v>
                </c:pt>
                <c:pt idx="134">
                  <c:v>23.831104442370151</c:v>
                </c:pt>
                <c:pt idx="135">
                  <c:v>23.831104442370151</c:v>
                </c:pt>
                <c:pt idx="136">
                  <c:v>24.459082164676641</c:v>
                </c:pt>
                <c:pt idx="137">
                  <c:v>24.461678487203869</c:v>
                </c:pt>
                <c:pt idx="138">
                  <c:v>24.461678487203869</c:v>
                </c:pt>
                <c:pt idx="139">
                  <c:v>24.33985903422618</c:v>
                </c:pt>
                <c:pt idx="140">
                  <c:v>23.925299023658109</c:v>
                </c:pt>
                <c:pt idx="141">
                  <c:v>24.069239144567799</c:v>
                </c:pt>
                <c:pt idx="142">
                  <c:v>24.069239144567799</c:v>
                </c:pt>
                <c:pt idx="143">
                  <c:v>24.629755973541311</c:v>
                </c:pt>
                <c:pt idx="144">
                  <c:v>23.899368022214752</c:v>
                </c:pt>
                <c:pt idx="145">
                  <c:v>23.899368022214752</c:v>
                </c:pt>
                <c:pt idx="146">
                  <c:v>23.437227815953609</c:v>
                </c:pt>
                <c:pt idx="147">
                  <c:v>23.46509524953991</c:v>
                </c:pt>
                <c:pt idx="148">
                  <c:v>23.46509524953991</c:v>
                </c:pt>
                <c:pt idx="149">
                  <c:v>23.390213370175349</c:v>
                </c:pt>
                <c:pt idx="150">
                  <c:v>24.376800561645691</c:v>
                </c:pt>
                <c:pt idx="151">
                  <c:v>24.376800561645691</c:v>
                </c:pt>
                <c:pt idx="152">
                  <c:v>24.707123383641459</c:v>
                </c:pt>
                <c:pt idx="153">
                  <c:v>26.24859477992204</c:v>
                </c:pt>
                <c:pt idx="154">
                  <c:v>26.06999465189616</c:v>
                </c:pt>
                <c:pt idx="155">
                  <c:v>26.06999465189616</c:v>
                </c:pt>
                <c:pt idx="156">
                  <c:v>26.00799425052416</c:v>
                </c:pt>
                <c:pt idx="157">
                  <c:v>24.556531772179142</c:v>
                </c:pt>
                <c:pt idx="158">
                  <c:v>24.556531772179142</c:v>
                </c:pt>
                <c:pt idx="159">
                  <c:v>25.243187461184458</c:v>
                </c:pt>
                <c:pt idx="160">
                  <c:v>25.98687519978197</c:v>
                </c:pt>
                <c:pt idx="161">
                  <c:v>25.98687519978197</c:v>
                </c:pt>
                <c:pt idx="162">
                  <c:v>26.932265791849801</c:v>
                </c:pt>
                <c:pt idx="163">
                  <c:v>26.525464056649142</c:v>
                </c:pt>
                <c:pt idx="164">
                  <c:v>26.906625778486411</c:v>
                </c:pt>
                <c:pt idx="165">
                  <c:v>26.906625778486411</c:v>
                </c:pt>
                <c:pt idx="166">
                  <c:v>27.196561691188119</c:v>
                </c:pt>
                <c:pt idx="167">
                  <c:v>27.06473211916833</c:v>
                </c:pt>
                <c:pt idx="168">
                  <c:v>27.06473211916833</c:v>
                </c:pt>
                <c:pt idx="169">
                  <c:v>25.78809247266808</c:v>
                </c:pt>
                <c:pt idx="170">
                  <c:v>24.011328644648081</c:v>
                </c:pt>
                <c:pt idx="171">
                  <c:v>24.011328644648081</c:v>
                </c:pt>
                <c:pt idx="172">
                  <c:v>24.06522432759121</c:v>
                </c:pt>
                <c:pt idx="173">
                  <c:v>24.099283698096389</c:v>
                </c:pt>
                <c:pt idx="174">
                  <c:v>24.099283698096389</c:v>
                </c:pt>
                <c:pt idx="175">
                  <c:v>24.735987122434778</c:v>
                </c:pt>
                <c:pt idx="176">
                  <c:v>25.179413115263319</c:v>
                </c:pt>
                <c:pt idx="177">
                  <c:v>25.179413115263319</c:v>
                </c:pt>
                <c:pt idx="178">
                  <c:v>25.530958997076041</c:v>
                </c:pt>
                <c:pt idx="179">
                  <c:v>25.368976513806071</c:v>
                </c:pt>
                <c:pt idx="180">
                  <c:v>24.741326044824991</c:v>
                </c:pt>
                <c:pt idx="181">
                  <c:v>24.741326044824991</c:v>
                </c:pt>
                <c:pt idx="182">
                  <c:v>23.766428744286578</c:v>
                </c:pt>
                <c:pt idx="183">
                  <c:v>23.856806646071028</c:v>
                </c:pt>
                <c:pt idx="184">
                  <c:v>23.856806646071028</c:v>
                </c:pt>
                <c:pt idx="185">
                  <c:v>25.102934469304792</c:v>
                </c:pt>
                <c:pt idx="186">
                  <c:v>24.635492237386181</c:v>
                </c:pt>
                <c:pt idx="187">
                  <c:v>24.635492237386181</c:v>
                </c:pt>
                <c:pt idx="188">
                  <c:v>25.468601864773589</c:v>
                </c:pt>
                <c:pt idx="189">
                  <c:v>25.912011886394179</c:v>
                </c:pt>
                <c:pt idx="190">
                  <c:v>25.912011886394179</c:v>
                </c:pt>
                <c:pt idx="191">
                  <c:v>25.82497120857251</c:v>
                </c:pt>
                <c:pt idx="192">
                  <c:v>25.42259434951313</c:v>
                </c:pt>
                <c:pt idx="193">
                  <c:v>25.42259434951313</c:v>
                </c:pt>
                <c:pt idx="194">
                  <c:v>26.122928638607821</c:v>
                </c:pt>
                <c:pt idx="195">
                  <c:v>25.200007077870101</c:v>
                </c:pt>
                <c:pt idx="196">
                  <c:v>24.386988793025381</c:v>
                </c:pt>
                <c:pt idx="197">
                  <c:v>24.386988793025381</c:v>
                </c:pt>
                <c:pt idx="198">
                  <c:v>24.382783705493988</c:v>
                </c:pt>
                <c:pt idx="199">
                  <c:v>25.27571947070021</c:v>
                </c:pt>
                <c:pt idx="200">
                  <c:v>25.27571947070021</c:v>
                </c:pt>
                <c:pt idx="201">
                  <c:v>25.527920636258902</c:v>
                </c:pt>
                <c:pt idx="202">
                  <c:v>25.806518093846311</c:v>
                </c:pt>
                <c:pt idx="203">
                  <c:v>25.806518093846311</c:v>
                </c:pt>
                <c:pt idx="204">
                  <c:v>26.447440048878931</c:v>
                </c:pt>
                <c:pt idx="205">
                  <c:v>26.986211684522669</c:v>
                </c:pt>
                <c:pt idx="206">
                  <c:v>26.986211684522669</c:v>
                </c:pt>
                <c:pt idx="207">
                  <c:v>26.39677082585213</c:v>
                </c:pt>
                <c:pt idx="208">
                  <c:v>26.794005876713911</c:v>
                </c:pt>
                <c:pt idx="209">
                  <c:v>26.715367555411181</c:v>
                </c:pt>
                <c:pt idx="210">
                  <c:v>25.797384515276018</c:v>
                </c:pt>
                <c:pt idx="211">
                  <c:v>26.192083805103721</c:v>
                </c:pt>
                <c:pt idx="212">
                  <c:v>26.192083805103721</c:v>
                </c:pt>
                <c:pt idx="213">
                  <c:v>26.56781195742079</c:v>
                </c:pt>
                <c:pt idx="214">
                  <c:v>27.184519219692621</c:v>
                </c:pt>
                <c:pt idx="215">
                  <c:v>26.848954252368021</c:v>
                </c:pt>
                <c:pt idx="216">
                  <c:v>26.848954252368021</c:v>
                </c:pt>
                <c:pt idx="217">
                  <c:v>27.00755213171033</c:v>
                </c:pt>
                <c:pt idx="218">
                  <c:v>27.663530063752571</c:v>
                </c:pt>
                <c:pt idx="219">
                  <c:v>31.089003485998411</c:v>
                </c:pt>
                <c:pt idx="220">
                  <c:v>31.089003485998411</c:v>
                </c:pt>
                <c:pt idx="221">
                  <c:v>29.818825468959322</c:v>
                </c:pt>
                <c:pt idx="222">
                  <c:v>28.882043882545631</c:v>
                </c:pt>
                <c:pt idx="223">
                  <c:v>28.882043882545631</c:v>
                </c:pt>
                <c:pt idx="224">
                  <c:v>28.441745479399291</c:v>
                </c:pt>
                <c:pt idx="225">
                  <c:v>28.086402302637129</c:v>
                </c:pt>
                <c:pt idx="226">
                  <c:v>28.086402302637129</c:v>
                </c:pt>
                <c:pt idx="227">
                  <c:v>28.0465743244526</c:v>
                </c:pt>
                <c:pt idx="228">
                  <c:v>27.774934578008061</c:v>
                </c:pt>
                <c:pt idx="229">
                  <c:v>27.774934578008061</c:v>
                </c:pt>
                <c:pt idx="230">
                  <c:v>28.19046828230422</c:v>
                </c:pt>
                <c:pt idx="231">
                  <c:v>28.131466961033471</c:v>
                </c:pt>
                <c:pt idx="232">
                  <c:v>28.131466961033471</c:v>
                </c:pt>
                <c:pt idx="233">
                  <c:v>27.213232819672729</c:v>
                </c:pt>
                <c:pt idx="234">
                  <c:v>27.314115329941711</c:v>
                </c:pt>
                <c:pt idx="235">
                  <c:v>27.57025794691322</c:v>
                </c:pt>
                <c:pt idx="236">
                  <c:v>27.57025794691322</c:v>
                </c:pt>
                <c:pt idx="237">
                  <c:v>28.191559771950441</c:v>
                </c:pt>
                <c:pt idx="238">
                  <c:v>28.344672014353431</c:v>
                </c:pt>
                <c:pt idx="239">
                  <c:v>28.344672014353431</c:v>
                </c:pt>
                <c:pt idx="240">
                  <c:v>30.287831623748591</c:v>
                </c:pt>
                <c:pt idx="241">
                  <c:v>29.96329015950316</c:v>
                </c:pt>
                <c:pt idx="242">
                  <c:v>29.96329015950316</c:v>
                </c:pt>
                <c:pt idx="243">
                  <c:v>29.822108193697101</c:v>
                </c:pt>
                <c:pt idx="244">
                  <c:v>29.559747499700681</c:v>
                </c:pt>
                <c:pt idx="245">
                  <c:v>29.559747499700681</c:v>
                </c:pt>
                <c:pt idx="246">
                  <c:v>29.19380839722848</c:v>
                </c:pt>
                <c:pt idx="247">
                  <c:v>29.169589514172149</c:v>
                </c:pt>
                <c:pt idx="248">
                  <c:v>29.363276155977442</c:v>
                </c:pt>
                <c:pt idx="249">
                  <c:v>28.825437550844089</c:v>
                </c:pt>
                <c:pt idx="250">
                  <c:v>27.900939923249581</c:v>
                </c:pt>
                <c:pt idx="251">
                  <c:v>27.900939923249581</c:v>
                </c:pt>
                <c:pt idx="252">
                  <c:v>28.217175782919281</c:v>
                </c:pt>
                <c:pt idx="253">
                  <c:v>30.429893200377339</c:v>
                </c:pt>
                <c:pt idx="254">
                  <c:v>30.31175033492908</c:v>
                </c:pt>
                <c:pt idx="255">
                  <c:v>30.31175033492908</c:v>
                </c:pt>
                <c:pt idx="256">
                  <c:v>30.385653280395371</c:v>
                </c:pt>
                <c:pt idx="257">
                  <c:v>30.810144330351889</c:v>
                </c:pt>
                <c:pt idx="258">
                  <c:v>30.810144330351889</c:v>
                </c:pt>
                <c:pt idx="259">
                  <c:v>29.94940735481774</c:v>
                </c:pt>
                <c:pt idx="260">
                  <c:v>30.346654252612709</c:v>
                </c:pt>
                <c:pt idx="261">
                  <c:v>30.54341658450036</c:v>
                </c:pt>
                <c:pt idx="262">
                  <c:v>29.74900359353407</c:v>
                </c:pt>
                <c:pt idx="263">
                  <c:v>28.351418460390509</c:v>
                </c:pt>
                <c:pt idx="264">
                  <c:v>28.351418460390509</c:v>
                </c:pt>
                <c:pt idx="265">
                  <c:v>29.237426314612659</c:v>
                </c:pt>
                <c:pt idx="266">
                  <c:v>29.765404818756839</c:v>
                </c:pt>
                <c:pt idx="267">
                  <c:v>29.765404818756839</c:v>
                </c:pt>
                <c:pt idx="268">
                  <c:v>29.942721710716128</c:v>
                </c:pt>
                <c:pt idx="269">
                  <c:v>30.804490775058269</c:v>
                </c:pt>
                <c:pt idx="270">
                  <c:v>31.075879798666421</c:v>
                </c:pt>
                <c:pt idx="271">
                  <c:v>31.075879798666421</c:v>
                </c:pt>
                <c:pt idx="272">
                  <c:v>30.85006397118509</c:v>
                </c:pt>
                <c:pt idx="273">
                  <c:v>29.822937241608631</c:v>
                </c:pt>
                <c:pt idx="274">
                  <c:v>29.72041381394547</c:v>
                </c:pt>
                <c:pt idx="275">
                  <c:v>29.59759339225706</c:v>
                </c:pt>
                <c:pt idx="276">
                  <c:v>29.887884598604309</c:v>
                </c:pt>
                <c:pt idx="277">
                  <c:v>29.887884598604309</c:v>
                </c:pt>
                <c:pt idx="278">
                  <c:v>30.052056619554651</c:v>
                </c:pt>
                <c:pt idx="279">
                  <c:v>30.103049121783972</c:v>
                </c:pt>
                <c:pt idx="280">
                  <c:v>30.306891436622241</c:v>
                </c:pt>
                <c:pt idx="281">
                  <c:v>30.306891436622241</c:v>
                </c:pt>
                <c:pt idx="282">
                  <c:v>30.391361069906122</c:v>
                </c:pt>
                <c:pt idx="283">
                  <c:v>30.826074279645781</c:v>
                </c:pt>
                <c:pt idx="284">
                  <c:v>30.826074279645781</c:v>
                </c:pt>
                <c:pt idx="285">
                  <c:v>30.07987264643851</c:v>
                </c:pt>
                <c:pt idx="286">
                  <c:v>30.567110687355939</c:v>
                </c:pt>
                <c:pt idx="287">
                  <c:v>30.567110687355939</c:v>
                </c:pt>
                <c:pt idx="288">
                  <c:v>30.728579850299969</c:v>
                </c:pt>
                <c:pt idx="289">
                  <c:v>30.432223175198398</c:v>
                </c:pt>
                <c:pt idx="290">
                  <c:v>30.432223175198398</c:v>
                </c:pt>
                <c:pt idx="291">
                  <c:v>30.964835178867489</c:v>
                </c:pt>
                <c:pt idx="292">
                  <c:v>31.174636550727531</c:v>
                </c:pt>
                <c:pt idx="293">
                  <c:v>31.174636550727531</c:v>
                </c:pt>
                <c:pt idx="294">
                  <c:v>31.601326315834289</c:v>
                </c:pt>
              </c:numCache>
            </c:numRef>
          </c:val>
          <c:smooth val="0"/>
        </c:ser>
        <c:dLbls>
          <c:showLegendKey val="0"/>
          <c:showVal val="0"/>
          <c:showCatName val="0"/>
          <c:showSerName val="0"/>
          <c:showPercent val="0"/>
          <c:showBubbleSize val="0"/>
        </c:dLbls>
        <c:marker val="1"/>
        <c:smooth val="0"/>
        <c:axId val="26138496"/>
        <c:axId val="26136960"/>
      </c:lineChart>
      <c:dateAx>
        <c:axId val="26125440"/>
        <c:scaling>
          <c:orientation val="minMax"/>
          <c:max val="41145"/>
          <c:min val="39087"/>
        </c:scaling>
        <c:delete val="0"/>
        <c:axPos val="b"/>
        <c:numFmt formatCode="mm\/yy" sourceLinked="0"/>
        <c:majorTickMark val="out"/>
        <c:minorTickMark val="none"/>
        <c:tickLblPos val="nextTo"/>
        <c:txPr>
          <a:bodyPr rot="-2700000" vert="horz"/>
          <a:lstStyle/>
          <a:p>
            <a:pPr>
              <a:defRPr/>
            </a:pPr>
            <a:endParaRPr lang="en-US"/>
          </a:p>
        </c:txPr>
        <c:crossAx val="26126976"/>
        <c:crosses val="autoZero"/>
        <c:auto val="1"/>
        <c:lblOffset val="100"/>
        <c:baseTimeUnit val="days"/>
        <c:majorUnit val="6"/>
        <c:majorTimeUnit val="months"/>
        <c:minorUnit val="1"/>
        <c:minorTimeUnit val="years"/>
      </c:dateAx>
      <c:valAx>
        <c:axId val="26126976"/>
        <c:scaling>
          <c:orientation val="minMax"/>
          <c:max val="35"/>
          <c:min val="5"/>
        </c:scaling>
        <c:delete val="0"/>
        <c:axPos val="l"/>
        <c:majorGridlines>
          <c:spPr>
            <a:ln>
              <a:noFill/>
            </a:ln>
          </c:spPr>
        </c:majorGridlines>
        <c:numFmt formatCode="General" sourceLinked="1"/>
        <c:majorTickMark val="out"/>
        <c:minorTickMark val="none"/>
        <c:tickLblPos val="nextTo"/>
        <c:crossAx val="26125440"/>
        <c:crosses val="autoZero"/>
        <c:crossBetween val="between"/>
        <c:majorUnit val="5"/>
        <c:minorUnit val="1"/>
      </c:valAx>
      <c:valAx>
        <c:axId val="26136960"/>
        <c:scaling>
          <c:orientation val="minMax"/>
          <c:max val="35"/>
          <c:min val="5"/>
        </c:scaling>
        <c:delete val="1"/>
        <c:axPos val="r"/>
        <c:numFmt formatCode="General" sourceLinked="1"/>
        <c:majorTickMark val="out"/>
        <c:minorTickMark val="none"/>
        <c:tickLblPos val="nextTo"/>
        <c:crossAx val="26138496"/>
        <c:crosses val="max"/>
        <c:crossBetween val="between"/>
        <c:majorUnit val="5"/>
        <c:minorUnit val="1"/>
      </c:valAx>
      <c:dateAx>
        <c:axId val="26138496"/>
        <c:scaling>
          <c:orientation val="minMax"/>
        </c:scaling>
        <c:delete val="1"/>
        <c:axPos val="b"/>
        <c:numFmt formatCode="m/d/yyyy" sourceLinked="1"/>
        <c:majorTickMark val="out"/>
        <c:minorTickMark val="none"/>
        <c:tickLblPos val="nextTo"/>
        <c:crossAx val="26136960"/>
        <c:crosses val="autoZero"/>
        <c:auto val="1"/>
        <c:lblOffset val="100"/>
        <c:baseTimeUnit val="days"/>
      </c:dateAx>
      <c:spPr>
        <a:ln>
          <a:noFill/>
        </a:ln>
      </c:spPr>
    </c:plotArea>
    <c:legend>
      <c:legendPos val="r"/>
      <c:layout>
        <c:manualLayout>
          <c:xMode val="edge"/>
          <c:yMode val="edge"/>
          <c:x val="0.11705617339492901"/>
          <c:y val="0.106986540214357"/>
          <c:w val="0.16271340795898701"/>
          <c:h val="0.19981458785341599"/>
        </c:manualLayout>
      </c:layout>
      <c:overlay val="0"/>
    </c:legend>
    <c:plotVisOnly val="1"/>
    <c:dispBlanksAs val="gap"/>
    <c:showDLblsOverMax val="0"/>
  </c:chart>
  <c:spPr>
    <a:ln w="6350">
      <a:noFill/>
    </a:ln>
  </c:spPr>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778492208124642E-2"/>
          <c:y val="2.6003639383532604E-2"/>
          <c:w val="0.93570818001816758"/>
          <c:h val="0.85812710683506765"/>
        </c:manualLayout>
      </c:layout>
      <c:areaChart>
        <c:grouping val="stacked"/>
        <c:varyColors val="0"/>
        <c:ser>
          <c:idx val="0"/>
          <c:order val="0"/>
          <c:tx>
            <c:strRef>
              <c:f>'sermaye hareketleri'!$C$5</c:f>
              <c:strCache>
                <c:ptCount val="1"/>
                <c:pt idx="0">
                  <c:v>Bonds</c:v>
                </c:pt>
              </c:strCache>
            </c:strRef>
          </c:tx>
          <c:spPr>
            <a:solidFill>
              <a:srgbClr val="87212E"/>
            </a:solidFill>
            <a:ln w="12700">
              <a:solidFill>
                <a:srgbClr val="C0504D">
                  <a:lumMod val="75000"/>
                </a:srgbClr>
              </a:solidFill>
            </a:ln>
          </c:spPr>
          <c:cat>
            <c:numRef>
              <c:f>'sermaye hareketleri'!$B$7:$B$499</c:f>
              <c:numCache>
                <c:formatCode>m/d/yyyy</c:formatCode>
                <c:ptCount val="493"/>
                <c:pt idx="0">
                  <c:v>38721</c:v>
                </c:pt>
                <c:pt idx="1">
                  <c:v>38728</c:v>
                </c:pt>
                <c:pt idx="2">
                  <c:v>38735</c:v>
                </c:pt>
                <c:pt idx="3">
                  <c:v>38742</c:v>
                </c:pt>
                <c:pt idx="4">
                  <c:v>38749</c:v>
                </c:pt>
                <c:pt idx="5">
                  <c:v>38756</c:v>
                </c:pt>
                <c:pt idx="6">
                  <c:v>38763</c:v>
                </c:pt>
                <c:pt idx="7">
                  <c:v>38770</c:v>
                </c:pt>
                <c:pt idx="8">
                  <c:v>38777</c:v>
                </c:pt>
                <c:pt idx="9">
                  <c:v>38784</c:v>
                </c:pt>
                <c:pt idx="10">
                  <c:v>38791</c:v>
                </c:pt>
                <c:pt idx="11">
                  <c:v>38798</c:v>
                </c:pt>
                <c:pt idx="12">
                  <c:v>38805</c:v>
                </c:pt>
                <c:pt idx="13">
                  <c:v>38812</c:v>
                </c:pt>
                <c:pt idx="14">
                  <c:v>38819</c:v>
                </c:pt>
                <c:pt idx="15">
                  <c:v>38826</c:v>
                </c:pt>
                <c:pt idx="16">
                  <c:v>38833</c:v>
                </c:pt>
                <c:pt idx="17">
                  <c:v>38840</c:v>
                </c:pt>
                <c:pt idx="18">
                  <c:v>38847</c:v>
                </c:pt>
                <c:pt idx="19">
                  <c:v>38854</c:v>
                </c:pt>
                <c:pt idx="20">
                  <c:v>38861</c:v>
                </c:pt>
                <c:pt idx="21">
                  <c:v>38868</c:v>
                </c:pt>
                <c:pt idx="22">
                  <c:v>38875</c:v>
                </c:pt>
                <c:pt idx="23">
                  <c:v>38882</c:v>
                </c:pt>
                <c:pt idx="24">
                  <c:v>38889</c:v>
                </c:pt>
                <c:pt idx="25">
                  <c:v>38896</c:v>
                </c:pt>
                <c:pt idx="26">
                  <c:v>38903</c:v>
                </c:pt>
                <c:pt idx="27">
                  <c:v>38910</c:v>
                </c:pt>
                <c:pt idx="28">
                  <c:v>38917</c:v>
                </c:pt>
                <c:pt idx="29">
                  <c:v>38924</c:v>
                </c:pt>
                <c:pt idx="30">
                  <c:v>38931</c:v>
                </c:pt>
                <c:pt idx="31">
                  <c:v>38938</c:v>
                </c:pt>
                <c:pt idx="32">
                  <c:v>38945</c:v>
                </c:pt>
                <c:pt idx="33">
                  <c:v>38952</c:v>
                </c:pt>
                <c:pt idx="34">
                  <c:v>38959</c:v>
                </c:pt>
                <c:pt idx="35">
                  <c:v>38966</c:v>
                </c:pt>
                <c:pt idx="36">
                  <c:v>38973</c:v>
                </c:pt>
                <c:pt idx="37">
                  <c:v>38980</c:v>
                </c:pt>
                <c:pt idx="38">
                  <c:v>38987</c:v>
                </c:pt>
                <c:pt idx="39">
                  <c:v>38994</c:v>
                </c:pt>
                <c:pt idx="40">
                  <c:v>39001</c:v>
                </c:pt>
                <c:pt idx="41">
                  <c:v>39008</c:v>
                </c:pt>
                <c:pt idx="42">
                  <c:v>39015</c:v>
                </c:pt>
                <c:pt idx="43">
                  <c:v>39022</c:v>
                </c:pt>
                <c:pt idx="44">
                  <c:v>39029</c:v>
                </c:pt>
                <c:pt idx="45">
                  <c:v>39036</c:v>
                </c:pt>
                <c:pt idx="46">
                  <c:v>39043</c:v>
                </c:pt>
                <c:pt idx="47">
                  <c:v>39050</c:v>
                </c:pt>
                <c:pt idx="48">
                  <c:v>39057</c:v>
                </c:pt>
                <c:pt idx="49">
                  <c:v>39064</c:v>
                </c:pt>
                <c:pt idx="50">
                  <c:v>39071</c:v>
                </c:pt>
                <c:pt idx="51">
                  <c:v>39078</c:v>
                </c:pt>
                <c:pt idx="52">
                  <c:v>39085</c:v>
                </c:pt>
                <c:pt idx="53">
                  <c:v>39092</c:v>
                </c:pt>
                <c:pt idx="54">
                  <c:v>39099</c:v>
                </c:pt>
                <c:pt idx="55">
                  <c:v>39106</c:v>
                </c:pt>
                <c:pt idx="56">
                  <c:v>39113</c:v>
                </c:pt>
                <c:pt idx="57">
                  <c:v>39120</c:v>
                </c:pt>
                <c:pt idx="58">
                  <c:v>39127</c:v>
                </c:pt>
                <c:pt idx="59">
                  <c:v>39134</c:v>
                </c:pt>
                <c:pt idx="60">
                  <c:v>39141</c:v>
                </c:pt>
                <c:pt idx="61">
                  <c:v>39148</c:v>
                </c:pt>
                <c:pt idx="62">
                  <c:v>39155</c:v>
                </c:pt>
                <c:pt idx="63">
                  <c:v>39162</c:v>
                </c:pt>
                <c:pt idx="64">
                  <c:v>39169</c:v>
                </c:pt>
                <c:pt idx="65">
                  <c:v>39176</c:v>
                </c:pt>
                <c:pt idx="66">
                  <c:v>39183</c:v>
                </c:pt>
                <c:pt idx="67">
                  <c:v>39190</c:v>
                </c:pt>
                <c:pt idx="68">
                  <c:v>39197</c:v>
                </c:pt>
                <c:pt idx="69">
                  <c:v>39204</c:v>
                </c:pt>
                <c:pt idx="70">
                  <c:v>39211</c:v>
                </c:pt>
                <c:pt idx="71">
                  <c:v>39218</c:v>
                </c:pt>
                <c:pt idx="72">
                  <c:v>39225</c:v>
                </c:pt>
                <c:pt idx="73">
                  <c:v>39232</c:v>
                </c:pt>
                <c:pt idx="74">
                  <c:v>39239</c:v>
                </c:pt>
                <c:pt idx="75">
                  <c:v>39246</c:v>
                </c:pt>
                <c:pt idx="76">
                  <c:v>39253</c:v>
                </c:pt>
                <c:pt idx="77">
                  <c:v>39260</c:v>
                </c:pt>
                <c:pt idx="78">
                  <c:v>39267</c:v>
                </c:pt>
                <c:pt idx="79">
                  <c:v>39274</c:v>
                </c:pt>
                <c:pt idx="80">
                  <c:v>39281</c:v>
                </c:pt>
                <c:pt idx="81">
                  <c:v>39288</c:v>
                </c:pt>
                <c:pt idx="82">
                  <c:v>39295</c:v>
                </c:pt>
                <c:pt idx="83">
                  <c:v>39302</c:v>
                </c:pt>
                <c:pt idx="84">
                  <c:v>39309</c:v>
                </c:pt>
                <c:pt idx="85">
                  <c:v>39316</c:v>
                </c:pt>
                <c:pt idx="86">
                  <c:v>39323</c:v>
                </c:pt>
                <c:pt idx="87">
                  <c:v>39330</c:v>
                </c:pt>
                <c:pt idx="88">
                  <c:v>39337</c:v>
                </c:pt>
                <c:pt idx="89">
                  <c:v>39344</c:v>
                </c:pt>
                <c:pt idx="90">
                  <c:v>39351</c:v>
                </c:pt>
                <c:pt idx="91">
                  <c:v>39358</c:v>
                </c:pt>
                <c:pt idx="92">
                  <c:v>39365</c:v>
                </c:pt>
                <c:pt idx="93">
                  <c:v>39372</c:v>
                </c:pt>
                <c:pt idx="94">
                  <c:v>39379</c:v>
                </c:pt>
                <c:pt idx="95">
                  <c:v>39386</c:v>
                </c:pt>
                <c:pt idx="96">
                  <c:v>39393</c:v>
                </c:pt>
                <c:pt idx="97">
                  <c:v>39400</c:v>
                </c:pt>
                <c:pt idx="98">
                  <c:v>39407</c:v>
                </c:pt>
                <c:pt idx="99">
                  <c:v>39414</c:v>
                </c:pt>
                <c:pt idx="100">
                  <c:v>39421</c:v>
                </c:pt>
                <c:pt idx="101">
                  <c:v>39428</c:v>
                </c:pt>
                <c:pt idx="102">
                  <c:v>39435</c:v>
                </c:pt>
                <c:pt idx="103">
                  <c:v>39442</c:v>
                </c:pt>
                <c:pt idx="104">
                  <c:v>39449</c:v>
                </c:pt>
                <c:pt idx="105">
                  <c:v>39456</c:v>
                </c:pt>
                <c:pt idx="106">
                  <c:v>39463</c:v>
                </c:pt>
                <c:pt idx="107">
                  <c:v>39470</c:v>
                </c:pt>
                <c:pt idx="108">
                  <c:v>39477</c:v>
                </c:pt>
                <c:pt idx="109">
                  <c:v>39484</c:v>
                </c:pt>
                <c:pt idx="110">
                  <c:v>39491</c:v>
                </c:pt>
                <c:pt idx="111">
                  <c:v>39498</c:v>
                </c:pt>
                <c:pt idx="112">
                  <c:v>39505</c:v>
                </c:pt>
                <c:pt idx="113">
                  <c:v>39512</c:v>
                </c:pt>
                <c:pt idx="114">
                  <c:v>39519</c:v>
                </c:pt>
                <c:pt idx="115">
                  <c:v>39526</c:v>
                </c:pt>
                <c:pt idx="116">
                  <c:v>39533</c:v>
                </c:pt>
                <c:pt idx="117">
                  <c:v>39540</c:v>
                </c:pt>
                <c:pt idx="118">
                  <c:v>39547</c:v>
                </c:pt>
                <c:pt idx="119">
                  <c:v>39554</c:v>
                </c:pt>
                <c:pt idx="120">
                  <c:v>39561</c:v>
                </c:pt>
                <c:pt idx="121">
                  <c:v>39568</c:v>
                </c:pt>
                <c:pt idx="122">
                  <c:v>39575</c:v>
                </c:pt>
                <c:pt idx="123">
                  <c:v>39582</c:v>
                </c:pt>
                <c:pt idx="124">
                  <c:v>39589</c:v>
                </c:pt>
                <c:pt idx="125">
                  <c:v>39596</c:v>
                </c:pt>
                <c:pt idx="126">
                  <c:v>39603</c:v>
                </c:pt>
                <c:pt idx="127">
                  <c:v>39610</c:v>
                </c:pt>
                <c:pt idx="128">
                  <c:v>39617</c:v>
                </c:pt>
                <c:pt idx="129">
                  <c:v>39624</c:v>
                </c:pt>
                <c:pt idx="130">
                  <c:v>39631</c:v>
                </c:pt>
                <c:pt idx="131">
                  <c:v>39638</c:v>
                </c:pt>
                <c:pt idx="132">
                  <c:v>39645</c:v>
                </c:pt>
                <c:pt idx="133">
                  <c:v>39652</c:v>
                </c:pt>
                <c:pt idx="134">
                  <c:v>39659</c:v>
                </c:pt>
                <c:pt idx="135">
                  <c:v>39666</c:v>
                </c:pt>
                <c:pt idx="136">
                  <c:v>39673</c:v>
                </c:pt>
                <c:pt idx="137">
                  <c:v>39680</c:v>
                </c:pt>
                <c:pt idx="138">
                  <c:v>39687</c:v>
                </c:pt>
                <c:pt idx="139">
                  <c:v>39694</c:v>
                </c:pt>
                <c:pt idx="140">
                  <c:v>39701</c:v>
                </c:pt>
                <c:pt idx="141">
                  <c:v>39708</c:v>
                </c:pt>
                <c:pt idx="142">
                  <c:v>39715</c:v>
                </c:pt>
                <c:pt idx="143">
                  <c:v>39722</c:v>
                </c:pt>
                <c:pt idx="144">
                  <c:v>39729</c:v>
                </c:pt>
                <c:pt idx="145">
                  <c:v>39736</c:v>
                </c:pt>
                <c:pt idx="146">
                  <c:v>39743</c:v>
                </c:pt>
                <c:pt idx="147">
                  <c:v>39750</c:v>
                </c:pt>
                <c:pt idx="148">
                  <c:v>39757</c:v>
                </c:pt>
                <c:pt idx="149">
                  <c:v>39764</c:v>
                </c:pt>
                <c:pt idx="150">
                  <c:v>39771</c:v>
                </c:pt>
                <c:pt idx="151">
                  <c:v>39778</c:v>
                </c:pt>
                <c:pt idx="152">
                  <c:v>39785</c:v>
                </c:pt>
                <c:pt idx="153">
                  <c:v>39792</c:v>
                </c:pt>
                <c:pt idx="154">
                  <c:v>39799</c:v>
                </c:pt>
                <c:pt idx="155">
                  <c:v>39806</c:v>
                </c:pt>
                <c:pt idx="156">
                  <c:v>39813</c:v>
                </c:pt>
                <c:pt idx="157">
                  <c:v>39820</c:v>
                </c:pt>
                <c:pt idx="158">
                  <c:v>39827</c:v>
                </c:pt>
                <c:pt idx="159">
                  <c:v>39834</c:v>
                </c:pt>
                <c:pt idx="160">
                  <c:v>39841</c:v>
                </c:pt>
                <c:pt idx="161">
                  <c:v>39848</c:v>
                </c:pt>
                <c:pt idx="162">
                  <c:v>39855</c:v>
                </c:pt>
                <c:pt idx="163">
                  <c:v>39862</c:v>
                </c:pt>
                <c:pt idx="164">
                  <c:v>39869</c:v>
                </c:pt>
                <c:pt idx="165">
                  <c:v>39876</c:v>
                </c:pt>
                <c:pt idx="166">
                  <c:v>39883</c:v>
                </c:pt>
                <c:pt idx="167">
                  <c:v>39890</c:v>
                </c:pt>
                <c:pt idx="168">
                  <c:v>39897</c:v>
                </c:pt>
                <c:pt idx="169">
                  <c:v>39904</c:v>
                </c:pt>
                <c:pt idx="170">
                  <c:v>39911</c:v>
                </c:pt>
                <c:pt idx="171">
                  <c:v>39918</c:v>
                </c:pt>
                <c:pt idx="172">
                  <c:v>39925</c:v>
                </c:pt>
                <c:pt idx="173">
                  <c:v>39932</c:v>
                </c:pt>
                <c:pt idx="174">
                  <c:v>39939</c:v>
                </c:pt>
                <c:pt idx="175">
                  <c:v>39946</c:v>
                </c:pt>
                <c:pt idx="176">
                  <c:v>39953</c:v>
                </c:pt>
                <c:pt idx="177">
                  <c:v>39960</c:v>
                </c:pt>
                <c:pt idx="178">
                  <c:v>39967</c:v>
                </c:pt>
                <c:pt idx="179">
                  <c:v>39974</c:v>
                </c:pt>
                <c:pt idx="180">
                  <c:v>39981</c:v>
                </c:pt>
                <c:pt idx="181">
                  <c:v>39988</c:v>
                </c:pt>
                <c:pt idx="182">
                  <c:v>39995</c:v>
                </c:pt>
                <c:pt idx="183">
                  <c:v>40002</c:v>
                </c:pt>
                <c:pt idx="184">
                  <c:v>40009</c:v>
                </c:pt>
                <c:pt idx="185">
                  <c:v>40016</c:v>
                </c:pt>
                <c:pt idx="186">
                  <c:v>40023</c:v>
                </c:pt>
                <c:pt idx="187">
                  <c:v>40030</c:v>
                </c:pt>
                <c:pt idx="188">
                  <c:v>40037</c:v>
                </c:pt>
                <c:pt idx="189">
                  <c:v>40044</c:v>
                </c:pt>
                <c:pt idx="190">
                  <c:v>40051</c:v>
                </c:pt>
                <c:pt idx="191">
                  <c:v>40058</c:v>
                </c:pt>
                <c:pt idx="192">
                  <c:v>40065</c:v>
                </c:pt>
                <c:pt idx="193">
                  <c:v>40072</c:v>
                </c:pt>
                <c:pt idx="194">
                  <c:v>40079</c:v>
                </c:pt>
                <c:pt idx="195">
                  <c:v>40086</c:v>
                </c:pt>
                <c:pt idx="196">
                  <c:v>40093</c:v>
                </c:pt>
                <c:pt idx="197">
                  <c:v>40100</c:v>
                </c:pt>
                <c:pt idx="198">
                  <c:v>40107</c:v>
                </c:pt>
                <c:pt idx="199">
                  <c:v>40114</c:v>
                </c:pt>
                <c:pt idx="200">
                  <c:v>40121</c:v>
                </c:pt>
                <c:pt idx="201">
                  <c:v>40128</c:v>
                </c:pt>
                <c:pt idx="202">
                  <c:v>40135</c:v>
                </c:pt>
                <c:pt idx="203">
                  <c:v>40142</c:v>
                </c:pt>
                <c:pt idx="204">
                  <c:v>40149</c:v>
                </c:pt>
                <c:pt idx="205">
                  <c:v>40156</c:v>
                </c:pt>
                <c:pt idx="206">
                  <c:v>40163</c:v>
                </c:pt>
                <c:pt idx="207">
                  <c:v>40170</c:v>
                </c:pt>
                <c:pt idx="208">
                  <c:v>40177</c:v>
                </c:pt>
                <c:pt idx="209">
                  <c:v>40184</c:v>
                </c:pt>
                <c:pt idx="210">
                  <c:v>40191</c:v>
                </c:pt>
                <c:pt idx="211">
                  <c:v>40198</c:v>
                </c:pt>
                <c:pt idx="212">
                  <c:v>40205</c:v>
                </c:pt>
                <c:pt idx="213">
                  <c:v>40212</c:v>
                </c:pt>
                <c:pt idx="214">
                  <c:v>40219</c:v>
                </c:pt>
                <c:pt idx="215">
                  <c:v>40226</c:v>
                </c:pt>
                <c:pt idx="216">
                  <c:v>40233</c:v>
                </c:pt>
                <c:pt idx="217">
                  <c:v>40240</c:v>
                </c:pt>
                <c:pt idx="218">
                  <c:v>40247</c:v>
                </c:pt>
                <c:pt idx="219">
                  <c:v>40254</c:v>
                </c:pt>
                <c:pt idx="220">
                  <c:v>40261</c:v>
                </c:pt>
                <c:pt idx="221">
                  <c:v>40268</c:v>
                </c:pt>
                <c:pt idx="222">
                  <c:v>40275</c:v>
                </c:pt>
                <c:pt idx="223">
                  <c:v>40282</c:v>
                </c:pt>
                <c:pt idx="224">
                  <c:v>40289</c:v>
                </c:pt>
                <c:pt idx="225">
                  <c:v>40296</c:v>
                </c:pt>
                <c:pt idx="226">
                  <c:v>40303</c:v>
                </c:pt>
                <c:pt idx="227">
                  <c:v>40310</c:v>
                </c:pt>
                <c:pt idx="228">
                  <c:v>40317</c:v>
                </c:pt>
                <c:pt idx="229">
                  <c:v>40324</c:v>
                </c:pt>
                <c:pt idx="230">
                  <c:v>40331</c:v>
                </c:pt>
                <c:pt idx="231">
                  <c:v>40338</c:v>
                </c:pt>
                <c:pt idx="232">
                  <c:v>40345</c:v>
                </c:pt>
                <c:pt idx="233">
                  <c:v>40352</c:v>
                </c:pt>
                <c:pt idx="234">
                  <c:v>40359</c:v>
                </c:pt>
                <c:pt idx="235">
                  <c:v>40366</c:v>
                </c:pt>
                <c:pt idx="236">
                  <c:v>40373</c:v>
                </c:pt>
                <c:pt idx="237">
                  <c:v>40380</c:v>
                </c:pt>
                <c:pt idx="238">
                  <c:v>40387</c:v>
                </c:pt>
                <c:pt idx="239">
                  <c:v>40394</c:v>
                </c:pt>
                <c:pt idx="240">
                  <c:v>40401</c:v>
                </c:pt>
                <c:pt idx="241">
                  <c:v>40408</c:v>
                </c:pt>
                <c:pt idx="242">
                  <c:v>40415</c:v>
                </c:pt>
                <c:pt idx="243">
                  <c:v>40422</c:v>
                </c:pt>
                <c:pt idx="244">
                  <c:v>40429</c:v>
                </c:pt>
                <c:pt idx="245">
                  <c:v>40436</c:v>
                </c:pt>
                <c:pt idx="246">
                  <c:v>40443</c:v>
                </c:pt>
                <c:pt idx="247">
                  <c:v>40450</c:v>
                </c:pt>
                <c:pt idx="248">
                  <c:v>40457</c:v>
                </c:pt>
                <c:pt idx="249">
                  <c:v>40464</c:v>
                </c:pt>
                <c:pt idx="250">
                  <c:v>40471</c:v>
                </c:pt>
                <c:pt idx="251">
                  <c:v>40478</c:v>
                </c:pt>
                <c:pt idx="252">
                  <c:v>40485</c:v>
                </c:pt>
                <c:pt idx="253">
                  <c:v>40492</c:v>
                </c:pt>
                <c:pt idx="254">
                  <c:v>40499</c:v>
                </c:pt>
                <c:pt idx="255">
                  <c:v>40506</c:v>
                </c:pt>
                <c:pt idx="256">
                  <c:v>40513</c:v>
                </c:pt>
                <c:pt idx="257">
                  <c:v>40520</c:v>
                </c:pt>
                <c:pt idx="258">
                  <c:v>40527</c:v>
                </c:pt>
                <c:pt idx="259">
                  <c:v>40534</c:v>
                </c:pt>
                <c:pt idx="260">
                  <c:v>40541</c:v>
                </c:pt>
                <c:pt idx="261">
                  <c:v>40548</c:v>
                </c:pt>
                <c:pt idx="262">
                  <c:v>40555</c:v>
                </c:pt>
                <c:pt idx="263">
                  <c:v>40562</c:v>
                </c:pt>
                <c:pt idx="264">
                  <c:v>40569</c:v>
                </c:pt>
                <c:pt idx="265">
                  <c:v>40576</c:v>
                </c:pt>
                <c:pt idx="266">
                  <c:v>40583</c:v>
                </c:pt>
                <c:pt idx="267">
                  <c:v>40590</c:v>
                </c:pt>
                <c:pt idx="268">
                  <c:v>40597</c:v>
                </c:pt>
                <c:pt idx="269">
                  <c:v>40604</c:v>
                </c:pt>
                <c:pt idx="270">
                  <c:v>40611</c:v>
                </c:pt>
                <c:pt idx="271">
                  <c:v>40618</c:v>
                </c:pt>
                <c:pt idx="272">
                  <c:v>40625</c:v>
                </c:pt>
                <c:pt idx="273">
                  <c:v>40632</c:v>
                </c:pt>
                <c:pt idx="274">
                  <c:v>40639</c:v>
                </c:pt>
                <c:pt idx="275">
                  <c:v>40646</c:v>
                </c:pt>
                <c:pt idx="276">
                  <c:v>40653</c:v>
                </c:pt>
                <c:pt idx="277">
                  <c:v>40660</c:v>
                </c:pt>
                <c:pt idx="278">
                  <c:v>40667</c:v>
                </c:pt>
                <c:pt idx="279">
                  <c:v>40674</c:v>
                </c:pt>
                <c:pt idx="280">
                  <c:v>40681</c:v>
                </c:pt>
                <c:pt idx="281">
                  <c:v>40688</c:v>
                </c:pt>
                <c:pt idx="282">
                  <c:v>40695</c:v>
                </c:pt>
                <c:pt idx="283">
                  <c:v>40702</c:v>
                </c:pt>
                <c:pt idx="284">
                  <c:v>40709</c:v>
                </c:pt>
                <c:pt idx="285">
                  <c:v>40716</c:v>
                </c:pt>
                <c:pt idx="286">
                  <c:v>40723</c:v>
                </c:pt>
                <c:pt idx="287">
                  <c:v>40730</c:v>
                </c:pt>
                <c:pt idx="288">
                  <c:v>40737</c:v>
                </c:pt>
                <c:pt idx="289">
                  <c:v>40744</c:v>
                </c:pt>
                <c:pt idx="290">
                  <c:v>40751</c:v>
                </c:pt>
                <c:pt idx="291">
                  <c:v>40758</c:v>
                </c:pt>
                <c:pt idx="292">
                  <c:v>40765</c:v>
                </c:pt>
                <c:pt idx="293">
                  <c:v>40772</c:v>
                </c:pt>
                <c:pt idx="294">
                  <c:v>40779</c:v>
                </c:pt>
                <c:pt idx="295">
                  <c:v>40786</c:v>
                </c:pt>
                <c:pt idx="296">
                  <c:v>40793</c:v>
                </c:pt>
                <c:pt idx="297">
                  <c:v>40800</c:v>
                </c:pt>
                <c:pt idx="298">
                  <c:v>40807</c:v>
                </c:pt>
                <c:pt idx="299">
                  <c:v>40814</c:v>
                </c:pt>
                <c:pt idx="300">
                  <c:v>40821</c:v>
                </c:pt>
                <c:pt idx="301">
                  <c:v>40828</c:v>
                </c:pt>
                <c:pt idx="302">
                  <c:v>40835</c:v>
                </c:pt>
                <c:pt idx="303">
                  <c:v>40842</c:v>
                </c:pt>
                <c:pt idx="304">
                  <c:v>40849</c:v>
                </c:pt>
                <c:pt idx="305">
                  <c:v>40856</c:v>
                </c:pt>
                <c:pt idx="306">
                  <c:v>40863</c:v>
                </c:pt>
                <c:pt idx="307">
                  <c:v>40870</c:v>
                </c:pt>
                <c:pt idx="308">
                  <c:v>40877</c:v>
                </c:pt>
                <c:pt idx="309">
                  <c:v>40884</c:v>
                </c:pt>
                <c:pt idx="310">
                  <c:v>40891</c:v>
                </c:pt>
                <c:pt idx="311">
                  <c:v>40898</c:v>
                </c:pt>
                <c:pt idx="312">
                  <c:v>40905</c:v>
                </c:pt>
                <c:pt idx="313">
                  <c:v>40912</c:v>
                </c:pt>
                <c:pt idx="314">
                  <c:v>40919</c:v>
                </c:pt>
                <c:pt idx="315">
                  <c:v>40926</c:v>
                </c:pt>
                <c:pt idx="316">
                  <c:v>40933</c:v>
                </c:pt>
                <c:pt idx="317">
                  <c:v>40940</c:v>
                </c:pt>
                <c:pt idx="318">
                  <c:v>40947</c:v>
                </c:pt>
                <c:pt idx="319">
                  <c:v>40954</c:v>
                </c:pt>
                <c:pt idx="320">
                  <c:v>40961</c:v>
                </c:pt>
                <c:pt idx="321">
                  <c:v>40968</c:v>
                </c:pt>
                <c:pt idx="322">
                  <c:v>40975</c:v>
                </c:pt>
                <c:pt idx="323">
                  <c:v>40982</c:v>
                </c:pt>
                <c:pt idx="324">
                  <c:v>40989</c:v>
                </c:pt>
                <c:pt idx="325">
                  <c:v>40996</c:v>
                </c:pt>
                <c:pt idx="326">
                  <c:v>41003</c:v>
                </c:pt>
                <c:pt idx="327">
                  <c:v>41010</c:v>
                </c:pt>
                <c:pt idx="328">
                  <c:v>41017</c:v>
                </c:pt>
                <c:pt idx="329">
                  <c:v>41024</c:v>
                </c:pt>
                <c:pt idx="330">
                  <c:v>41031</c:v>
                </c:pt>
                <c:pt idx="331">
                  <c:v>41038</c:v>
                </c:pt>
                <c:pt idx="332">
                  <c:v>41045</c:v>
                </c:pt>
                <c:pt idx="333">
                  <c:v>41052</c:v>
                </c:pt>
                <c:pt idx="334">
                  <c:v>41059</c:v>
                </c:pt>
                <c:pt idx="335">
                  <c:v>41066</c:v>
                </c:pt>
                <c:pt idx="336">
                  <c:v>41073</c:v>
                </c:pt>
                <c:pt idx="337">
                  <c:v>41080</c:v>
                </c:pt>
                <c:pt idx="338">
                  <c:v>41087</c:v>
                </c:pt>
                <c:pt idx="339">
                  <c:v>41094</c:v>
                </c:pt>
                <c:pt idx="340">
                  <c:v>41101</c:v>
                </c:pt>
                <c:pt idx="341">
                  <c:v>41108</c:v>
                </c:pt>
                <c:pt idx="342">
                  <c:v>41115</c:v>
                </c:pt>
                <c:pt idx="343">
                  <c:v>41122</c:v>
                </c:pt>
                <c:pt idx="344">
                  <c:v>41129</c:v>
                </c:pt>
                <c:pt idx="345">
                  <c:v>41136</c:v>
                </c:pt>
                <c:pt idx="346">
                  <c:v>41143</c:v>
                </c:pt>
                <c:pt idx="347">
                  <c:v>41150</c:v>
                </c:pt>
                <c:pt idx="348">
                  <c:v>41157</c:v>
                </c:pt>
                <c:pt idx="349">
                  <c:v>41164</c:v>
                </c:pt>
                <c:pt idx="350">
                  <c:v>41171</c:v>
                </c:pt>
                <c:pt idx="351">
                  <c:v>41178</c:v>
                </c:pt>
                <c:pt idx="352">
                  <c:v>41185</c:v>
                </c:pt>
                <c:pt idx="353">
                  <c:v>41192</c:v>
                </c:pt>
                <c:pt idx="354">
                  <c:v>41199</c:v>
                </c:pt>
                <c:pt idx="355">
                  <c:v>41206</c:v>
                </c:pt>
                <c:pt idx="356">
                  <c:v>41213</c:v>
                </c:pt>
                <c:pt idx="357">
                  <c:v>41220</c:v>
                </c:pt>
                <c:pt idx="358">
                  <c:v>41227</c:v>
                </c:pt>
                <c:pt idx="359">
                  <c:v>41234</c:v>
                </c:pt>
                <c:pt idx="360">
                  <c:v>41241</c:v>
                </c:pt>
                <c:pt idx="361">
                  <c:v>41248</c:v>
                </c:pt>
                <c:pt idx="362">
                  <c:v>41255</c:v>
                </c:pt>
                <c:pt idx="363">
                  <c:v>41262</c:v>
                </c:pt>
                <c:pt idx="364">
                  <c:v>41269</c:v>
                </c:pt>
                <c:pt idx="365">
                  <c:v>41276</c:v>
                </c:pt>
                <c:pt idx="366">
                  <c:v>41283</c:v>
                </c:pt>
                <c:pt idx="367">
                  <c:v>41290</c:v>
                </c:pt>
                <c:pt idx="368">
                  <c:v>41297</c:v>
                </c:pt>
                <c:pt idx="369">
                  <c:v>41304</c:v>
                </c:pt>
                <c:pt idx="370">
                  <c:v>41311</c:v>
                </c:pt>
                <c:pt idx="371">
                  <c:v>41318</c:v>
                </c:pt>
                <c:pt idx="372">
                  <c:v>41325</c:v>
                </c:pt>
                <c:pt idx="373">
                  <c:v>41332</c:v>
                </c:pt>
                <c:pt idx="374">
                  <c:v>41339</c:v>
                </c:pt>
                <c:pt idx="375">
                  <c:v>41346</c:v>
                </c:pt>
                <c:pt idx="376">
                  <c:v>41353</c:v>
                </c:pt>
                <c:pt idx="377">
                  <c:v>41360</c:v>
                </c:pt>
                <c:pt idx="378">
                  <c:v>41367</c:v>
                </c:pt>
                <c:pt idx="379">
                  <c:v>41374</c:v>
                </c:pt>
                <c:pt idx="380">
                  <c:v>41381</c:v>
                </c:pt>
                <c:pt idx="381">
                  <c:v>41388</c:v>
                </c:pt>
                <c:pt idx="382">
                  <c:v>41395</c:v>
                </c:pt>
                <c:pt idx="383">
                  <c:v>41402</c:v>
                </c:pt>
                <c:pt idx="384">
                  <c:v>41409</c:v>
                </c:pt>
                <c:pt idx="385">
                  <c:v>41416</c:v>
                </c:pt>
                <c:pt idx="386">
                  <c:v>41423</c:v>
                </c:pt>
                <c:pt idx="387">
                  <c:v>41430</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numCache>
            </c:numRef>
          </c:cat>
          <c:val>
            <c:numRef>
              <c:f>'sermaye hareketleri'!$C$7:$C$499</c:f>
              <c:numCache>
                <c:formatCode>General</c:formatCode>
                <c:ptCount val="493"/>
                <c:pt idx="0">
                  <c:v>-9.0699999999999999E-3</c:v>
                </c:pt>
                <c:pt idx="1">
                  <c:v>0.39191999999999999</c:v>
                </c:pt>
                <c:pt idx="2">
                  <c:v>0.29405000000000003</c:v>
                </c:pt>
                <c:pt idx="3">
                  <c:v>0.33785999999999999</c:v>
                </c:pt>
                <c:pt idx="4">
                  <c:v>0.19949</c:v>
                </c:pt>
                <c:pt idx="5">
                  <c:v>0.84935000000000005</c:v>
                </c:pt>
                <c:pt idx="6">
                  <c:v>0.49407999999999996</c:v>
                </c:pt>
                <c:pt idx="7">
                  <c:v>0.36307</c:v>
                </c:pt>
                <c:pt idx="8">
                  <c:v>0.65977999999999992</c:v>
                </c:pt>
                <c:pt idx="9">
                  <c:v>3.5430000000000003E-2</c:v>
                </c:pt>
                <c:pt idx="10">
                  <c:v>-0.15597999999999998</c:v>
                </c:pt>
                <c:pt idx="11">
                  <c:v>0.57886000000000004</c:v>
                </c:pt>
                <c:pt idx="12">
                  <c:v>9.4500000000000001E-3</c:v>
                </c:pt>
                <c:pt idx="13">
                  <c:v>6.3689999999999997E-2</c:v>
                </c:pt>
                <c:pt idx="14">
                  <c:v>5.6549999999999996E-2</c:v>
                </c:pt>
                <c:pt idx="15">
                  <c:v>7.9000000000000008E-3</c:v>
                </c:pt>
                <c:pt idx="16">
                  <c:v>0.27581</c:v>
                </c:pt>
                <c:pt idx="17">
                  <c:v>3.2170000000000004E-2</c:v>
                </c:pt>
                <c:pt idx="18">
                  <c:v>6.9940000000000002E-2</c:v>
                </c:pt>
                <c:pt idx="19">
                  <c:v>-1.129E-2</c:v>
                </c:pt>
                <c:pt idx="20">
                  <c:v>-0.32551999999999998</c:v>
                </c:pt>
                <c:pt idx="21">
                  <c:v>-0.32633999999999996</c:v>
                </c:pt>
                <c:pt idx="22">
                  <c:v>-0.14755000000000001</c:v>
                </c:pt>
                <c:pt idx="23">
                  <c:v>-0.24553</c:v>
                </c:pt>
                <c:pt idx="24">
                  <c:v>-0.31767000000000001</c:v>
                </c:pt>
                <c:pt idx="25">
                  <c:v>-0.35866000000000003</c:v>
                </c:pt>
                <c:pt idx="26">
                  <c:v>-0.26014999999999999</c:v>
                </c:pt>
                <c:pt idx="27">
                  <c:v>3.8900000000000002E-3</c:v>
                </c:pt>
                <c:pt idx="28">
                  <c:v>-0.1988</c:v>
                </c:pt>
                <c:pt idx="29">
                  <c:v>-8.5540000000000005E-2</c:v>
                </c:pt>
                <c:pt idx="30">
                  <c:v>0.21</c:v>
                </c:pt>
                <c:pt idx="31">
                  <c:v>0.28211999999999998</c:v>
                </c:pt>
                <c:pt idx="32">
                  <c:v>0.10815000000000001</c:v>
                </c:pt>
                <c:pt idx="33">
                  <c:v>0.20843</c:v>
                </c:pt>
                <c:pt idx="34">
                  <c:v>7.6600000000000001E-3</c:v>
                </c:pt>
                <c:pt idx="35">
                  <c:v>-4.6179999999999999E-2</c:v>
                </c:pt>
                <c:pt idx="36">
                  <c:v>-0.10671</c:v>
                </c:pt>
                <c:pt idx="37">
                  <c:v>1.831E-2</c:v>
                </c:pt>
                <c:pt idx="38">
                  <c:v>-7.6180000000000012E-2</c:v>
                </c:pt>
                <c:pt idx="39">
                  <c:v>9.1590000000000005E-2</c:v>
                </c:pt>
                <c:pt idx="40">
                  <c:v>0.30893999999999999</c:v>
                </c:pt>
                <c:pt idx="41">
                  <c:v>0.13052</c:v>
                </c:pt>
                <c:pt idx="42">
                  <c:v>0.15681999999999999</c:v>
                </c:pt>
                <c:pt idx="43">
                  <c:v>0.14842</c:v>
                </c:pt>
                <c:pt idx="44">
                  <c:v>0.24079</c:v>
                </c:pt>
                <c:pt idx="45">
                  <c:v>0.27591000000000004</c:v>
                </c:pt>
                <c:pt idx="46">
                  <c:v>0.17534</c:v>
                </c:pt>
                <c:pt idx="47">
                  <c:v>0.28855999999999998</c:v>
                </c:pt>
                <c:pt idx="48">
                  <c:v>0.22525999999999999</c:v>
                </c:pt>
                <c:pt idx="49">
                  <c:v>0.49234</c:v>
                </c:pt>
                <c:pt idx="50">
                  <c:v>1.9399999999999997E-2</c:v>
                </c:pt>
                <c:pt idx="51">
                  <c:v>0.59742999999999991</c:v>
                </c:pt>
                <c:pt idx="52">
                  <c:v>0.15959999999999999</c:v>
                </c:pt>
                <c:pt idx="53">
                  <c:v>0.60148999999999997</c:v>
                </c:pt>
                <c:pt idx="54">
                  <c:v>0.25667000000000001</c:v>
                </c:pt>
                <c:pt idx="55">
                  <c:v>0.26195000000000002</c:v>
                </c:pt>
                <c:pt idx="56">
                  <c:v>0.22084000000000001</c:v>
                </c:pt>
                <c:pt idx="57">
                  <c:v>0.23530000000000001</c:v>
                </c:pt>
                <c:pt idx="58">
                  <c:v>0.43697000000000003</c:v>
                </c:pt>
                <c:pt idx="59">
                  <c:v>0.20519999999999999</c:v>
                </c:pt>
                <c:pt idx="60">
                  <c:v>0.15750999999999998</c:v>
                </c:pt>
                <c:pt idx="61">
                  <c:v>-0.79227000000000003</c:v>
                </c:pt>
                <c:pt idx="62">
                  <c:v>0.11264</c:v>
                </c:pt>
                <c:pt idx="63">
                  <c:v>3.2979999999999995E-2</c:v>
                </c:pt>
                <c:pt idx="64">
                  <c:v>0.16744000000000001</c:v>
                </c:pt>
                <c:pt idx="65">
                  <c:v>0.47970999999999997</c:v>
                </c:pt>
                <c:pt idx="66">
                  <c:v>0.47970999999999997</c:v>
                </c:pt>
                <c:pt idx="67">
                  <c:v>-1.43296</c:v>
                </c:pt>
                <c:pt idx="68">
                  <c:v>7.8439999999999996E-2</c:v>
                </c:pt>
                <c:pt idx="69">
                  <c:v>0.16061</c:v>
                </c:pt>
                <c:pt idx="70">
                  <c:v>0.41364000000000001</c:v>
                </c:pt>
                <c:pt idx="71">
                  <c:v>0.15531</c:v>
                </c:pt>
                <c:pt idx="72">
                  <c:v>0.32362000000000002</c:v>
                </c:pt>
                <c:pt idx="73">
                  <c:v>0.25797000000000003</c:v>
                </c:pt>
                <c:pt idx="74">
                  <c:v>0.47249999999999998</c:v>
                </c:pt>
                <c:pt idx="75">
                  <c:v>0.27066000000000001</c:v>
                </c:pt>
                <c:pt idx="76">
                  <c:v>0.17168</c:v>
                </c:pt>
                <c:pt idx="77">
                  <c:v>0.14263999999999999</c:v>
                </c:pt>
                <c:pt idx="78">
                  <c:v>7.5840000000000005E-2</c:v>
                </c:pt>
                <c:pt idx="79">
                  <c:v>0.14759999999999998</c:v>
                </c:pt>
                <c:pt idx="80">
                  <c:v>-0.11584</c:v>
                </c:pt>
                <c:pt idx="81">
                  <c:v>-1.686E-2</c:v>
                </c:pt>
                <c:pt idx="82">
                  <c:v>-0.51536000000000004</c:v>
                </c:pt>
                <c:pt idx="83">
                  <c:v>-4.8649999999999999E-2</c:v>
                </c:pt>
                <c:pt idx="84">
                  <c:v>2.7719999999999998E-2</c:v>
                </c:pt>
                <c:pt idx="85">
                  <c:v>-0.80910000000000004</c:v>
                </c:pt>
                <c:pt idx="86">
                  <c:v>8.2489999999999994E-2</c:v>
                </c:pt>
                <c:pt idx="87">
                  <c:v>2.368E-2</c:v>
                </c:pt>
                <c:pt idx="88">
                  <c:v>-6.1420000000000002E-2</c:v>
                </c:pt>
                <c:pt idx="89">
                  <c:v>-3.9200000000000006E-2</c:v>
                </c:pt>
                <c:pt idx="90">
                  <c:v>7.5749999999999998E-2</c:v>
                </c:pt>
                <c:pt idx="91">
                  <c:v>6.4129999999999993E-2</c:v>
                </c:pt>
                <c:pt idx="92">
                  <c:v>0.24205000000000002</c:v>
                </c:pt>
                <c:pt idx="93">
                  <c:v>0.22638</c:v>
                </c:pt>
                <c:pt idx="94">
                  <c:v>-6.837E-2</c:v>
                </c:pt>
                <c:pt idx="95">
                  <c:v>0.22892999999999999</c:v>
                </c:pt>
                <c:pt idx="96">
                  <c:v>0.27918999999999999</c:v>
                </c:pt>
                <c:pt idx="97">
                  <c:v>-0.17524000000000001</c:v>
                </c:pt>
                <c:pt idx="98">
                  <c:v>0.28599999999999998</c:v>
                </c:pt>
                <c:pt idx="99">
                  <c:v>-0.24530000000000002</c:v>
                </c:pt>
                <c:pt idx="100">
                  <c:v>0.11365</c:v>
                </c:pt>
                <c:pt idx="101">
                  <c:v>0.11101000000000001</c:v>
                </c:pt>
                <c:pt idx="102">
                  <c:v>-0.11650000000000001</c:v>
                </c:pt>
                <c:pt idx="103">
                  <c:v>-3.823E-2</c:v>
                </c:pt>
                <c:pt idx="104">
                  <c:v>-0.23687</c:v>
                </c:pt>
                <c:pt idx="105">
                  <c:v>0.61058000000000001</c:v>
                </c:pt>
                <c:pt idx="106">
                  <c:v>0.36773</c:v>
                </c:pt>
                <c:pt idx="107">
                  <c:v>-0.15759000000000001</c:v>
                </c:pt>
                <c:pt idx="108">
                  <c:v>-0.44918000000000002</c:v>
                </c:pt>
                <c:pt idx="109">
                  <c:v>4.0340000000000001E-2</c:v>
                </c:pt>
                <c:pt idx="110">
                  <c:v>-0.30185000000000001</c:v>
                </c:pt>
                <c:pt idx="111">
                  <c:v>0.31598999999999999</c:v>
                </c:pt>
                <c:pt idx="112">
                  <c:v>0.16528000000000001</c:v>
                </c:pt>
                <c:pt idx="113">
                  <c:v>0.17663999999999999</c:v>
                </c:pt>
                <c:pt idx="114">
                  <c:v>0.10399</c:v>
                </c:pt>
                <c:pt idx="115">
                  <c:v>-3.1350000000000003E-2</c:v>
                </c:pt>
                <c:pt idx="116">
                  <c:v>-5.8819999999999997E-2</c:v>
                </c:pt>
                <c:pt idx="117">
                  <c:v>-0.17166000000000001</c:v>
                </c:pt>
                <c:pt idx="118">
                  <c:v>0.14376</c:v>
                </c:pt>
                <c:pt idx="119">
                  <c:v>0.25794</c:v>
                </c:pt>
                <c:pt idx="120">
                  <c:v>0.26612999999999998</c:v>
                </c:pt>
                <c:pt idx="121">
                  <c:v>-6.1030000000000001E-2</c:v>
                </c:pt>
                <c:pt idx="122">
                  <c:v>0.17658000000000001</c:v>
                </c:pt>
                <c:pt idx="123">
                  <c:v>-9.076999999999999E-2</c:v>
                </c:pt>
                <c:pt idx="124">
                  <c:v>4.7649999999999998E-2</c:v>
                </c:pt>
                <c:pt idx="125">
                  <c:v>6.5560000000000007E-2</c:v>
                </c:pt>
                <c:pt idx="126">
                  <c:v>0.22912000000000002</c:v>
                </c:pt>
                <c:pt idx="127">
                  <c:v>-0.15469999999999998</c:v>
                </c:pt>
                <c:pt idx="128">
                  <c:v>-0.29377999999999999</c:v>
                </c:pt>
                <c:pt idx="129">
                  <c:v>-0.20141999999999999</c:v>
                </c:pt>
                <c:pt idx="130">
                  <c:v>-0.19461000000000001</c:v>
                </c:pt>
                <c:pt idx="131">
                  <c:v>-0.33814999999999995</c:v>
                </c:pt>
                <c:pt idx="132">
                  <c:v>-0.14765999999999999</c:v>
                </c:pt>
                <c:pt idx="133">
                  <c:v>-8.1019999999999995E-2</c:v>
                </c:pt>
                <c:pt idx="134">
                  <c:v>0.44939999999999997</c:v>
                </c:pt>
                <c:pt idx="135">
                  <c:v>0.25402000000000002</c:v>
                </c:pt>
                <c:pt idx="136">
                  <c:v>-1.4299999999999998E-3</c:v>
                </c:pt>
                <c:pt idx="137">
                  <c:v>-8.3720000000000003E-2</c:v>
                </c:pt>
                <c:pt idx="138">
                  <c:v>-0.7055499999999999</c:v>
                </c:pt>
                <c:pt idx="139">
                  <c:v>-0.1762</c:v>
                </c:pt>
                <c:pt idx="140">
                  <c:v>-1.0806199999999999</c:v>
                </c:pt>
                <c:pt idx="141">
                  <c:v>-0.46614</c:v>
                </c:pt>
                <c:pt idx="142">
                  <c:v>-1.65706</c:v>
                </c:pt>
                <c:pt idx="143">
                  <c:v>-0.97616999999999998</c:v>
                </c:pt>
                <c:pt idx="144">
                  <c:v>-1.86879</c:v>
                </c:pt>
                <c:pt idx="145">
                  <c:v>-1.7129400000000001</c:v>
                </c:pt>
                <c:pt idx="146">
                  <c:v>-0.85285</c:v>
                </c:pt>
                <c:pt idx="147">
                  <c:v>-1.97034</c:v>
                </c:pt>
                <c:pt idx="148">
                  <c:v>-0.46802999999999995</c:v>
                </c:pt>
                <c:pt idx="149">
                  <c:v>-1.3168199999999999</c:v>
                </c:pt>
                <c:pt idx="150">
                  <c:v>-0.23965999999999998</c:v>
                </c:pt>
                <c:pt idx="151">
                  <c:v>-0.47355000000000003</c:v>
                </c:pt>
                <c:pt idx="152">
                  <c:v>-0.21215000000000001</c:v>
                </c:pt>
                <c:pt idx="153">
                  <c:v>-0.82887999999999995</c:v>
                </c:pt>
                <c:pt idx="154">
                  <c:v>-7.0300000000000001E-2</c:v>
                </c:pt>
                <c:pt idx="155">
                  <c:v>-4.5880000000000004E-2</c:v>
                </c:pt>
                <c:pt idx="156">
                  <c:v>-6.2909999999999994E-2</c:v>
                </c:pt>
                <c:pt idx="157">
                  <c:v>1.4420000000000001E-2</c:v>
                </c:pt>
                <c:pt idx="158">
                  <c:v>-0.18493999999999999</c:v>
                </c:pt>
                <c:pt idx="159">
                  <c:v>-0.35725999999999997</c:v>
                </c:pt>
                <c:pt idx="160">
                  <c:v>-0.25041999999999998</c:v>
                </c:pt>
                <c:pt idx="161">
                  <c:v>-0.26230000000000003</c:v>
                </c:pt>
                <c:pt idx="162">
                  <c:v>-0.58507000000000009</c:v>
                </c:pt>
                <c:pt idx="163">
                  <c:v>-0.36952999999999997</c:v>
                </c:pt>
                <c:pt idx="164">
                  <c:v>-0.30199000000000004</c:v>
                </c:pt>
                <c:pt idx="165">
                  <c:v>-0.35629</c:v>
                </c:pt>
                <c:pt idx="166">
                  <c:v>-0.30887999999999999</c:v>
                </c:pt>
                <c:pt idx="167">
                  <c:v>-0.11943000000000001</c:v>
                </c:pt>
                <c:pt idx="168">
                  <c:v>8.7899999999999992E-3</c:v>
                </c:pt>
                <c:pt idx="169">
                  <c:v>-0.15093000000000001</c:v>
                </c:pt>
                <c:pt idx="170">
                  <c:v>-0.60058</c:v>
                </c:pt>
                <c:pt idx="171">
                  <c:v>0.13233</c:v>
                </c:pt>
                <c:pt idx="172">
                  <c:v>5.9999999999999995E-4</c:v>
                </c:pt>
                <c:pt idx="173">
                  <c:v>5.2899999999999996E-2</c:v>
                </c:pt>
                <c:pt idx="174">
                  <c:v>0.34201999999999999</c:v>
                </c:pt>
                <c:pt idx="175">
                  <c:v>0.32242999999999999</c:v>
                </c:pt>
                <c:pt idx="176">
                  <c:v>0.22105000000000002</c:v>
                </c:pt>
                <c:pt idx="177">
                  <c:v>0.11988</c:v>
                </c:pt>
                <c:pt idx="178">
                  <c:v>0.16813</c:v>
                </c:pt>
                <c:pt idx="179">
                  <c:v>9.2849999999999988E-2</c:v>
                </c:pt>
                <c:pt idx="180">
                  <c:v>5.5359999999999999E-2</c:v>
                </c:pt>
                <c:pt idx="181">
                  <c:v>2.5559999999999999E-2</c:v>
                </c:pt>
                <c:pt idx="182">
                  <c:v>6.9150000000000003E-2</c:v>
                </c:pt>
                <c:pt idx="183">
                  <c:v>0.10165</c:v>
                </c:pt>
                <c:pt idx="184">
                  <c:v>0.10704999999999999</c:v>
                </c:pt>
                <c:pt idx="185">
                  <c:v>0.28231000000000001</c:v>
                </c:pt>
                <c:pt idx="186">
                  <c:v>0.36842000000000003</c:v>
                </c:pt>
                <c:pt idx="187">
                  <c:v>0.15290000000000001</c:v>
                </c:pt>
                <c:pt idx="188">
                  <c:v>0.23365</c:v>
                </c:pt>
                <c:pt idx="189">
                  <c:v>0.15114</c:v>
                </c:pt>
                <c:pt idx="190">
                  <c:v>0.30516000000000004</c:v>
                </c:pt>
                <c:pt idx="191">
                  <c:v>0.24181</c:v>
                </c:pt>
                <c:pt idx="192">
                  <c:v>-0.14030000000000001</c:v>
                </c:pt>
                <c:pt idx="193">
                  <c:v>0.53210999999999997</c:v>
                </c:pt>
                <c:pt idx="194">
                  <c:v>0.73078999999999994</c:v>
                </c:pt>
                <c:pt idx="195">
                  <c:v>0.72178999999999993</c:v>
                </c:pt>
                <c:pt idx="196">
                  <c:v>0.59495000000000009</c:v>
                </c:pt>
                <c:pt idx="197">
                  <c:v>0.96901999999999999</c:v>
                </c:pt>
                <c:pt idx="198">
                  <c:v>0.48984</c:v>
                </c:pt>
                <c:pt idx="199">
                  <c:v>0.56940000000000002</c:v>
                </c:pt>
                <c:pt idx="200">
                  <c:v>1.455E-2</c:v>
                </c:pt>
                <c:pt idx="201">
                  <c:v>0.50426000000000004</c:v>
                </c:pt>
                <c:pt idx="202">
                  <c:v>0.96389000000000002</c:v>
                </c:pt>
                <c:pt idx="203">
                  <c:v>0.83305999999999991</c:v>
                </c:pt>
                <c:pt idx="204">
                  <c:v>0.20586000000000002</c:v>
                </c:pt>
                <c:pt idx="205">
                  <c:v>0.31745000000000001</c:v>
                </c:pt>
                <c:pt idx="206">
                  <c:v>0.52249000000000001</c:v>
                </c:pt>
                <c:pt idx="207">
                  <c:v>0.47595999999999999</c:v>
                </c:pt>
                <c:pt idx="208">
                  <c:v>0.18612999999999999</c:v>
                </c:pt>
                <c:pt idx="209">
                  <c:v>0.10875</c:v>
                </c:pt>
                <c:pt idx="210">
                  <c:v>0.48042000000000001</c:v>
                </c:pt>
                <c:pt idx="211">
                  <c:v>0.57421</c:v>
                </c:pt>
                <c:pt idx="212">
                  <c:v>0.57291999999999998</c:v>
                </c:pt>
                <c:pt idx="213">
                  <c:v>0.40623000000000004</c:v>
                </c:pt>
                <c:pt idx="214">
                  <c:v>0.68891999999999998</c:v>
                </c:pt>
                <c:pt idx="215">
                  <c:v>0.29722999999999999</c:v>
                </c:pt>
                <c:pt idx="216">
                  <c:v>0.49345999999999995</c:v>
                </c:pt>
                <c:pt idx="217">
                  <c:v>0.68400000000000005</c:v>
                </c:pt>
                <c:pt idx="218">
                  <c:v>1.05606</c:v>
                </c:pt>
                <c:pt idx="219">
                  <c:v>0.58837000000000006</c:v>
                </c:pt>
                <c:pt idx="220">
                  <c:v>1.05785</c:v>
                </c:pt>
                <c:pt idx="221">
                  <c:v>0.77995000000000003</c:v>
                </c:pt>
                <c:pt idx="222">
                  <c:v>0.81108000000000002</c:v>
                </c:pt>
                <c:pt idx="223">
                  <c:v>1.7995699999999999</c:v>
                </c:pt>
                <c:pt idx="224">
                  <c:v>1.2222299999999999</c:v>
                </c:pt>
                <c:pt idx="225">
                  <c:v>1.22997</c:v>
                </c:pt>
                <c:pt idx="226">
                  <c:v>1.1074300000000001</c:v>
                </c:pt>
                <c:pt idx="227">
                  <c:v>2.2620000000000001E-2</c:v>
                </c:pt>
                <c:pt idx="228">
                  <c:v>0.53422999999999998</c:v>
                </c:pt>
                <c:pt idx="229">
                  <c:v>-0.34304000000000001</c:v>
                </c:pt>
                <c:pt idx="230">
                  <c:v>7.6079999999999995E-2</c:v>
                </c:pt>
                <c:pt idx="231">
                  <c:v>0.82416</c:v>
                </c:pt>
                <c:pt idx="232">
                  <c:v>0.65946000000000005</c:v>
                </c:pt>
                <c:pt idx="233">
                  <c:v>0.63690999999999998</c:v>
                </c:pt>
                <c:pt idx="234">
                  <c:v>0.71411000000000002</c:v>
                </c:pt>
                <c:pt idx="235">
                  <c:v>0.74396000000000007</c:v>
                </c:pt>
                <c:pt idx="236">
                  <c:v>0.74551000000000001</c:v>
                </c:pt>
                <c:pt idx="237">
                  <c:v>0.87539999999999996</c:v>
                </c:pt>
                <c:pt idx="238">
                  <c:v>1.3178599999999998</c:v>
                </c:pt>
                <c:pt idx="239">
                  <c:v>0.86700999999999995</c:v>
                </c:pt>
                <c:pt idx="240">
                  <c:v>0.80989</c:v>
                </c:pt>
                <c:pt idx="241">
                  <c:v>0.443</c:v>
                </c:pt>
                <c:pt idx="242">
                  <c:v>1.06491</c:v>
                </c:pt>
                <c:pt idx="243">
                  <c:v>0.70720000000000005</c:v>
                </c:pt>
                <c:pt idx="244">
                  <c:v>0.28233999999999998</c:v>
                </c:pt>
                <c:pt idx="245">
                  <c:v>0.67826999999999993</c:v>
                </c:pt>
                <c:pt idx="246">
                  <c:v>1.0502400000000001</c:v>
                </c:pt>
                <c:pt idx="247">
                  <c:v>1.21191</c:v>
                </c:pt>
                <c:pt idx="248">
                  <c:v>1.14269</c:v>
                </c:pt>
                <c:pt idx="249">
                  <c:v>1.4961</c:v>
                </c:pt>
                <c:pt idx="250">
                  <c:v>1.40855</c:v>
                </c:pt>
                <c:pt idx="251">
                  <c:v>0.70872000000000002</c:v>
                </c:pt>
                <c:pt idx="252">
                  <c:v>0.61629</c:v>
                </c:pt>
                <c:pt idx="253">
                  <c:v>1.2810699999999999</c:v>
                </c:pt>
                <c:pt idx="254">
                  <c:v>0.39748</c:v>
                </c:pt>
                <c:pt idx="255">
                  <c:v>-0.48507</c:v>
                </c:pt>
                <c:pt idx="256">
                  <c:v>-0.24184999999999998</c:v>
                </c:pt>
                <c:pt idx="257">
                  <c:v>-3.79E-3</c:v>
                </c:pt>
                <c:pt idx="258">
                  <c:v>0.44283</c:v>
                </c:pt>
                <c:pt idx="259">
                  <c:v>1.7250000000000001E-2</c:v>
                </c:pt>
                <c:pt idx="260">
                  <c:v>0.35680000000000001</c:v>
                </c:pt>
                <c:pt idx="261">
                  <c:v>0.38475999999999999</c:v>
                </c:pt>
                <c:pt idx="262">
                  <c:v>0.62342999999999993</c:v>
                </c:pt>
                <c:pt idx="263">
                  <c:v>0.14488000000000001</c:v>
                </c:pt>
                <c:pt idx="264">
                  <c:v>0.21681</c:v>
                </c:pt>
                <c:pt idx="265">
                  <c:v>-3.9799999999999995E-2</c:v>
                </c:pt>
                <c:pt idx="266">
                  <c:v>-0.47742000000000001</c:v>
                </c:pt>
                <c:pt idx="267">
                  <c:v>-0.74084000000000005</c:v>
                </c:pt>
                <c:pt idx="268">
                  <c:v>9.5989999999999992E-2</c:v>
                </c:pt>
                <c:pt idx="269">
                  <c:v>1.8489999999999999E-2</c:v>
                </c:pt>
                <c:pt idx="270">
                  <c:v>-0.26129000000000002</c:v>
                </c:pt>
                <c:pt idx="271">
                  <c:v>0.24254000000000001</c:v>
                </c:pt>
                <c:pt idx="272">
                  <c:v>-0.14543999999999999</c:v>
                </c:pt>
                <c:pt idx="273">
                  <c:v>0.44148999999999999</c:v>
                </c:pt>
                <c:pt idx="274">
                  <c:v>0.89257000000000009</c:v>
                </c:pt>
                <c:pt idx="275">
                  <c:v>0.30710000000000004</c:v>
                </c:pt>
                <c:pt idx="276">
                  <c:v>0.48932999999999999</c:v>
                </c:pt>
                <c:pt idx="277">
                  <c:v>0.46142</c:v>
                </c:pt>
                <c:pt idx="278">
                  <c:v>0.6519299999999999</c:v>
                </c:pt>
                <c:pt idx="279">
                  <c:v>0.89872000000000007</c:v>
                </c:pt>
                <c:pt idx="280">
                  <c:v>0.61174000000000006</c:v>
                </c:pt>
                <c:pt idx="281">
                  <c:v>0.48355000000000004</c:v>
                </c:pt>
                <c:pt idx="282">
                  <c:v>0.43239999999999995</c:v>
                </c:pt>
                <c:pt idx="283">
                  <c:v>1.36422</c:v>
                </c:pt>
                <c:pt idx="284">
                  <c:v>0.54825999999999997</c:v>
                </c:pt>
                <c:pt idx="285">
                  <c:v>0.84377000000000002</c:v>
                </c:pt>
                <c:pt idx="286">
                  <c:v>0.53276999999999997</c:v>
                </c:pt>
                <c:pt idx="287">
                  <c:v>0.64488999999999996</c:v>
                </c:pt>
                <c:pt idx="288">
                  <c:v>0.87360000000000004</c:v>
                </c:pt>
                <c:pt idx="289">
                  <c:v>0.53300000000000003</c:v>
                </c:pt>
                <c:pt idx="290">
                  <c:v>0.92408000000000001</c:v>
                </c:pt>
                <c:pt idx="291">
                  <c:v>1.2956700000000001</c:v>
                </c:pt>
                <c:pt idx="292">
                  <c:v>-0.60753999999999997</c:v>
                </c:pt>
                <c:pt idx="293">
                  <c:v>-0.37060000000000004</c:v>
                </c:pt>
                <c:pt idx="294">
                  <c:v>0.11436</c:v>
                </c:pt>
                <c:pt idx="295">
                  <c:v>8.4909999999999999E-2</c:v>
                </c:pt>
                <c:pt idx="296">
                  <c:v>0.68340000000000001</c:v>
                </c:pt>
                <c:pt idx="297">
                  <c:v>0.56029999999999991</c:v>
                </c:pt>
                <c:pt idx="298">
                  <c:v>-0.69472</c:v>
                </c:pt>
                <c:pt idx="299">
                  <c:v>-3.21027</c:v>
                </c:pt>
                <c:pt idx="300">
                  <c:v>-1.4597599999999999</c:v>
                </c:pt>
                <c:pt idx="301">
                  <c:v>-0.31616000000000005</c:v>
                </c:pt>
                <c:pt idx="302">
                  <c:v>9.622E-2</c:v>
                </c:pt>
                <c:pt idx="303">
                  <c:v>0.12741</c:v>
                </c:pt>
                <c:pt idx="304">
                  <c:v>0.67113</c:v>
                </c:pt>
                <c:pt idx="305">
                  <c:v>0.41235000000000005</c:v>
                </c:pt>
                <c:pt idx="306">
                  <c:v>1.78E-2</c:v>
                </c:pt>
                <c:pt idx="307">
                  <c:v>-0.21392</c:v>
                </c:pt>
                <c:pt idx="308">
                  <c:v>-0.72370000000000001</c:v>
                </c:pt>
                <c:pt idx="309">
                  <c:v>0.15694</c:v>
                </c:pt>
                <c:pt idx="310">
                  <c:v>-0.21502000000000002</c:v>
                </c:pt>
                <c:pt idx="311">
                  <c:v>-0.60292000000000001</c:v>
                </c:pt>
                <c:pt idx="312">
                  <c:v>-1.0119999999999999E-2</c:v>
                </c:pt>
                <c:pt idx="313">
                  <c:v>0.15578</c:v>
                </c:pt>
                <c:pt idx="314">
                  <c:v>-0.75600000000000001</c:v>
                </c:pt>
                <c:pt idx="315">
                  <c:v>0.16197</c:v>
                </c:pt>
                <c:pt idx="316">
                  <c:v>0.90486999999999995</c:v>
                </c:pt>
                <c:pt idx="317">
                  <c:v>1.1546700000000001</c:v>
                </c:pt>
                <c:pt idx="318">
                  <c:v>2.1294899999999997</c:v>
                </c:pt>
                <c:pt idx="319">
                  <c:v>0.65840999999999994</c:v>
                </c:pt>
                <c:pt idx="320">
                  <c:v>0.68974999999999997</c:v>
                </c:pt>
                <c:pt idx="321">
                  <c:v>0.88434999999999997</c:v>
                </c:pt>
                <c:pt idx="322">
                  <c:v>1.3667100000000001</c:v>
                </c:pt>
                <c:pt idx="323">
                  <c:v>1.43479</c:v>
                </c:pt>
                <c:pt idx="324">
                  <c:v>0.84723999999999999</c:v>
                </c:pt>
                <c:pt idx="325">
                  <c:v>0.51813999999999993</c:v>
                </c:pt>
                <c:pt idx="326">
                  <c:v>0.43452999999999997</c:v>
                </c:pt>
                <c:pt idx="327">
                  <c:v>-0.10116</c:v>
                </c:pt>
                <c:pt idx="328">
                  <c:v>0.66582000000000008</c:v>
                </c:pt>
                <c:pt idx="329">
                  <c:v>0.53070000000000006</c:v>
                </c:pt>
                <c:pt idx="330">
                  <c:v>0.53134000000000003</c:v>
                </c:pt>
                <c:pt idx="331">
                  <c:v>1.0571600000000001</c:v>
                </c:pt>
                <c:pt idx="332">
                  <c:v>0.62233000000000005</c:v>
                </c:pt>
                <c:pt idx="333">
                  <c:v>-0.51227</c:v>
                </c:pt>
                <c:pt idx="334">
                  <c:v>-0.50516000000000005</c:v>
                </c:pt>
                <c:pt idx="335">
                  <c:v>-0.51855999999999991</c:v>
                </c:pt>
                <c:pt idx="336">
                  <c:v>0.35708999999999996</c:v>
                </c:pt>
                <c:pt idx="337">
                  <c:v>0.48707999999999996</c:v>
                </c:pt>
                <c:pt idx="338">
                  <c:v>0.63258999999999999</c:v>
                </c:pt>
                <c:pt idx="339">
                  <c:v>0.86521000000000003</c:v>
                </c:pt>
                <c:pt idx="340">
                  <c:v>1.13361</c:v>
                </c:pt>
                <c:pt idx="341">
                  <c:v>0.91774999999999995</c:v>
                </c:pt>
                <c:pt idx="342">
                  <c:v>0.38611000000000001</c:v>
                </c:pt>
                <c:pt idx="343">
                  <c:v>0.75931999999999999</c:v>
                </c:pt>
                <c:pt idx="344">
                  <c:v>0.69623999999999997</c:v>
                </c:pt>
                <c:pt idx="345">
                  <c:v>0.57396999999999998</c:v>
                </c:pt>
                <c:pt idx="346">
                  <c:v>0.41447000000000001</c:v>
                </c:pt>
                <c:pt idx="347">
                  <c:v>0.43716000000000005</c:v>
                </c:pt>
                <c:pt idx="348">
                  <c:v>0.65339999999999998</c:v>
                </c:pt>
                <c:pt idx="349">
                  <c:v>1.6267100000000001</c:v>
                </c:pt>
                <c:pt idx="350">
                  <c:v>1.2420799999999999</c:v>
                </c:pt>
                <c:pt idx="351">
                  <c:v>1.15801</c:v>
                </c:pt>
                <c:pt idx="352">
                  <c:v>1.04488</c:v>
                </c:pt>
                <c:pt idx="353">
                  <c:v>1.67455</c:v>
                </c:pt>
                <c:pt idx="354">
                  <c:v>1.40368</c:v>
                </c:pt>
                <c:pt idx="355">
                  <c:v>1.2069300000000001</c:v>
                </c:pt>
                <c:pt idx="356">
                  <c:v>1.0826300000000002</c:v>
                </c:pt>
                <c:pt idx="357">
                  <c:v>0.77394000000000007</c:v>
                </c:pt>
                <c:pt idx="358">
                  <c:v>0.63463999999999998</c:v>
                </c:pt>
                <c:pt idx="359">
                  <c:v>1.0498800000000001</c:v>
                </c:pt>
                <c:pt idx="360">
                  <c:v>0.80437000000000003</c:v>
                </c:pt>
                <c:pt idx="361">
                  <c:v>1.0283</c:v>
                </c:pt>
                <c:pt idx="362">
                  <c:v>1.60544</c:v>
                </c:pt>
                <c:pt idx="363">
                  <c:v>0.54537000000000002</c:v>
                </c:pt>
                <c:pt idx="364">
                  <c:v>0.42442000000000002</c:v>
                </c:pt>
                <c:pt idx="365">
                  <c:v>1.2805599999999999</c:v>
                </c:pt>
                <c:pt idx="366">
                  <c:v>2.0084400000000002</c:v>
                </c:pt>
                <c:pt idx="367">
                  <c:v>2.0264000000000002</c:v>
                </c:pt>
                <c:pt idx="368">
                  <c:v>1.3830100000000001</c:v>
                </c:pt>
                <c:pt idx="369">
                  <c:v>1.5367899999999999</c:v>
                </c:pt>
                <c:pt idx="370">
                  <c:v>1.27641</c:v>
                </c:pt>
                <c:pt idx="371">
                  <c:v>1.10859</c:v>
                </c:pt>
                <c:pt idx="372">
                  <c:v>0.90070000000000006</c:v>
                </c:pt>
                <c:pt idx="373">
                  <c:v>0.68423999999999996</c:v>
                </c:pt>
                <c:pt idx="374">
                  <c:v>0.40944999999999998</c:v>
                </c:pt>
                <c:pt idx="375">
                  <c:v>0.55734000000000006</c:v>
                </c:pt>
                <c:pt idx="376">
                  <c:v>0.46805000000000002</c:v>
                </c:pt>
                <c:pt idx="377">
                  <c:v>0.69825999999999999</c:v>
                </c:pt>
                <c:pt idx="378">
                  <c:v>0.87255999999999989</c:v>
                </c:pt>
                <c:pt idx="379">
                  <c:v>0.71287999999999996</c:v>
                </c:pt>
                <c:pt idx="380">
                  <c:v>0.60165000000000002</c:v>
                </c:pt>
                <c:pt idx="381">
                  <c:v>0.61438999999999999</c:v>
                </c:pt>
                <c:pt idx="382">
                  <c:v>1.69371</c:v>
                </c:pt>
                <c:pt idx="383">
                  <c:v>1.89533</c:v>
                </c:pt>
                <c:pt idx="384">
                  <c:v>0.83560999999999996</c:v>
                </c:pt>
                <c:pt idx="385">
                  <c:v>0.89090000000000003</c:v>
                </c:pt>
                <c:pt idx="386">
                  <c:v>-0.24233000000000002</c:v>
                </c:pt>
                <c:pt idx="387">
                  <c:v>-1.5240899999999999</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numCache>
            </c:numRef>
          </c:val>
        </c:ser>
        <c:ser>
          <c:idx val="1"/>
          <c:order val="1"/>
          <c:tx>
            <c:strRef>
              <c:f>'sermaye hareketleri'!$D$5</c:f>
              <c:strCache>
                <c:ptCount val="1"/>
                <c:pt idx="0">
                  <c:v>Equities</c:v>
                </c:pt>
              </c:strCache>
            </c:strRef>
          </c:tx>
          <c:spPr>
            <a:solidFill>
              <a:srgbClr val="1F497D">
                <a:lumMod val="60000"/>
                <a:lumOff val="40000"/>
              </a:srgbClr>
            </a:solidFill>
            <a:ln w="12700">
              <a:solidFill>
                <a:srgbClr val="1F497D">
                  <a:lumMod val="60000"/>
                  <a:lumOff val="40000"/>
                </a:srgbClr>
              </a:solidFill>
              <a:prstDash val="sysDash"/>
            </a:ln>
          </c:spPr>
          <c:cat>
            <c:numRef>
              <c:f>'sermaye hareketleri'!$B$7:$B$499</c:f>
              <c:numCache>
                <c:formatCode>m/d/yyyy</c:formatCode>
                <c:ptCount val="493"/>
                <c:pt idx="0">
                  <c:v>38721</c:v>
                </c:pt>
                <c:pt idx="1">
                  <c:v>38728</c:v>
                </c:pt>
                <c:pt idx="2">
                  <c:v>38735</c:v>
                </c:pt>
                <c:pt idx="3">
                  <c:v>38742</c:v>
                </c:pt>
                <c:pt idx="4">
                  <c:v>38749</c:v>
                </c:pt>
                <c:pt idx="5">
                  <c:v>38756</c:v>
                </c:pt>
                <c:pt idx="6">
                  <c:v>38763</c:v>
                </c:pt>
                <c:pt idx="7">
                  <c:v>38770</c:v>
                </c:pt>
                <c:pt idx="8">
                  <c:v>38777</c:v>
                </c:pt>
                <c:pt idx="9">
                  <c:v>38784</c:v>
                </c:pt>
                <c:pt idx="10">
                  <c:v>38791</c:v>
                </c:pt>
                <c:pt idx="11">
                  <c:v>38798</c:v>
                </c:pt>
                <c:pt idx="12">
                  <c:v>38805</c:v>
                </c:pt>
                <c:pt idx="13">
                  <c:v>38812</c:v>
                </c:pt>
                <c:pt idx="14">
                  <c:v>38819</c:v>
                </c:pt>
                <c:pt idx="15">
                  <c:v>38826</c:v>
                </c:pt>
                <c:pt idx="16">
                  <c:v>38833</c:v>
                </c:pt>
                <c:pt idx="17">
                  <c:v>38840</c:v>
                </c:pt>
                <c:pt idx="18">
                  <c:v>38847</c:v>
                </c:pt>
                <c:pt idx="19">
                  <c:v>38854</c:v>
                </c:pt>
                <c:pt idx="20">
                  <c:v>38861</c:v>
                </c:pt>
                <c:pt idx="21">
                  <c:v>38868</c:v>
                </c:pt>
                <c:pt idx="22">
                  <c:v>38875</c:v>
                </c:pt>
                <c:pt idx="23">
                  <c:v>38882</c:v>
                </c:pt>
                <c:pt idx="24">
                  <c:v>38889</c:v>
                </c:pt>
                <c:pt idx="25">
                  <c:v>38896</c:v>
                </c:pt>
                <c:pt idx="26">
                  <c:v>38903</c:v>
                </c:pt>
                <c:pt idx="27">
                  <c:v>38910</c:v>
                </c:pt>
                <c:pt idx="28">
                  <c:v>38917</c:v>
                </c:pt>
                <c:pt idx="29">
                  <c:v>38924</c:v>
                </c:pt>
                <c:pt idx="30">
                  <c:v>38931</c:v>
                </c:pt>
                <c:pt idx="31">
                  <c:v>38938</c:v>
                </c:pt>
                <c:pt idx="32">
                  <c:v>38945</c:v>
                </c:pt>
                <c:pt idx="33">
                  <c:v>38952</c:v>
                </c:pt>
                <c:pt idx="34">
                  <c:v>38959</c:v>
                </c:pt>
                <c:pt idx="35">
                  <c:v>38966</c:v>
                </c:pt>
                <c:pt idx="36">
                  <c:v>38973</c:v>
                </c:pt>
                <c:pt idx="37">
                  <c:v>38980</c:v>
                </c:pt>
                <c:pt idx="38">
                  <c:v>38987</c:v>
                </c:pt>
                <c:pt idx="39">
                  <c:v>38994</c:v>
                </c:pt>
                <c:pt idx="40">
                  <c:v>39001</c:v>
                </c:pt>
                <c:pt idx="41">
                  <c:v>39008</c:v>
                </c:pt>
                <c:pt idx="42">
                  <c:v>39015</c:v>
                </c:pt>
                <c:pt idx="43">
                  <c:v>39022</c:v>
                </c:pt>
                <c:pt idx="44">
                  <c:v>39029</c:v>
                </c:pt>
                <c:pt idx="45">
                  <c:v>39036</c:v>
                </c:pt>
                <c:pt idx="46">
                  <c:v>39043</c:v>
                </c:pt>
                <c:pt idx="47">
                  <c:v>39050</c:v>
                </c:pt>
                <c:pt idx="48">
                  <c:v>39057</c:v>
                </c:pt>
                <c:pt idx="49">
                  <c:v>39064</c:v>
                </c:pt>
                <c:pt idx="50">
                  <c:v>39071</c:v>
                </c:pt>
                <c:pt idx="51">
                  <c:v>39078</c:v>
                </c:pt>
                <c:pt idx="52">
                  <c:v>39085</c:v>
                </c:pt>
                <c:pt idx="53">
                  <c:v>39092</c:v>
                </c:pt>
                <c:pt idx="54">
                  <c:v>39099</c:v>
                </c:pt>
                <c:pt idx="55">
                  <c:v>39106</c:v>
                </c:pt>
                <c:pt idx="56">
                  <c:v>39113</c:v>
                </c:pt>
                <c:pt idx="57">
                  <c:v>39120</c:v>
                </c:pt>
                <c:pt idx="58">
                  <c:v>39127</c:v>
                </c:pt>
                <c:pt idx="59">
                  <c:v>39134</c:v>
                </c:pt>
                <c:pt idx="60">
                  <c:v>39141</c:v>
                </c:pt>
                <c:pt idx="61">
                  <c:v>39148</c:v>
                </c:pt>
                <c:pt idx="62">
                  <c:v>39155</c:v>
                </c:pt>
                <c:pt idx="63">
                  <c:v>39162</c:v>
                </c:pt>
                <c:pt idx="64">
                  <c:v>39169</c:v>
                </c:pt>
                <c:pt idx="65">
                  <c:v>39176</c:v>
                </c:pt>
                <c:pt idx="66">
                  <c:v>39183</c:v>
                </c:pt>
                <c:pt idx="67">
                  <c:v>39190</c:v>
                </c:pt>
                <c:pt idx="68">
                  <c:v>39197</c:v>
                </c:pt>
                <c:pt idx="69">
                  <c:v>39204</c:v>
                </c:pt>
                <c:pt idx="70">
                  <c:v>39211</c:v>
                </c:pt>
                <c:pt idx="71">
                  <c:v>39218</c:v>
                </c:pt>
                <c:pt idx="72">
                  <c:v>39225</c:v>
                </c:pt>
                <c:pt idx="73">
                  <c:v>39232</c:v>
                </c:pt>
                <c:pt idx="74">
                  <c:v>39239</c:v>
                </c:pt>
                <c:pt idx="75">
                  <c:v>39246</c:v>
                </c:pt>
                <c:pt idx="76">
                  <c:v>39253</c:v>
                </c:pt>
                <c:pt idx="77">
                  <c:v>39260</c:v>
                </c:pt>
                <c:pt idx="78">
                  <c:v>39267</c:v>
                </c:pt>
                <c:pt idx="79">
                  <c:v>39274</c:v>
                </c:pt>
                <c:pt idx="80">
                  <c:v>39281</c:v>
                </c:pt>
                <c:pt idx="81">
                  <c:v>39288</c:v>
                </c:pt>
                <c:pt idx="82">
                  <c:v>39295</c:v>
                </c:pt>
                <c:pt idx="83">
                  <c:v>39302</c:v>
                </c:pt>
                <c:pt idx="84">
                  <c:v>39309</c:v>
                </c:pt>
                <c:pt idx="85">
                  <c:v>39316</c:v>
                </c:pt>
                <c:pt idx="86">
                  <c:v>39323</c:v>
                </c:pt>
                <c:pt idx="87">
                  <c:v>39330</c:v>
                </c:pt>
                <c:pt idx="88">
                  <c:v>39337</c:v>
                </c:pt>
                <c:pt idx="89">
                  <c:v>39344</c:v>
                </c:pt>
                <c:pt idx="90">
                  <c:v>39351</c:v>
                </c:pt>
                <c:pt idx="91">
                  <c:v>39358</c:v>
                </c:pt>
                <c:pt idx="92">
                  <c:v>39365</c:v>
                </c:pt>
                <c:pt idx="93">
                  <c:v>39372</c:v>
                </c:pt>
                <c:pt idx="94">
                  <c:v>39379</c:v>
                </c:pt>
                <c:pt idx="95">
                  <c:v>39386</c:v>
                </c:pt>
                <c:pt idx="96">
                  <c:v>39393</c:v>
                </c:pt>
                <c:pt idx="97">
                  <c:v>39400</c:v>
                </c:pt>
                <c:pt idx="98">
                  <c:v>39407</c:v>
                </c:pt>
                <c:pt idx="99">
                  <c:v>39414</c:v>
                </c:pt>
                <c:pt idx="100">
                  <c:v>39421</c:v>
                </c:pt>
                <c:pt idx="101">
                  <c:v>39428</c:v>
                </c:pt>
                <c:pt idx="102">
                  <c:v>39435</c:v>
                </c:pt>
                <c:pt idx="103">
                  <c:v>39442</c:v>
                </c:pt>
                <c:pt idx="104">
                  <c:v>39449</c:v>
                </c:pt>
                <c:pt idx="105">
                  <c:v>39456</c:v>
                </c:pt>
                <c:pt idx="106">
                  <c:v>39463</c:v>
                </c:pt>
                <c:pt idx="107">
                  <c:v>39470</c:v>
                </c:pt>
                <c:pt idx="108">
                  <c:v>39477</c:v>
                </c:pt>
                <c:pt idx="109">
                  <c:v>39484</c:v>
                </c:pt>
                <c:pt idx="110">
                  <c:v>39491</c:v>
                </c:pt>
                <c:pt idx="111">
                  <c:v>39498</c:v>
                </c:pt>
                <c:pt idx="112">
                  <c:v>39505</c:v>
                </c:pt>
                <c:pt idx="113">
                  <c:v>39512</c:v>
                </c:pt>
                <c:pt idx="114">
                  <c:v>39519</c:v>
                </c:pt>
                <c:pt idx="115">
                  <c:v>39526</c:v>
                </c:pt>
                <c:pt idx="116">
                  <c:v>39533</c:v>
                </c:pt>
                <c:pt idx="117">
                  <c:v>39540</c:v>
                </c:pt>
                <c:pt idx="118">
                  <c:v>39547</c:v>
                </c:pt>
                <c:pt idx="119">
                  <c:v>39554</c:v>
                </c:pt>
                <c:pt idx="120">
                  <c:v>39561</c:v>
                </c:pt>
                <c:pt idx="121">
                  <c:v>39568</c:v>
                </c:pt>
                <c:pt idx="122">
                  <c:v>39575</c:v>
                </c:pt>
                <c:pt idx="123">
                  <c:v>39582</c:v>
                </c:pt>
                <c:pt idx="124">
                  <c:v>39589</c:v>
                </c:pt>
                <c:pt idx="125">
                  <c:v>39596</c:v>
                </c:pt>
                <c:pt idx="126">
                  <c:v>39603</c:v>
                </c:pt>
                <c:pt idx="127">
                  <c:v>39610</c:v>
                </c:pt>
                <c:pt idx="128">
                  <c:v>39617</c:v>
                </c:pt>
                <c:pt idx="129">
                  <c:v>39624</c:v>
                </c:pt>
                <c:pt idx="130">
                  <c:v>39631</c:v>
                </c:pt>
                <c:pt idx="131">
                  <c:v>39638</c:v>
                </c:pt>
                <c:pt idx="132">
                  <c:v>39645</c:v>
                </c:pt>
                <c:pt idx="133">
                  <c:v>39652</c:v>
                </c:pt>
                <c:pt idx="134">
                  <c:v>39659</c:v>
                </c:pt>
                <c:pt idx="135">
                  <c:v>39666</c:v>
                </c:pt>
                <c:pt idx="136">
                  <c:v>39673</c:v>
                </c:pt>
                <c:pt idx="137">
                  <c:v>39680</c:v>
                </c:pt>
                <c:pt idx="138">
                  <c:v>39687</c:v>
                </c:pt>
                <c:pt idx="139">
                  <c:v>39694</c:v>
                </c:pt>
                <c:pt idx="140">
                  <c:v>39701</c:v>
                </c:pt>
                <c:pt idx="141">
                  <c:v>39708</c:v>
                </c:pt>
                <c:pt idx="142">
                  <c:v>39715</c:v>
                </c:pt>
                <c:pt idx="143">
                  <c:v>39722</c:v>
                </c:pt>
                <c:pt idx="144">
                  <c:v>39729</c:v>
                </c:pt>
                <c:pt idx="145">
                  <c:v>39736</c:v>
                </c:pt>
                <c:pt idx="146">
                  <c:v>39743</c:v>
                </c:pt>
                <c:pt idx="147">
                  <c:v>39750</c:v>
                </c:pt>
                <c:pt idx="148">
                  <c:v>39757</c:v>
                </c:pt>
                <c:pt idx="149">
                  <c:v>39764</c:v>
                </c:pt>
                <c:pt idx="150">
                  <c:v>39771</c:v>
                </c:pt>
                <c:pt idx="151">
                  <c:v>39778</c:v>
                </c:pt>
                <c:pt idx="152">
                  <c:v>39785</c:v>
                </c:pt>
                <c:pt idx="153">
                  <c:v>39792</c:v>
                </c:pt>
                <c:pt idx="154">
                  <c:v>39799</c:v>
                </c:pt>
                <c:pt idx="155">
                  <c:v>39806</c:v>
                </c:pt>
                <c:pt idx="156">
                  <c:v>39813</c:v>
                </c:pt>
                <c:pt idx="157">
                  <c:v>39820</c:v>
                </c:pt>
                <c:pt idx="158">
                  <c:v>39827</c:v>
                </c:pt>
                <c:pt idx="159">
                  <c:v>39834</c:v>
                </c:pt>
                <c:pt idx="160">
                  <c:v>39841</c:v>
                </c:pt>
                <c:pt idx="161">
                  <c:v>39848</c:v>
                </c:pt>
                <c:pt idx="162">
                  <c:v>39855</c:v>
                </c:pt>
                <c:pt idx="163">
                  <c:v>39862</c:v>
                </c:pt>
                <c:pt idx="164">
                  <c:v>39869</c:v>
                </c:pt>
                <c:pt idx="165">
                  <c:v>39876</c:v>
                </c:pt>
                <c:pt idx="166">
                  <c:v>39883</c:v>
                </c:pt>
                <c:pt idx="167">
                  <c:v>39890</c:v>
                </c:pt>
                <c:pt idx="168">
                  <c:v>39897</c:v>
                </c:pt>
                <c:pt idx="169">
                  <c:v>39904</c:v>
                </c:pt>
                <c:pt idx="170">
                  <c:v>39911</c:v>
                </c:pt>
                <c:pt idx="171">
                  <c:v>39918</c:v>
                </c:pt>
                <c:pt idx="172">
                  <c:v>39925</c:v>
                </c:pt>
                <c:pt idx="173">
                  <c:v>39932</c:v>
                </c:pt>
                <c:pt idx="174">
                  <c:v>39939</c:v>
                </c:pt>
                <c:pt idx="175">
                  <c:v>39946</c:v>
                </c:pt>
                <c:pt idx="176">
                  <c:v>39953</c:v>
                </c:pt>
                <c:pt idx="177">
                  <c:v>39960</c:v>
                </c:pt>
                <c:pt idx="178">
                  <c:v>39967</c:v>
                </c:pt>
                <c:pt idx="179">
                  <c:v>39974</c:v>
                </c:pt>
                <c:pt idx="180">
                  <c:v>39981</c:v>
                </c:pt>
                <c:pt idx="181">
                  <c:v>39988</c:v>
                </c:pt>
                <c:pt idx="182">
                  <c:v>39995</c:v>
                </c:pt>
                <c:pt idx="183">
                  <c:v>40002</c:v>
                </c:pt>
                <c:pt idx="184">
                  <c:v>40009</c:v>
                </c:pt>
                <c:pt idx="185">
                  <c:v>40016</c:v>
                </c:pt>
                <c:pt idx="186">
                  <c:v>40023</c:v>
                </c:pt>
                <c:pt idx="187">
                  <c:v>40030</c:v>
                </c:pt>
                <c:pt idx="188">
                  <c:v>40037</c:v>
                </c:pt>
                <c:pt idx="189">
                  <c:v>40044</c:v>
                </c:pt>
                <c:pt idx="190">
                  <c:v>40051</c:v>
                </c:pt>
                <c:pt idx="191">
                  <c:v>40058</c:v>
                </c:pt>
                <c:pt idx="192">
                  <c:v>40065</c:v>
                </c:pt>
                <c:pt idx="193">
                  <c:v>40072</c:v>
                </c:pt>
                <c:pt idx="194">
                  <c:v>40079</c:v>
                </c:pt>
                <c:pt idx="195">
                  <c:v>40086</c:v>
                </c:pt>
                <c:pt idx="196">
                  <c:v>40093</c:v>
                </c:pt>
                <c:pt idx="197">
                  <c:v>40100</c:v>
                </c:pt>
                <c:pt idx="198">
                  <c:v>40107</c:v>
                </c:pt>
                <c:pt idx="199">
                  <c:v>40114</c:v>
                </c:pt>
                <c:pt idx="200">
                  <c:v>40121</c:v>
                </c:pt>
                <c:pt idx="201">
                  <c:v>40128</c:v>
                </c:pt>
                <c:pt idx="202">
                  <c:v>40135</c:v>
                </c:pt>
                <c:pt idx="203">
                  <c:v>40142</c:v>
                </c:pt>
                <c:pt idx="204">
                  <c:v>40149</c:v>
                </c:pt>
                <c:pt idx="205">
                  <c:v>40156</c:v>
                </c:pt>
                <c:pt idx="206">
                  <c:v>40163</c:v>
                </c:pt>
                <c:pt idx="207">
                  <c:v>40170</c:v>
                </c:pt>
                <c:pt idx="208">
                  <c:v>40177</c:v>
                </c:pt>
                <c:pt idx="209">
                  <c:v>40184</c:v>
                </c:pt>
                <c:pt idx="210">
                  <c:v>40191</c:v>
                </c:pt>
                <c:pt idx="211">
                  <c:v>40198</c:v>
                </c:pt>
                <c:pt idx="212">
                  <c:v>40205</c:v>
                </c:pt>
                <c:pt idx="213">
                  <c:v>40212</c:v>
                </c:pt>
                <c:pt idx="214">
                  <c:v>40219</c:v>
                </c:pt>
                <c:pt idx="215">
                  <c:v>40226</c:v>
                </c:pt>
                <c:pt idx="216">
                  <c:v>40233</c:v>
                </c:pt>
                <c:pt idx="217">
                  <c:v>40240</c:v>
                </c:pt>
                <c:pt idx="218">
                  <c:v>40247</c:v>
                </c:pt>
                <c:pt idx="219">
                  <c:v>40254</c:v>
                </c:pt>
                <c:pt idx="220">
                  <c:v>40261</c:v>
                </c:pt>
                <c:pt idx="221">
                  <c:v>40268</c:v>
                </c:pt>
                <c:pt idx="222">
                  <c:v>40275</c:v>
                </c:pt>
                <c:pt idx="223">
                  <c:v>40282</c:v>
                </c:pt>
                <c:pt idx="224">
                  <c:v>40289</c:v>
                </c:pt>
                <c:pt idx="225">
                  <c:v>40296</c:v>
                </c:pt>
                <c:pt idx="226">
                  <c:v>40303</c:v>
                </c:pt>
                <c:pt idx="227">
                  <c:v>40310</c:v>
                </c:pt>
                <c:pt idx="228">
                  <c:v>40317</c:v>
                </c:pt>
                <c:pt idx="229">
                  <c:v>40324</c:v>
                </c:pt>
                <c:pt idx="230">
                  <c:v>40331</c:v>
                </c:pt>
                <c:pt idx="231">
                  <c:v>40338</c:v>
                </c:pt>
                <c:pt idx="232">
                  <c:v>40345</c:v>
                </c:pt>
                <c:pt idx="233">
                  <c:v>40352</c:v>
                </c:pt>
                <c:pt idx="234">
                  <c:v>40359</c:v>
                </c:pt>
                <c:pt idx="235">
                  <c:v>40366</c:v>
                </c:pt>
                <c:pt idx="236">
                  <c:v>40373</c:v>
                </c:pt>
                <c:pt idx="237">
                  <c:v>40380</c:v>
                </c:pt>
                <c:pt idx="238">
                  <c:v>40387</c:v>
                </c:pt>
                <c:pt idx="239">
                  <c:v>40394</c:v>
                </c:pt>
                <c:pt idx="240">
                  <c:v>40401</c:v>
                </c:pt>
                <c:pt idx="241">
                  <c:v>40408</c:v>
                </c:pt>
                <c:pt idx="242">
                  <c:v>40415</c:v>
                </c:pt>
                <c:pt idx="243">
                  <c:v>40422</c:v>
                </c:pt>
                <c:pt idx="244">
                  <c:v>40429</c:v>
                </c:pt>
                <c:pt idx="245">
                  <c:v>40436</c:v>
                </c:pt>
                <c:pt idx="246">
                  <c:v>40443</c:v>
                </c:pt>
                <c:pt idx="247">
                  <c:v>40450</c:v>
                </c:pt>
                <c:pt idx="248">
                  <c:v>40457</c:v>
                </c:pt>
                <c:pt idx="249">
                  <c:v>40464</c:v>
                </c:pt>
                <c:pt idx="250">
                  <c:v>40471</c:v>
                </c:pt>
                <c:pt idx="251">
                  <c:v>40478</c:v>
                </c:pt>
                <c:pt idx="252">
                  <c:v>40485</c:v>
                </c:pt>
                <c:pt idx="253">
                  <c:v>40492</c:v>
                </c:pt>
                <c:pt idx="254">
                  <c:v>40499</c:v>
                </c:pt>
                <c:pt idx="255">
                  <c:v>40506</c:v>
                </c:pt>
                <c:pt idx="256">
                  <c:v>40513</c:v>
                </c:pt>
                <c:pt idx="257">
                  <c:v>40520</c:v>
                </c:pt>
                <c:pt idx="258">
                  <c:v>40527</c:v>
                </c:pt>
                <c:pt idx="259">
                  <c:v>40534</c:v>
                </c:pt>
                <c:pt idx="260">
                  <c:v>40541</c:v>
                </c:pt>
                <c:pt idx="261">
                  <c:v>40548</c:v>
                </c:pt>
                <c:pt idx="262">
                  <c:v>40555</c:v>
                </c:pt>
                <c:pt idx="263">
                  <c:v>40562</c:v>
                </c:pt>
                <c:pt idx="264">
                  <c:v>40569</c:v>
                </c:pt>
                <c:pt idx="265">
                  <c:v>40576</c:v>
                </c:pt>
                <c:pt idx="266">
                  <c:v>40583</c:v>
                </c:pt>
                <c:pt idx="267">
                  <c:v>40590</c:v>
                </c:pt>
                <c:pt idx="268">
                  <c:v>40597</c:v>
                </c:pt>
                <c:pt idx="269">
                  <c:v>40604</c:v>
                </c:pt>
                <c:pt idx="270">
                  <c:v>40611</c:v>
                </c:pt>
                <c:pt idx="271">
                  <c:v>40618</c:v>
                </c:pt>
                <c:pt idx="272">
                  <c:v>40625</c:v>
                </c:pt>
                <c:pt idx="273">
                  <c:v>40632</c:v>
                </c:pt>
                <c:pt idx="274">
                  <c:v>40639</c:v>
                </c:pt>
                <c:pt idx="275">
                  <c:v>40646</c:v>
                </c:pt>
                <c:pt idx="276">
                  <c:v>40653</c:v>
                </c:pt>
                <c:pt idx="277">
                  <c:v>40660</c:v>
                </c:pt>
                <c:pt idx="278">
                  <c:v>40667</c:v>
                </c:pt>
                <c:pt idx="279">
                  <c:v>40674</c:v>
                </c:pt>
                <c:pt idx="280">
                  <c:v>40681</c:v>
                </c:pt>
                <c:pt idx="281">
                  <c:v>40688</c:v>
                </c:pt>
                <c:pt idx="282">
                  <c:v>40695</c:v>
                </c:pt>
                <c:pt idx="283">
                  <c:v>40702</c:v>
                </c:pt>
                <c:pt idx="284">
                  <c:v>40709</c:v>
                </c:pt>
                <c:pt idx="285">
                  <c:v>40716</c:v>
                </c:pt>
                <c:pt idx="286">
                  <c:v>40723</c:v>
                </c:pt>
                <c:pt idx="287">
                  <c:v>40730</c:v>
                </c:pt>
                <c:pt idx="288">
                  <c:v>40737</c:v>
                </c:pt>
                <c:pt idx="289">
                  <c:v>40744</c:v>
                </c:pt>
                <c:pt idx="290">
                  <c:v>40751</c:v>
                </c:pt>
                <c:pt idx="291">
                  <c:v>40758</c:v>
                </c:pt>
                <c:pt idx="292">
                  <c:v>40765</c:v>
                </c:pt>
                <c:pt idx="293">
                  <c:v>40772</c:v>
                </c:pt>
                <c:pt idx="294">
                  <c:v>40779</c:v>
                </c:pt>
                <c:pt idx="295">
                  <c:v>40786</c:v>
                </c:pt>
                <c:pt idx="296">
                  <c:v>40793</c:v>
                </c:pt>
                <c:pt idx="297">
                  <c:v>40800</c:v>
                </c:pt>
                <c:pt idx="298">
                  <c:v>40807</c:v>
                </c:pt>
                <c:pt idx="299">
                  <c:v>40814</c:v>
                </c:pt>
                <c:pt idx="300">
                  <c:v>40821</c:v>
                </c:pt>
                <c:pt idx="301">
                  <c:v>40828</c:v>
                </c:pt>
                <c:pt idx="302">
                  <c:v>40835</c:v>
                </c:pt>
                <c:pt idx="303">
                  <c:v>40842</c:v>
                </c:pt>
                <c:pt idx="304">
                  <c:v>40849</c:v>
                </c:pt>
                <c:pt idx="305">
                  <c:v>40856</c:v>
                </c:pt>
                <c:pt idx="306">
                  <c:v>40863</c:v>
                </c:pt>
                <c:pt idx="307">
                  <c:v>40870</c:v>
                </c:pt>
                <c:pt idx="308">
                  <c:v>40877</c:v>
                </c:pt>
                <c:pt idx="309">
                  <c:v>40884</c:v>
                </c:pt>
                <c:pt idx="310">
                  <c:v>40891</c:v>
                </c:pt>
                <c:pt idx="311">
                  <c:v>40898</c:v>
                </c:pt>
                <c:pt idx="312">
                  <c:v>40905</c:v>
                </c:pt>
                <c:pt idx="313">
                  <c:v>40912</c:v>
                </c:pt>
                <c:pt idx="314">
                  <c:v>40919</c:v>
                </c:pt>
                <c:pt idx="315">
                  <c:v>40926</c:v>
                </c:pt>
                <c:pt idx="316">
                  <c:v>40933</c:v>
                </c:pt>
                <c:pt idx="317">
                  <c:v>40940</c:v>
                </c:pt>
                <c:pt idx="318">
                  <c:v>40947</c:v>
                </c:pt>
                <c:pt idx="319">
                  <c:v>40954</c:v>
                </c:pt>
                <c:pt idx="320">
                  <c:v>40961</c:v>
                </c:pt>
                <c:pt idx="321">
                  <c:v>40968</c:v>
                </c:pt>
                <c:pt idx="322">
                  <c:v>40975</c:v>
                </c:pt>
                <c:pt idx="323">
                  <c:v>40982</c:v>
                </c:pt>
                <c:pt idx="324">
                  <c:v>40989</c:v>
                </c:pt>
                <c:pt idx="325">
                  <c:v>40996</c:v>
                </c:pt>
                <c:pt idx="326">
                  <c:v>41003</c:v>
                </c:pt>
                <c:pt idx="327">
                  <c:v>41010</c:v>
                </c:pt>
                <c:pt idx="328">
                  <c:v>41017</c:v>
                </c:pt>
                <c:pt idx="329">
                  <c:v>41024</c:v>
                </c:pt>
                <c:pt idx="330">
                  <c:v>41031</c:v>
                </c:pt>
                <c:pt idx="331">
                  <c:v>41038</c:v>
                </c:pt>
                <c:pt idx="332">
                  <c:v>41045</c:v>
                </c:pt>
                <c:pt idx="333">
                  <c:v>41052</c:v>
                </c:pt>
                <c:pt idx="334">
                  <c:v>41059</c:v>
                </c:pt>
                <c:pt idx="335">
                  <c:v>41066</c:v>
                </c:pt>
                <c:pt idx="336">
                  <c:v>41073</c:v>
                </c:pt>
                <c:pt idx="337">
                  <c:v>41080</c:v>
                </c:pt>
                <c:pt idx="338">
                  <c:v>41087</c:v>
                </c:pt>
                <c:pt idx="339">
                  <c:v>41094</c:v>
                </c:pt>
                <c:pt idx="340">
                  <c:v>41101</c:v>
                </c:pt>
                <c:pt idx="341">
                  <c:v>41108</c:v>
                </c:pt>
                <c:pt idx="342">
                  <c:v>41115</c:v>
                </c:pt>
                <c:pt idx="343">
                  <c:v>41122</c:v>
                </c:pt>
                <c:pt idx="344">
                  <c:v>41129</c:v>
                </c:pt>
                <c:pt idx="345">
                  <c:v>41136</c:v>
                </c:pt>
                <c:pt idx="346">
                  <c:v>41143</c:v>
                </c:pt>
                <c:pt idx="347">
                  <c:v>41150</c:v>
                </c:pt>
                <c:pt idx="348">
                  <c:v>41157</c:v>
                </c:pt>
                <c:pt idx="349">
                  <c:v>41164</c:v>
                </c:pt>
                <c:pt idx="350">
                  <c:v>41171</c:v>
                </c:pt>
                <c:pt idx="351">
                  <c:v>41178</c:v>
                </c:pt>
                <c:pt idx="352">
                  <c:v>41185</c:v>
                </c:pt>
                <c:pt idx="353">
                  <c:v>41192</c:v>
                </c:pt>
                <c:pt idx="354">
                  <c:v>41199</c:v>
                </c:pt>
                <c:pt idx="355">
                  <c:v>41206</c:v>
                </c:pt>
                <c:pt idx="356">
                  <c:v>41213</c:v>
                </c:pt>
                <c:pt idx="357">
                  <c:v>41220</c:v>
                </c:pt>
                <c:pt idx="358">
                  <c:v>41227</c:v>
                </c:pt>
                <c:pt idx="359">
                  <c:v>41234</c:v>
                </c:pt>
                <c:pt idx="360">
                  <c:v>41241</c:v>
                </c:pt>
                <c:pt idx="361">
                  <c:v>41248</c:v>
                </c:pt>
                <c:pt idx="362">
                  <c:v>41255</c:v>
                </c:pt>
                <c:pt idx="363">
                  <c:v>41262</c:v>
                </c:pt>
                <c:pt idx="364">
                  <c:v>41269</c:v>
                </c:pt>
                <c:pt idx="365">
                  <c:v>41276</c:v>
                </c:pt>
                <c:pt idx="366">
                  <c:v>41283</c:v>
                </c:pt>
                <c:pt idx="367">
                  <c:v>41290</c:v>
                </c:pt>
                <c:pt idx="368">
                  <c:v>41297</c:v>
                </c:pt>
                <c:pt idx="369">
                  <c:v>41304</c:v>
                </c:pt>
                <c:pt idx="370">
                  <c:v>41311</c:v>
                </c:pt>
                <c:pt idx="371">
                  <c:v>41318</c:v>
                </c:pt>
                <c:pt idx="372">
                  <c:v>41325</c:v>
                </c:pt>
                <c:pt idx="373">
                  <c:v>41332</c:v>
                </c:pt>
                <c:pt idx="374">
                  <c:v>41339</c:v>
                </c:pt>
                <c:pt idx="375">
                  <c:v>41346</c:v>
                </c:pt>
                <c:pt idx="376">
                  <c:v>41353</c:v>
                </c:pt>
                <c:pt idx="377">
                  <c:v>41360</c:v>
                </c:pt>
                <c:pt idx="378">
                  <c:v>41367</c:v>
                </c:pt>
                <c:pt idx="379">
                  <c:v>41374</c:v>
                </c:pt>
                <c:pt idx="380">
                  <c:v>41381</c:v>
                </c:pt>
                <c:pt idx="381">
                  <c:v>41388</c:v>
                </c:pt>
                <c:pt idx="382">
                  <c:v>41395</c:v>
                </c:pt>
                <c:pt idx="383">
                  <c:v>41402</c:v>
                </c:pt>
                <c:pt idx="384">
                  <c:v>41409</c:v>
                </c:pt>
                <c:pt idx="385">
                  <c:v>41416</c:v>
                </c:pt>
                <c:pt idx="386">
                  <c:v>41423</c:v>
                </c:pt>
                <c:pt idx="387">
                  <c:v>41430</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numCache>
            </c:numRef>
          </c:cat>
          <c:val>
            <c:numRef>
              <c:f>'sermaye hareketleri'!$D$7:$D$499</c:f>
              <c:numCache>
                <c:formatCode>General</c:formatCode>
                <c:ptCount val="493"/>
                <c:pt idx="0">
                  <c:v>0.94650000000000001</c:v>
                </c:pt>
                <c:pt idx="1">
                  <c:v>3.1623299999999999</c:v>
                </c:pt>
                <c:pt idx="2">
                  <c:v>2.5555500000000002</c:v>
                </c:pt>
                <c:pt idx="3">
                  <c:v>1.61975</c:v>
                </c:pt>
                <c:pt idx="4">
                  <c:v>2.8836300000000001</c:v>
                </c:pt>
                <c:pt idx="5">
                  <c:v>3.2676799999999999</c:v>
                </c:pt>
                <c:pt idx="6">
                  <c:v>0.81589999999999996</c:v>
                </c:pt>
                <c:pt idx="7">
                  <c:v>1.83782</c:v>
                </c:pt>
                <c:pt idx="8">
                  <c:v>2.4410100000000003</c:v>
                </c:pt>
                <c:pt idx="9">
                  <c:v>0.76436999999999999</c:v>
                </c:pt>
                <c:pt idx="10">
                  <c:v>-0.74338000000000004</c:v>
                </c:pt>
                <c:pt idx="11">
                  <c:v>1.8686199999999999</c:v>
                </c:pt>
                <c:pt idx="12">
                  <c:v>1.1642999999999999</c:v>
                </c:pt>
                <c:pt idx="13">
                  <c:v>0.72097</c:v>
                </c:pt>
                <c:pt idx="14">
                  <c:v>1.7932699999999999</c:v>
                </c:pt>
                <c:pt idx="15">
                  <c:v>0.16589999999999999</c:v>
                </c:pt>
                <c:pt idx="16">
                  <c:v>2.16276</c:v>
                </c:pt>
                <c:pt idx="17">
                  <c:v>1.4959899999999999</c:v>
                </c:pt>
                <c:pt idx="18">
                  <c:v>2.88069</c:v>
                </c:pt>
                <c:pt idx="19">
                  <c:v>6.0080000000000001E-2</c:v>
                </c:pt>
                <c:pt idx="20">
                  <c:v>-4.8427299999999995</c:v>
                </c:pt>
                <c:pt idx="21">
                  <c:v>-1.8800899999999998</c:v>
                </c:pt>
                <c:pt idx="22">
                  <c:v>-1.5769500000000001</c:v>
                </c:pt>
                <c:pt idx="23">
                  <c:v>-5.0745399999999998</c:v>
                </c:pt>
                <c:pt idx="24">
                  <c:v>-1.92106</c:v>
                </c:pt>
                <c:pt idx="25">
                  <c:v>-0.51305999999999996</c:v>
                </c:pt>
                <c:pt idx="26">
                  <c:v>-0.19714999999999999</c:v>
                </c:pt>
                <c:pt idx="27">
                  <c:v>1.0518800000000001</c:v>
                </c:pt>
                <c:pt idx="28">
                  <c:v>-1.82616</c:v>
                </c:pt>
                <c:pt idx="29">
                  <c:v>-4.8619999999999997E-2</c:v>
                </c:pt>
                <c:pt idx="30">
                  <c:v>0.50014999999999998</c:v>
                </c:pt>
                <c:pt idx="31">
                  <c:v>0.80945</c:v>
                </c:pt>
                <c:pt idx="32">
                  <c:v>7.9340000000000008E-2</c:v>
                </c:pt>
                <c:pt idx="33">
                  <c:v>0.84530999999999989</c:v>
                </c:pt>
                <c:pt idx="34">
                  <c:v>-0.51254</c:v>
                </c:pt>
                <c:pt idx="35">
                  <c:v>-0.23865</c:v>
                </c:pt>
                <c:pt idx="36">
                  <c:v>-1.08212</c:v>
                </c:pt>
                <c:pt idx="37">
                  <c:v>-0.61424000000000001</c:v>
                </c:pt>
                <c:pt idx="38">
                  <c:v>-0.19116999999999998</c:v>
                </c:pt>
                <c:pt idx="39">
                  <c:v>-0.28641</c:v>
                </c:pt>
                <c:pt idx="40">
                  <c:v>0.34836</c:v>
                </c:pt>
                <c:pt idx="41">
                  <c:v>0.62285000000000001</c:v>
                </c:pt>
                <c:pt idx="42">
                  <c:v>0.17923</c:v>
                </c:pt>
                <c:pt idx="43">
                  <c:v>0.53544000000000003</c:v>
                </c:pt>
                <c:pt idx="44">
                  <c:v>0.61000999999999994</c:v>
                </c:pt>
                <c:pt idx="45">
                  <c:v>0.64302999999999999</c:v>
                </c:pt>
                <c:pt idx="46">
                  <c:v>0.85614999999999997</c:v>
                </c:pt>
                <c:pt idx="47">
                  <c:v>3.2600000000000004E-2</c:v>
                </c:pt>
                <c:pt idx="48">
                  <c:v>-9.4840000000000008E-2</c:v>
                </c:pt>
                <c:pt idx="49">
                  <c:v>1.62565</c:v>
                </c:pt>
                <c:pt idx="50">
                  <c:v>1.2535399999999999</c:v>
                </c:pt>
                <c:pt idx="51">
                  <c:v>0.26669999999999999</c:v>
                </c:pt>
                <c:pt idx="52">
                  <c:v>1.9955799999999999</c:v>
                </c:pt>
                <c:pt idx="53">
                  <c:v>1.42685</c:v>
                </c:pt>
                <c:pt idx="54">
                  <c:v>-0.61890000000000001</c:v>
                </c:pt>
                <c:pt idx="55">
                  <c:v>1.10036</c:v>
                </c:pt>
                <c:pt idx="56">
                  <c:v>1.25871</c:v>
                </c:pt>
                <c:pt idx="57">
                  <c:v>0.16952</c:v>
                </c:pt>
                <c:pt idx="58">
                  <c:v>0.65398000000000001</c:v>
                </c:pt>
                <c:pt idx="59">
                  <c:v>0.43754999999999999</c:v>
                </c:pt>
                <c:pt idx="60">
                  <c:v>-0.79105999999999999</c:v>
                </c:pt>
                <c:pt idx="61">
                  <c:v>-8.5497800000000002</c:v>
                </c:pt>
                <c:pt idx="62">
                  <c:v>-0.13499</c:v>
                </c:pt>
                <c:pt idx="63">
                  <c:v>-0.62323000000000006</c:v>
                </c:pt>
                <c:pt idx="64">
                  <c:v>1.9193199999999999</c:v>
                </c:pt>
                <c:pt idx="65">
                  <c:v>0.79738999999999993</c:v>
                </c:pt>
                <c:pt idx="66">
                  <c:v>0.91395000000000004</c:v>
                </c:pt>
                <c:pt idx="67">
                  <c:v>0.86615999999999993</c:v>
                </c:pt>
                <c:pt idx="68">
                  <c:v>0.26413999999999999</c:v>
                </c:pt>
                <c:pt idx="69">
                  <c:v>-1.1789999999999998E-2</c:v>
                </c:pt>
                <c:pt idx="70">
                  <c:v>-0.13199</c:v>
                </c:pt>
                <c:pt idx="71">
                  <c:v>-0.92813000000000001</c:v>
                </c:pt>
                <c:pt idx="72">
                  <c:v>1.83972</c:v>
                </c:pt>
                <c:pt idx="73">
                  <c:v>-1.2366600000000001</c:v>
                </c:pt>
                <c:pt idx="74">
                  <c:v>-0.31486999999999998</c:v>
                </c:pt>
                <c:pt idx="75">
                  <c:v>-1.2417</c:v>
                </c:pt>
                <c:pt idx="76">
                  <c:v>1.41503</c:v>
                </c:pt>
                <c:pt idx="77">
                  <c:v>0.87469000000000008</c:v>
                </c:pt>
                <c:pt idx="78">
                  <c:v>1.5857600000000001</c:v>
                </c:pt>
                <c:pt idx="79">
                  <c:v>3.6837399999999998</c:v>
                </c:pt>
                <c:pt idx="80">
                  <c:v>3.2875700000000001</c:v>
                </c:pt>
                <c:pt idx="81">
                  <c:v>2.3853800000000001</c:v>
                </c:pt>
                <c:pt idx="82">
                  <c:v>-1.8987400000000001</c:v>
                </c:pt>
                <c:pt idx="83">
                  <c:v>-0.49451000000000001</c:v>
                </c:pt>
                <c:pt idx="84">
                  <c:v>-0.59960999999999998</c:v>
                </c:pt>
                <c:pt idx="85">
                  <c:v>-4.86883</c:v>
                </c:pt>
                <c:pt idx="86">
                  <c:v>2.1592899999999999</c:v>
                </c:pt>
                <c:pt idx="87">
                  <c:v>1.8676600000000001</c:v>
                </c:pt>
                <c:pt idx="88">
                  <c:v>1.1388399999999999</c:v>
                </c:pt>
                <c:pt idx="89">
                  <c:v>2.2579199999999999</c:v>
                </c:pt>
                <c:pt idx="90">
                  <c:v>5.2988299999999997</c:v>
                </c:pt>
                <c:pt idx="91">
                  <c:v>4.8945400000000001</c:v>
                </c:pt>
                <c:pt idx="92">
                  <c:v>4.8679100000000002</c:v>
                </c:pt>
                <c:pt idx="93">
                  <c:v>3.1893500000000001</c:v>
                </c:pt>
                <c:pt idx="94">
                  <c:v>0.95350999999999997</c:v>
                </c:pt>
                <c:pt idx="95">
                  <c:v>5.3712299999999997</c:v>
                </c:pt>
                <c:pt idx="96">
                  <c:v>2.3891999999999998</c:v>
                </c:pt>
                <c:pt idx="97">
                  <c:v>-5.32531</c:v>
                </c:pt>
                <c:pt idx="98">
                  <c:v>0.92734000000000005</c:v>
                </c:pt>
                <c:pt idx="99">
                  <c:v>-3.9668000000000001</c:v>
                </c:pt>
                <c:pt idx="100">
                  <c:v>5.7134499999999999</c:v>
                </c:pt>
                <c:pt idx="101">
                  <c:v>6.1207099999999999</c:v>
                </c:pt>
                <c:pt idx="102">
                  <c:v>-4.0560299999999998</c:v>
                </c:pt>
                <c:pt idx="103">
                  <c:v>0.47288000000000002</c:v>
                </c:pt>
                <c:pt idx="104">
                  <c:v>0.63512999999999997</c:v>
                </c:pt>
                <c:pt idx="105">
                  <c:v>-2.25447</c:v>
                </c:pt>
                <c:pt idx="106">
                  <c:v>6.3990000000000005E-2</c:v>
                </c:pt>
                <c:pt idx="107">
                  <c:v>-10.675709999999999</c:v>
                </c:pt>
                <c:pt idx="108">
                  <c:v>-2.9293100000000001</c:v>
                </c:pt>
                <c:pt idx="109">
                  <c:v>-5.7290000000000001E-2</c:v>
                </c:pt>
                <c:pt idx="110">
                  <c:v>-1.0229200000000001</c:v>
                </c:pt>
                <c:pt idx="111">
                  <c:v>0.39404</c:v>
                </c:pt>
                <c:pt idx="112">
                  <c:v>1.6810499999999999</c:v>
                </c:pt>
                <c:pt idx="113">
                  <c:v>-0.61929999999999996</c:v>
                </c:pt>
                <c:pt idx="114">
                  <c:v>-2.7090199999999998</c:v>
                </c:pt>
                <c:pt idx="115">
                  <c:v>-1.5985100000000001</c:v>
                </c:pt>
                <c:pt idx="116">
                  <c:v>-0.43035000000000001</c:v>
                </c:pt>
                <c:pt idx="117">
                  <c:v>0.50444999999999995</c:v>
                </c:pt>
                <c:pt idx="118">
                  <c:v>3.1300300000000001</c:v>
                </c:pt>
                <c:pt idx="119">
                  <c:v>-0.65697000000000005</c:v>
                </c:pt>
                <c:pt idx="120">
                  <c:v>2.7593700000000001</c:v>
                </c:pt>
                <c:pt idx="121">
                  <c:v>2.9038600000000003</c:v>
                </c:pt>
                <c:pt idx="122">
                  <c:v>2.97559</c:v>
                </c:pt>
                <c:pt idx="123">
                  <c:v>1.65506</c:v>
                </c:pt>
                <c:pt idx="124">
                  <c:v>3.0667399999999998</c:v>
                </c:pt>
                <c:pt idx="125">
                  <c:v>-2.16E-3</c:v>
                </c:pt>
                <c:pt idx="126">
                  <c:v>0.61751</c:v>
                </c:pt>
                <c:pt idx="127">
                  <c:v>-2.4009299999999998</c:v>
                </c:pt>
                <c:pt idx="128">
                  <c:v>-2.8405800000000001</c:v>
                </c:pt>
                <c:pt idx="129">
                  <c:v>-3.89019</c:v>
                </c:pt>
                <c:pt idx="130">
                  <c:v>-4.1688499999999999</c:v>
                </c:pt>
                <c:pt idx="131">
                  <c:v>-3.3847399999999999</c:v>
                </c:pt>
                <c:pt idx="132">
                  <c:v>-1.6318199999999998</c:v>
                </c:pt>
                <c:pt idx="133">
                  <c:v>1.6025799999999999</c:v>
                </c:pt>
                <c:pt idx="134">
                  <c:v>-0.54213</c:v>
                </c:pt>
                <c:pt idx="135">
                  <c:v>-0.44105</c:v>
                </c:pt>
                <c:pt idx="136">
                  <c:v>-1.8471199999999999</c:v>
                </c:pt>
                <c:pt idx="137">
                  <c:v>-1.8393199999999998</c:v>
                </c:pt>
                <c:pt idx="138">
                  <c:v>-1.2704000000000002</c:v>
                </c:pt>
                <c:pt idx="139">
                  <c:v>-0.52110000000000001</c:v>
                </c:pt>
                <c:pt idx="140">
                  <c:v>-2.10216</c:v>
                </c:pt>
                <c:pt idx="141">
                  <c:v>-2.6486199999999998</c:v>
                </c:pt>
                <c:pt idx="142">
                  <c:v>-1.62202</c:v>
                </c:pt>
                <c:pt idx="143">
                  <c:v>0.15840000000000001</c:v>
                </c:pt>
                <c:pt idx="144">
                  <c:v>-2.28911</c:v>
                </c:pt>
                <c:pt idx="145">
                  <c:v>-2.3315900000000003</c:v>
                </c:pt>
                <c:pt idx="146">
                  <c:v>-0.70723999999999998</c:v>
                </c:pt>
                <c:pt idx="147">
                  <c:v>-1.61405</c:v>
                </c:pt>
                <c:pt idx="148">
                  <c:v>0.40011000000000002</c:v>
                </c:pt>
                <c:pt idx="149">
                  <c:v>-0.35449000000000003</c:v>
                </c:pt>
                <c:pt idx="150">
                  <c:v>-0.82464000000000004</c:v>
                </c:pt>
                <c:pt idx="151">
                  <c:v>-0.46576000000000001</c:v>
                </c:pt>
                <c:pt idx="152">
                  <c:v>-0.47570000000000001</c:v>
                </c:pt>
                <c:pt idx="153">
                  <c:v>1.3236700000000001</c:v>
                </c:pt>
                <c:pt idx="154">
                  <c:v>-1.55149</c:v>
                </c:pt>
                <c:pt idx="155">
                  <c:v>3.37229</c:v>
                </c:pt>
                <c:pt idx="156">
                  <c:v>-0.85587000000000002</c:v>
                </c:pt>
                <c:pt idx="157">
                  <c:v>1.9475</c:v>
                </c:pt>
                <c:pt idx="158">
                  <c:v>1.17418</c:v>
                </c:pt>
                <c:pt idx="159">
                  <c:v>-1.1344000000000001</c:v>
                </c:pt>
                <c:pt idx="160">
                  <c:v>-0.43675999999999998</c:v>
                </c:pt>
                <c:pt idx="161">
                  <c:v>0.43474000000000002</c:v>
                </c:pt>
                <c:pt idx="162">
                  <c:v>0.45151999999999998</c:v>
                </c:pt>
                <c:pt idx="163">
                  <c:v>-0.46594999999999998</c:v>
                </c:pt>
                <c:pt idx="164">
                  <c:v>-1.2184600000000001</c:v>
                </c:pt>
                <c:pt idx="165">
                  <c:v>-1.5744200000000002</c:v>
                </c:pt>
                <c:pt idx="166">
                  <c:v>0.34594999999999998</c:v>
                </c:pt>
                <c:pt idx="167">
                  <c:v>0.37487999999999999</c:v>
                </c:pt>
                <c:pt idx="168">
                  <c:v>2.3172600000000001</c:v>
                </c:pt>
                <c:pt idx="169">
                  <c:v>1.19713</c:v>
                </c:pt>
                <c:pt idx="170">
                  <c:v>2.1955500000000003</c:v>
                </c:pt>
                <c:pt idx="171">
                  <c:v>1.77803</c:v>
                </c:pt>
                <c:pt idx="172">
                  <c:v>2.1268200000000004</c:v>
                </c:pt>
                <c:pt idx="173">
                  <c:v>1.0396700000000001</c:v>
                </c:pt>
                <c:pt idx="174">
                  <c:v>3.58941</c:v>
                </c:pt>
                <c:pt idx="175">
                  <c:v>3.4879499999999997</c:v>
                </c:pt>
                <c:pt idx="176">
                  <c:v>2.4530700000000003</c:v>
                </c:pt>
                <c:pt idx="177">
                  <c:v>2.0576300000000001</c:v>
                </c:pt>
                <c:pt idx="178">
                  <c:v>3.7422800000000001</c:v>
                </c:pt>
                <c:pt idx="179">
                  <c:v>3.3108</c:v>
                </c:pt>
                <c:pt idx="180">
                  <c:v>1.16771</c:v>
                </c:pt>
                <c:pt idx="181">
                  <c:v>-1.8007500000000001</c:v>
                </c:pt>
                <c:pt idx="182">
                  <c:v>0.94067999999999996</c:v>
                </c:pt>
                <c:pt idx="183">
                  <c:v>-0.59636</c:v>
                </c:pt>
                <c:pt idx="184">
                  <c:v>-0.21328</c:v>
                </c:pt>
                <c:pt idx="185">
                  <c:v>2.5512700000000001</c:v>
                </c:pt>
                <c:pt idx="186">
                  <c:v>2.8779299999999997</c:v>
                </c:pt>
                <c:pt idx="187">
                  <c:v>1.4827699999999999</c:v>
                </c:pt>
                <c:pt idx="188">
                  <c:v>0.56952999999999998</c:v>
                </c:pt>
                <c:pt idx="189">
                  <c:v>-1.6415500000000001</c:v>
                </c:pt>
                <c:pt idx="190">
                  <c:v>0.77061000000000002</c:v>
                </c:pt>
                <c:pt idx="191">
                  <c:v>-0.70730999999999999</c:v>
                </c:pt>
                <c:pt idx="192">
                  <c:v>0.45230999999999999</c:v>
                </c:pt>
                <c:pt idx="193">
                  <c:v>0.16341</c:v>
                </c:pt>
                <c:pt idx="194">
                  <c:v>2.9576899999999999</c:v>
                </c:pt>
                <c:pt idx="195">
                  <c:v>1.47183</c:v>
                </c:pt>
                <c:pt idx="196">
                  <c:v>1.62961</c:v>
                </c:pt>
                <c:pt idx="197">
                  <c:v>3.99295</c:v>
                </c:pt>
                <c:pt idx="198">
                  <c:v>4.8836300000000001</c:v>
                </c:pt>
                <c:pt idx="199">
                  <c:v>2.33907</c:v>
                </c:pt>
                <c:pt idx="200">
                  <c:v>-1.26586</c:v>
                </c:pt>
                <c:pt idx="201">
                  <c:v>2.4806300000000001</c:v>
                </c:pt>
                <c:pt idx="202">
                  <c:v>2.9129200000000002</c:v>
                </c:pt>
                <c:pt idx="203">
                  <c:v>1.8972599999999999</c:v>
                </c:pt>
                <c:pt idx="204">
                  <c:v>0.42086000000000001</c:v>
                </c:pt>
                <c:pt idx="205">
                  <c:v>2.2369899999999996</c:v>
                </c:pt>
                <c:pt idx="206">
                  <c:v>0.57123999999999997</c:v>
                </c:pt>
                <c:pt idx="207">
                  <c:v>2.0621499999999999</c:v>
                </c:pt>
                <c:pt idx="208">
                  <c:v>0.33516000000000001</c:v>
                </c:pt>
                <c:pt idx="209">
                  <c:v>2.24282</c:v>
                </c:pt>
                <c:pt idx="210">
                  <c:v>2.5438899999999998</c:v>
                </c:pt>
                <c:pt idx="211">
                  <c:v>1.25827</c:v>
                </c:pt>
                <c:pt idx="212">
                  <c:v>-0.54189999999999994</c:v>
                </c:pt>
                <c:pt idx="213">
                  <c:v>-1.59067</c:v>
                </c:pt>
                <c:pt idx="214">
                  <c:v>-2.8464200000000002</c:v>
                </c:pt>
                <c:pt idx="215">
                  <c:v>0.18987999999999999</c:v>
                </c:pt>
                <c:pt idx="216">
                  <c:v>0.93071000000000004</c:v>
                </c:pt>
                <c:pt idx="217">
                  <c:v>0.24199000000000001</c:v>
                </c:pt>
                <c:pt idx="218">
                  <c:v>1.5196400000000001</c:v>
                </c:pt>
                <c:pt idx="219">
                  <c:v>1.5398000000000001</c:v>
                </c:pt>
                <c:pt idx="220">
                  <c:v>1.43588</c:v>
                </c:pt>
                <c:pt idx="221">
                  <c:v>0.61908000000000007</c:v>
                </c:pt>
                <c:pt idx="222">
                  <c:v>3.3225599999999997</c:v>
                </c:pt>
                <c:pt idx="223">
                  <c:v>1.0526</c:v>
                </c:pt>
                <c:pt idx="224">
                  <c:v>2.0032800000000002</c:v>
                </c:pt>
                <c:pt idx="225">
                  <c:v>1.4991199999999998</c:v>
                </c:pt>
                <c:pt idx="226">
                  <c:v>-0.15195</c:v>
                </c:pt>
                <c:pt idx="227">
                  <c:v>-2.0495399999999999</c:v>
                </c:pt>
                <c:pt idx="228">
                  <c:v>4.3979999999999998E-2</c:v>
                </c:pt>
                <c:pt idx="229">
                  <c:v>-2.3422199999999997</c:v>
                </c:pt>
                <c:pt idx="230">
                  <c:v>1.2524500000000001</c:v>
                </c:pt>
                <c:pt idx="231">
                  <c:v>0.52934999999999999</c:v>
                </c:pt>
                <c:pt idx="232">
                  <c:v>2.60575</c:v>
                </c:pt>
                <c:pt idx="233">
                  <c:v>2.0230100000000002</c:v>
                </c:pt>
                <c:pt idx="234">
                  <c:v>0.89044000000000001</c:v>
                </c:pt>
                <c:pt idx="235">
                  <c:v>0.59945999999999999</c:v>
                </c:pt>
                <c:pt idx="236">
                  <c:v>2.9930700000000003</c:v>
                </c:pt>
                <c:pt idx="237">
                  <c:v>1.6097000000000001</c:v>
                </c:pt>
                <c:pt idx="238">
                  <c:v>3.0893099999999998</c:v>
                </c:pt>
                <c:pt idx="239">
                  <c:v>3.9361999999999999</c:v>
                </c:pt>
                <c:pt idx="240">
                  <c:v>1.8902699999999999</c:v>
                </c:pt>
                <c:pt idx="241">
                  <c:v>2.1774299999999998</c:v>
                </c:pt>
                <c:pt idx="242">
                  <c:v>8.8499999999999995E-2</c:v>
                </c:pt>
                <c:pt idx="243">
                  <c:v>0.22547999999999999</c:v>
                </c:pt>
                <c:pt idx="244">
                  <c:v>1.8369200000000001</c:v>
                </c:pt>
                <c:pt idx="245">
                  <c:v>3.2841900000000002</c:v>
                </c:pt>
                <c:pt idx="246">
                  <c:v>3.3513099999999998</c:v>
                </c:pt>
                <c:pt idx="247">
                  <c:v>4.3305899999999999</c:v>
                </c:pt>
                <c:pt idx="248">
                  <c:v>6.1047799999999999</c:v>
                </c:pt>
                <c:pt idx="249">
                  <c:v>4.1555200000000001</c:v>
                </c:pt>
                <c:pt idx="250">
                  <c:v>5.7138599999999995</c:v>
                </c:pt>
                <c:pt idx="251">
                  <c:v>2.57925</c:v>
                </c:pt>
                <c:pt idx="252">
                  <c:v>3.3123100000000001</c:v>
                </c:pt>
                <c:pt idx="253">
                  <c:v>5.3809100000000001</c:v>
                </c:pt>
                <c:pt idx="254">
                  <c:v>0.38130999999999998</c:v>
                </c:pt>
                <c:pt idx="255">
                  <c:v>2.3890500000000001</c:v>
                </c:pt>
                <c:pt idx="256">
                  <c:v>1.7472000000000001</c:v>
                </c:pt>
                <c:pt idx="257">
                  <c:v>3.0988899999999999</c:v>
                </c:pt>
                <c:pt idx="258">
                  <c:v>0.73338999999999999</c:v>
                </c:pt>
                <c:pt idx="259">
                  <c:v>-0.45374000000000003</c:v>
                </c:pt>
                <c:pt idx="260">
                  <c:v>1.15046</c:v>
                </c:pt>
                <c:pt idx="261">
                  <c:v>3.37764</c:v>
                </c:pt>
                <c:pt idx="262">
                  <c:v>1.53556</c:v>
                </c:pt>
                <c:pt idx="263">
                  <c:v>1.69109</c:v>
                </c:pt>
                <c:pt idx="264">
                  <c:v>-3.0168699999999999</c:v>
                </c:pt>
                <c:pt idx="265">
                  <c:v>-7.0580699999999998</c:v>
                </c:pt>
                <c:pt idx="266">
                  <c:v>-3.0310700000000002</c:v>
                </c:pt>
                <c:pt idx="267">
                  <c:v>-5.4473900000000004</c:v>
                </c:pt>
                <c:pt idx="268">
                  <c:v>-1.87598</c:v>
                </c:pt>
                <c:pt idx="269">
                  <c:v>-2.4497600000000004</c:v>
                </c:pt>
                <c:pt idx="270">
                  <c:v>0.11334000000000001</c:v>
                </c:pt>
                <c:pt idx="271">
                  <c:v>-2.1572600000000004</c:v>
                </c:pt>
                <c:pt idx="272">
                  <c:v>-2.5420700000000003</c:v>
                </c:pt>
                <c:pt idx="273">
                  <c:v>2.6373200000000003</c:v>
                </c:pt>
                <c:pt idx="274">
                  <c:v>5.6751000000000005</c:v>
                </c:pt>
                <c:pt idx="275">
                  <c:v>1.9609400000000001</c:v>
                </c:pt>
                <c:pt idx="276">
                  <c:v>1.55674</c:v>
                </c:pt>
                <c:pt idx="277">
                  <c:v>1.7866099999999998</c:v>
                </c:pt>
                <c:pt idx="278">
                  <c:v>1.2051500000000002</c:v>
                </c:pt>
                <c:pt idx="279">
                  <c:v>0.27779000000000004</c:v>
                </c:pt>
                <c:pt idx="280">
                  <c:v>-1.6822000000000001</c:v>
                </c:pt>
                <c:pt idx="281">
                  <c:v>-1.04701</c:v>
                </c:pt>
                <c:pt idx="282">
                  <c:v>0.78166000000000002</c:v>
                </c:pt>
                <c:pt idx="283">
                  <c:v>-0.2437</c:v>
                </c:pt>
                <c:pt idx="284">
                  <c:v>-0.85805999999999993</c:v>
                </c:pt>
                <c:pt idx="285">
                  <c:v>-0.29524</c:v>
                </c:pt>
                <c:pt idx="286">
                  <c:v>2.4470000000000001</c:v>
                </c:pt>
                <c:pt idx="287">
                  <c:v>1.35419</c:v>
                </c:pt>
                <c:pt idx="288">
                  <c:v>0.88524999999999998</c:v>
                </c:pt>
                <c:pt idx="289">
                  <c:v>-1.11582</c:v>
                </c:pt>
                <c:pt idx="290">
                  <c:v>0.28343000000000002</c:v>
                </c:pt>
                <c:pt idx="291">
                  <c:v>-1.1550199999999999</c:v>
                </c:pt>
                <c:pt idx="292">
                  <c:v>-7.4006300000000005</c:v>
                </c:pt>
                <c:pt idx="293">
                  <c:v>-2.7460200000000001</c:v>
                </c:pt>
                <c:pt idx="294">
                  <c:v>-1.97885</c:v>
                </c:pt>
                <c:pt idx="295">
                  <c:v>-0.58552999999999999</c:v>
                </c:pt>
                <c:pt idx="296">
                  <c:v>-0.94319000000000008</c:v>
                </c:pt>
                <c:pt idx="297">
                  <c:v>-1.3521400000000001</c:v>
                </c:pt>
                <c:pt idx="298">
                  <c:v>-1.3460300000000001</c:v>
                </c:pt>
                <c:pt idx="299">
                  <c:v>-2.5839600000000003</c:v>
                </c:pt>
                <c:pt idx="300">
                  <c:v>-3.2986599999999999</c:v>
                </c:pt>
                <c:pt idx="301">
                  <c:v>-1.0504500000000001</c:v>
                </c:pt>
                <c:pt idx="302">
                  <c:v>0.66783000000000003</c:v>
                </c:pt>
                <c:pt idx="303">
                  <c:v>0.94641999999999993</c:v>
                </c:pt>
                <c:pt idx="304">
                  <c:v>3.2783099999999998</c:v>
                </c:pt>
                <c:pt idx="305">
                  <c:v>1.93709</c:v>
                </c:pt>
                <c:pt idx="306">
                  <c:v>-5.7860000000000002E-2</c:v>
                </c:pt>
                <c:pt idx="307">
                  <c:v>-2.6584499999999998</c:v>
                </c:pt>
                <c:pt idx="308">
                  <c:v>-1.48895</c:v>
                </c:pt>
                <c:pt idx="309">
                  <c:v>-0.152</c:v>
                </c:pt>
                <c:pt idx="310">
                  <c:v>-2.0867900000000001</c:v>
                </c:pt>
                <c:pt idx="311">
                  <c:v>-4.2157799999999996</c:v>
                </c:pt>
                <c:pt idx="312">
                  <c:v>-0.29266000000000003</c:v>
                </c:pt>
                <c:pt idx="313">
                  <c:v>0.46156000000000003</c:v>
                </c:pt>
                <c:pt idx="314">
                  <c:v>1.8231600000000001</c:v>
                </c:pt>
                <c:pt idx="315">
                  <c:v>1.83697</c:v>
                </c:pt>
                <c:pt idx="316">
                  <c:v>3.38306</c:v>
                </c:pt>
                <c:pt idx="317">
                  <c:v>3.4240500000000003</c:v>
                </c:pt>
                <c:pt idx="318">
                  <c:v>6.1114899999999999</c:v>
                </c:pt>
                <c:pt idx="319">
                  <c:v>2.2367300000000001</c:v>
                </c:pt>
                <c:pt idx="320">
                  <c:v>0.33443000000000001</c:v>
                </c:pt>
                <c:pt idx="321">
                  <c:v>0.98045000000000004</c:v>
                </c:pt>
                <c:pt idx="322">
                  <c:v>0.91542999999999997</c:v>
                </c:pt>
                <c:pt idx="323">
                  <c:v>0.47169</c:v>
                </c:pt>
                <c:pt idx="324">
                  <c:v>0.8155</c:v>
                </c:pt>
                <c:pt idx="325">
                  <c:v>-3.7950000000000005E-2</c:v>
                </c:pt>
                <c:pt idx="326">
                  <c:v>0.14427999999999999</c:v>
                </c:pt>
                <c:pt idx="327">
                  <c:v>-0.86342999999999992</c:v>
                </c:pt>
                <c:pt idx="328">
                  <c:v>-0.72436999999999996</c:v>
                </c:pt>
                <c:pt idx="329">
                  <c:v>-0.39391000000000004</c:v>
                </c:pt>
                <c:pt idx="330">
                  <c:v>0.15588999999999997</c:v>
                </c:pt>
                <c:pt idx="331">
                  <c:v>-1.1398299999999999</c:v>
                </c:pt>
                <c:pt idx="332">
                  <c:v>-2.2825100000000003</c:v>
                </c:pt>
                <c:pt idx="333">
                  <c:v>-1.5573399999999999</c:v>
                </c:pt>
                <c:pt idx="334">
                  <c:v>-1.12554</c:v>
                </c:pt>
                <c:pt idx="335">
                  <c:v>-1.2452699999999999</c:v>
                </c:pt>
                <c:pt idx="336">
                  <c:v>0.93934000000000006</c:v>
                </c:pt>
                <c:pt idx="337">
                  <c:v>-0.18287999999999999</c:v>
                </c:pt>
                <c:pt idx="338">
                  <c:v>-0.29166000000000003</c:v>
                </c:pt>
                <c:pt idx="339">
                  <c:v>4.0210000000000003E-2</c:v>
                </c:pt>
                <c:pt idx="340">
                  <c:v>0.68498999999999999</c:v>
                </c:pt>
                <c:pt idx="341">
                  <c:v>-0.84720000000000006</c:v>
                </c:pt>
                <c:pt idx="342">
                  <c:v>-0.11162999999999999</c:v>
                </c:pt>
                <c:pt idx="343">
                  <c:v>1.5101099999999998</c:v>
                </c:pt>
                <c:pt idx="344">
                  <c:v>0.66886999999999996</c:v>
                </c:pt>
                <c:pt idx="345">
                  <c:v>0.74922</c:v>
                </c:pt>
                <c:pt idx="346">
                  <c:v>0.33038000000000001</c:v>
                </c:pt>
                <c:pt idx="347">
                  <c:v>0.64627999999999997</c:v>
                </c:pt>
                <c:pt idx="348">
                  <c:v>-1.7697700000000001</c:v>
                </c:pt>
                <c:pt idx="349">
                  <c:v>0.32813999999999999</c:v>
                </c:pt>
                <c:pt idx="350">
                  <c:v>4.28843</c:v>
                </c:pt>
                <c:pt idx="351">
                  <c:v>0.28120000000000001</c:v>
                </c:pt>
                <c:pt idx="352">
                  <c:v>1.2795300000000001</c:v>
                </c:pt>
                <c:pt idx="353">
                  <c:v>0.82780999999999993</c:v>
                </c:pt>
                <c:pt idx="354">
                  <c:v>1.4573199999999999</c:v>
                </c:pt>
                <c:pt idx="355">
                  <c:v>2.55498</c:v>
                </c:pt>
                <c:pt idx="356">
                  <c:v>0.91789999999999994</c:v>
                </c:pt>
                <c:pt idx="357">
                  <c:v>2.4330400000000001</c:v>
                </c:pt>
                <c:pt idx="358">
                  <c:v>0.58931</c:v>
                </c:pt>
                <c:pt idx="359">
                  <c:v>1.0721099999999999</c:v>
                </c:pt>
                <c:pt idx="360">
                  <c:v>3.0179699999999996</c:v>
                </c:pt>
                <c:pt idx="361">
                  <c:v>3.3210300000000004</c:v>
                </c:pt>
                <c:pt idx="362">
                  <c:v>5.3293400000000002</c:v>
                </c:pt>
                <c:pt idx="363">
                  <c:v>4.4460299999999995</c:v>
                </c:pt>
                <c:pt idx="364">
                  <c:v>2.16805</c:v>
                </c:pt>
                <c:pt idx="365">
                  <c:v>3.3703600000000002</c:v>
                </c:pt>
                <c:pt idx="366">
                  <c:v>7.3996899999999997</c:v>
                </c:pt>
                <c:pt idx="367">
                  <c:v>5.83188</c:v>
                </c:pt>
                <c:pt idx="368">
                  <c:v>4.1794200000000004</c:v>
                </c:pt>
                <c:pt idx="369">
                  <c:v>3.5930800000000001</c:v>
                </c:pt>
                <c:pt idx="370">
                  <c:v>3.4251399999999999</c:v>
                </c:pt>
                <c:pt idx="371">
                  <c:v>2.44672</c:v>
                </c:pt>
                <c:pt idx="372">
                  <c:v>2.2031300000000003</c:v>
                </c:pt>
                <c:pt idx="373">
                  <c:v>-1.01268</c:v>
                </c:pt>
                <c:pt idx="374">
                  <c:v>0.10219</c:v>
                </c:pt>
                <c:pt idx="375">
                  <c:v>-0.58501999999999998</c:v>
                </c:pt>
                <c:pt idx="376">
                  <c:v>-1.43221</c:v>
                </c:pt>
                <c:pt idx="377">
                  <c:v>-1.58674</c:v>
                </c:pt>
                <c:pt idx="378">
                  <c:v>0.53961000000000003</c:v>
                </c:pt>
                <c:pt idx="379">
                  <c:v>-0.79352999999999996</c:v>
                </c:pt>
                <c:pt idx="380">
                  <c:v>-0.96374000000000004</c:v>
                </c:pt>
                <c:pt idx="381">
                  <c:v>-2.1108099999999999</c:v>
                </c:pt>
                <c:pt idx="382">
                  <c:v>0.57264999999999999</c:v>
                </c:pt>
                <c:pt idx="383">
                  <c:v>0.32961000000000001</c:v>
                </c:pt>
                <c:pt idx="384">
                  <c:v>1.2357</c:v>
                </c:pt>
                <c:pt idx="385">
                  <c:v>2.2800000000000001E-2</c:v>
                </c:pt>
                <c:pt idx="386">
                  <c:v>-2.8921999999999999</c:v>
                </c:pt>
                <c:pt idx="387">
                  <c:v>-4.9964300000000001</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numCache>
            </c:numRef>
          </c:val>
        </c:ser>
        <c:dLbls>
          <c:showLegendKey val="0"/>
          <c:showVal val="0"/>
          <c:showCatName val="0"/>
          <c:showSerName val="0"/>
          <c:showPercent val="0"/>
          <c:showBubbleSize val="0"/>
        </c:dLbls>
        <c:axId val="30771456"/>
        <c:axId val="30773248"/>
      </c:areaChart>
      <c:dateAx>
        <c:axId val="30771456"/>
        <c:scaling>
          <c:orientation val="minMax"/>
          <c:min val="39572"/>
        </c:scaling>
        <c:delete val="0"/>
        <c:axPos val="b"/>
        <c:numFmt formatCode="mm\/yy" sourceLinked="0"/>
        <c:majorTickMark val="out"/>
        <c:minorTickMark val="none"/>
        <c:tickLblPos val="low"/>
        <c:spPr>
          <a:ln w="3175"/>
        </c:spPr>
        <c:txPr>
          <a:bodyPr rot="-2700000" vert="horz"/>
          <a:lstStyle/>
          <a:p>
            <a:pPr>
              <a:defRPr sz="1000"/>
            </a:pPr>
            <a:endParaRPr lang="en-US"/>
          </a:p>
        </c:txPr>
        <c:crossAx val="30773248"/>
        <c:crosses val="autoZero"/>
        <c:auto val="1"/>
        <c:lblOffset val="100"/>
        <c:baseTimeUnit val="days"/>
        <c:majorUnit val="6"/>
        <c:majorTimeUnit val="months"/>
      </c:dateAx>
      <c:valAx>
        <c:axId val="30773248"/>
        <c:scaling>
          <c:orientation val="minMax"/>
          <c:max val="10"/>
          <c:min val="-10"/>
        </c:scaling>
        <c:delete val="0"/>
        <c:axPos val="l"/>
        <c:majorGridlines>
          <c:spPr>
            <a:ln>
              <a:solidFill>
                <a:srgbClr val="FFFFFF">
                  <a:lumMod val="50000"/>
                  <a:alpha val="25000"/>
                </a:srgbClr>
              </a:solidFill>
              <a:prstDash val="dash"/>
            </a:ln>
          </c:spPr>
        </c:majorGridlines>
        <c:numFmt formatCode="0" sourceLinked="0"/>
        <c:majorTickMark val="out"/>
        <c:minorTickMark val="none"/>
        <c:tickLblPos val="nextTo"/>
        <c:spPr>
          <a:ln w="3175">
            <a:noFill/>
          </a:ln>
        </c:spPr>
        <c:txPr>
          <a:bodyPr/>
          <a:lstStyle/>
          <a:p>
            <a:pPr>
              <a:defRPr sz="1000"/>
            </a:pPr>
            <a:endParaRPr lang="en-US"/>
          </a:p>
        </c:txPr>
        <c:crossAx val="30771456"/>
        <c:crosses val="autoZero"/>
        <c:crossBetween val="midCat"/>
        <c:majorUnit val="2"/>
      </c:valAx>
    </c:plotArea>
    <c:legend>
      <c:legendPos val="r"/>
      <c:layout>
        <c:manualLayout>
          <c:xMode val="edge"/>
          <c:yMode val="edge"/>
          <c:x val="6.8861012197275431E-2"/>
          <c:y val="8.988760244072103E-3"/>
          <c:w val="0.84482068927986875"/>
          <c:h val="0.10804393264306693"/>
        </c:manualLayout>
      </c:layout>
      <c:overlay val="0"/>
      <c:txPr>
        <a:bodyPr/>
        <a:lstStyle/>
        <a:p>
          <a:pPr>
            <a:defRPr sz="1200"/>
          </a:pPr>
          <a:endParaRPr lang="en-US"/>
        </a:p>
      </c:txPr>
    </c:legend>
    <c:plotVisOnly val="1"/>
    <c:dispBlanksAs val="gap"/>
    <c:showDLblsOverMax val="0"/>
  </c:chart>
  <c:spPr>
    <a:ln>
      <a:noFill/>
    </a:ln>
  </c:spPr>
  <c:txPr>
    <a:bodyPr/>
    <a:lstStyle/>
    <a:p>
      <a:pPr>
        <a:defRPr sz="900">
          <a:latin typeface="+mn-lt"/>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778492208124642E-2"/>
          <c:y val="2.427963771428682E-2"/>
          <c:w val="0.9247153931086125"/>
          <c:h val="0.85423857080586441"/>
        </c:manualLayout>
      </c:layout>
      <c:lineChart>
        <c:grouping val="standard"/>
        <c:varyColors val="0"/>
        <c:ser>
          <c:idx val="0"/>
          <c:order val="0"/>
          <c:tx>
            <c:strRef>
              <c:f>'risk iştahı'!$C$3</c:f>
              <c:strCache>
                <c:ptCount val="1"/>
                <c:pt idx="0">
                  <c:v>VIX Endeks</c:v>
                </c:pt>
              </c:strCache>
            </c:strRef>
          </c:tx>
          <c:spPr>
            <a:ln w="25400">
              <a:solidFill>
                <a:srgbClr val="C0504D"/>
              </a:solidFill>
            </a:ln>
          </c:spPr>
          <c:marker>
            <c:symbol val="none"/>
          </c:marker>
          <c:cat>
            <c:numRef>
              <c:f>'risk iştahı'!$B$4:$B$2709</c:f>
              <c:numCache>
                <c:formatCode>d\-mmm\-yy</c:formatCode>
                <c:ptCount val="2706"/>
                <c:pt idx="0">
                  <c:v>38730</c:v>
                </c:pt>
                <c:pt idx="1">
                  <c:v>38737</c:v>
                </c:pt>
                <c:pt idx="2">
                  <c:v>38744</c:v>
                </c:pt>
                <c:pt idx="3">
                  <c:v>38751</c:v>
                </c:pt>
                <c:pt idx="4">
                  <c:v>38758</c:v>
                </c:pt>
                <c:pt idx="5">
                  <c:v>38765</c:v>
                </c:pt>
                <c:pt idx="6">
                  <c:v>38772</c:v>
                </c:pt>
                <c:pt idx="7">
                  <c:v>38779</c:v>
                </c:pt>
                <c:pt idx="8">
                  <c:v>38786</c:v>
                </c:pt>
                <c:pt idx="9">
                  <c:v>38793</c:v>
                </c:pt>
                <c:pt idx="10">
                  <c:v>38800</c:v>
                </c:pt>
                <c:pt idx="11">
                  <c:v>38807</c:v>
                </c:pt>
                <c:pt idx="12">
                  <c:v>38814</c:v>
                </c:pt>
                <c:pt idx="13">
                  <c:v>38821</c:v>
                </c:pt>
                <c:pt idx="14">
                  <c:v>38828</c:v>
                </c:pt>
                <c:pt idx="15">
                  <c:v>38835</c:v>
                </c:pt>
                <c:pt idx="16">
                  <c:v>38842</c:v>
                </c:pt>
                <c:pt idx="17">
                  <c:v>38849</c:v>
                </c:pt>
                <c:pt idx="18">
                  <c:v>38856</c:v>
                </c:pt>
                <c:pt idx="19">
                  <c:v>38863</c:v>
                </c:pt>
                <c:pt idx="20">
                  <c:v>38870</c:v>
                </c:pt>
                <c:pt idx="21">
                  <c:v>38877</c:v>
                </c:pt>
                <c:pt idx="22">
                  <c:v>38884</c:v>
                </c:pt>
                <c:pt idx="23">
                  <c:v>38891</c:v>
                </c:pt>
                <c:pt idx="24">
                  <c:v>38898</c:v>
                </c:pt>
                <c:pt idx="25">
                  <c:v>38905</c:v>
                </c:pt>
                <c:pt idx="26">
                  <c:v>38912</c:v>
                </c:pt>
                <c:pt idx="27">
                  <c:v>38919</c:v>
                </c:pt>
                <c:pt idx="28">
                  <c:v>38926</c:v>
                </c:pt>
                <c:pt idx="29">
                  <c:v>38933</c:v>
                </c:pt>
                <c:pt idx="30">
                  <c:v>38940</c:v>
                </c:pt>
                <c:pt idx="31">
                  <c:v>38947</c:v>
                </c:pt>
                <c:pt idx="32">
                  <c:v>38954</c:v>
                </c:pt>
                <c:pt idx="33">
                  <c:v>38961</c:v>
                </c:pt>
                <c:pt idx="34">
                  <c:v>38968</c:v>
                </c:pt>
                <c:pt idx="35">
                  <c:v>38975</c:v>
                </c:pt>
                <c:pt idx="36">
                  <c:v>38982</c:v>
                </c:pt>
                <c:pt idx="37">
                  <c:v>38989</c:v>
                </c:pt>
                <c:pt idx="38">
                  <c:v>38996</c:v>
                </c:pt>
                <c:pt idx="39">
                  <c:v>39003</c:v>
                </c:pt>
                <c:pt idx="40">
                  <c:v>39010</c:v>
                </c:pt>
                <c:pt idx="41">
                  <c:v>39017</c:v>
                </c:pt>
                <c:pt idx="42">
                  <c:v>39024</c:v>
                </c:pt>
                <c:pt idx="43">
                  <c:v>39031</c:v>
                </c:pt>
                <c:pt idx="44">
                  <c:v>39038</c:v>
                </c:pt>
                <c:pt idx="45">
                  <c:v>39045</c:v>
                </c:pt>
                <c:pt idx="46">
                  <c:v>39052</c:v>
                </c:pt>
                <c:pt idx="47">
                  <c:v>39059</c:v>
                </c:pt>
                <c:pt idx="48">
                  <c:v>39066</c:v>
                </c:pt>
                <c:pt idx="49">
                  <c:v>39073</c:v>
                </c:pt>
                <c:pt idx="50">
                  <c:v>39080</c:v>
                </c:pt>
                <c:pt idx="51">
                  <c:v>39087</c:v>
                </c:pt>
                <c:pt idx="52">
                  <c:v>39094</c:v>
                </c:pt>
                <c:pt idx="53">
                  <c:v>39101</c:v>
                </c:pt>
                <c:pt idx="54">
                  <c:v>39108</c:v>
                </c:pt>
                <c:pt idx="55">
                  <c:v>39115</c:v>
                </c:pt>
                <c:pt idx="56">
                  <c:v>39122</c:v>
                </c:pt>
                <c:pt idx="57">
                  <c:v>39129</c:v>
                </c:pt>
                <c:pt idx="58">
                  <c:v>39136</c:v>
                </c:pt>
                <c:pt idx="59">
                  <c:v>39143</c:v>
                </c:pt>
                <c:pt idx="60">
                  <c:v>39150</c:v>
                </c:pt>
                <c:pt idx="61">
                  <c:v>39157</c:v>
                </c:pt>
                <c:pt idx="62">
                  <c:v>39164</c:v>
                </c:pt>
                <c:pt idx="63">
                  <c:v>39171</c:v>
                </c:pt>
                <c:pt idx="64">
                  <c:v>39178</c:v>
                </c:pt>
                <c:pt idx="65">
                  <c:v>39185</c:v>
                </c:pt>
                <c:pt idx="66">
                  <c:v>39192</c:v>
                </c:pt>
                <c:pt idx="67">
                  <c:v>39199</c:v>
                </c:pt>
                <c:pt idx="68">
                  <c:v>39206</c:v>
                </c:pt>
                <c:pt idx="69">
                  <c:v>39213</c:v>
                </c:pt>
                <c:pt idx="70">
                  <c:v>39220</c:v>
                </c:pt>
                <c:pt idx="71">
                  <c:v>39227</c:v>
                </c:pt>
                <c:pt idx="72">
                  <c:v>39234</c:v>
                </c:pt>
                <c:pt idx="73">
                  <c:v>39241</c:v>
                </c:pt>
                <c:pt idx="74">
                  <c:v>39248</c:v>
                </c:pt>
                <c:pt idx="75">
                  <c:v>39255</c:v>
                </c:pt>
                <c:pt idx="76">
                  <c:v>39262</c:v>
                </c:pt>
                <c:pt idx="77">
                  <c:v>39269</c:v>
                </c:pt>
                <c:pt idx="78">
                  <c:v>39276</c:v>
                </c:pt>
                <c:pt idx="79">
                  <c:v>39283</c:v>
                </c:pt>
                <c:pt idx="80">
                  <c:v>39290</c:v>
                </c:pt>
                <c:pt idx="81">
                  <c:v>39297</c:v>
                </c:pt>
                <c:pt idx="82">
                  <c:v>39304</c:v>
                </c:pt>
                <c:pt idx="83">
                  <c:v>39311</c:v>
                </c:pt>
                <c:pt idx="84">
                  <c:v>39318</c:v>
                </c:pt>
                <c:pt idx="85">
                  <c:v>39325</c:v>
                </c:pt>
                <c:pt idx="86">
                  <c:v>39332</c:v>
                </c:pt>
                <c:pt idx="87">
                  <c:v>39339</c:v>
                </c:pt>
                <c:pt idx="88">
                  <c:v>39346</c:v>
                </c:pt>
                <c:pt idx="89">
                  <c:v>39353</c:v>
                </c:pt>
                <c:pt idx="90">
                  <c:v>39360</c:v>
                </c:pt>
                <c:pt idx="91">
                  <c:v>39367</c:v>
                </c:pt>
                <c:pt idx="92">
                  <c:v>39374</c:v>
                </c:pt>
                <c:pt idx="93">
                  <c:v>39381</c:v>
                </c:pt>
                <c:pt idx="94">
                  <c:v>39388</c:v>
                </c:pt>
                <c:pt idx="95">
                  <c:v>39395</c:v>
                </c:pt>
                <c:pt idx="96">
                  <c:v>39402</c:v>
                </c:pt>
                <c:pt idx="97">
                  <c:v>39409</c:v>
                </c:pt>
                <c:pt idx="98">
                  <c:v>39416</c:v>
                </c:pt>
                <c:pt idx="99">
                  <c:v>39423</c:v>
                </c:pt>
                <c:pt idx="100">
                  <c:v>39430</c:v>
                </c:pt>
                <c:pt idx="101">
                  <c:v>39437</c:v>
                </c:pt>
                <c:pt idx="102">
                  <c:v>39444</c:v>
                </c:pt>
                <c:pt idx="103">
                  <c:v>39451</c:v>
                </c:pt>
                <c:pt idx="104">
                  <c:v>39458</c:v>
                </c:pt>
                <c:pt idx="105">
                  <c:v>39465</c:v>
                </c:pt>
                <c:pt idx="106">
                  <c:v>39472</c:v>
                </c:pt>
                <c:pt idx="107">
                  <c:v>39479</c:v>
                </c:pt>
                <c:pt idx="108">
                  <c:v>39486</c:v>
                </c:pt>
                <c:pt idx="109">
                  <c:v>39493</c:v>
                </c:pt>
                <c:pt idx="110">
                  <c:v>39500</c:v>
                </c:pt>
                <c:pt idx="111">
                  <c:v>39507</c:v>
                </c:pt>
                <c:pt idx="112">
                  <c:v>39514</c:v>
                </c:pt>
                <c:pt idx="113">
                  <c:v>39521</c:v>
                </c:pt>
                <c:pt idx="114">
                  <c:v>39528</c:v>
                </c:pt>
                <c:pt idx="115">
                  <c:v>39535</c:v>
                </c:pt>
                <c:pt idx="116">
                  <c:v>39542</c:v>
                </c:pt>
                <c:pt idx="117">
                  <c:v>39549</c:v>
                </c:pt>
                <c:pt idx="118">
                  <c:v>39556</c:v>
                </c:pt>
                <c:pt idx="119">
                  <c:v>39563</c:v>
                </c:pt>
                <c:pt idx="120">
                  <c:v>39570</c:v>
                </c:pt>
                <c:pt idx="121">
                  <c:v>39577</c:v>
                </c:pt>
                <c:pt idx="122">
                  <c:v>39584</c:v>
                </c:pt>
                <c:pt idx="123">
                  <c:v>39591</c:v>
                </c:pt>
                <c:pt idx="124">
                  <c:v>39598</c:v>
                </c:pt>
                <c:pt idx="125">
                  <c:v>39605</c:v>
                </c:pt>
                <c:pt idx="126">
                  <c:v>39612</c:v>
                </c:pt>
                <c:pt idx="127">
                  <c:v>39619</c:v>
                </c:pt>
                <c:pt idx="128">
                  <c:v>39626</c:v>
                </c:pt>
                <c:pt idx="129">
                  <c:v>39633</c:v>
                </c:pt>
                <c:pt idx="130">
                  <c:v>39640</c:v>
                </c:pt>
                <c:pt idx="131">
                  <c:v>39647</c:v>
                </c:pt>
                <c:pt idx="132">
                  <c:v>39654</c:v>
                </c:pt>
                <c:pt idx="133">
                  <c:v>39661</c:v>
                </c:pt>
                <c:pt idx="134">
                  <c:v>39668</c:v>
                </c:pt>
                <c:pt idx="135">
                  <c:v>39675</c:v>
                </c:pt>
                <c:pt idx="136">
                  <c:v>39682</c:v>
                </c:pt>
                <c:pt idx="137">
                  <c:v>39689</c:v>
                </c:pt>
                <c:pt idx="138">
                  <c:v>39696</c:v>
                </c:pt>
                <c:pt idx="139">
                  <c:v>39703</c:v>
                </c:pt>
                <c:pt idx="140">
                  <c:v>39710</c:v>
                </c:pt>
                <c:pt idx="141">
                  <c:v>39717</c:v>
                </c:pt>
                <c:pt idx="142">
                  <c:v>39724</c:v>
                </c:pt>
                <c:pt idx="143">
                  <c:v>39731</c:v>
                </c:pt>
                <c:pt idx="144">
                  <c:v>39738</c:v>
                </c:pt>
                <c:pt idx="145">
                  <c:v>39745</c:v>
                </c:pt>
                <c:pt idx="146">
                  <c:v>39752</c:v>
                </c:pt>
                <c:pt idx="147">
                  <c:v>39759</c:v>
                </c:pt>
                <c:pt idx="148">
                  <c:v>39766</c:v>
                </c:pt>
                <c:pt idx="149">
                  <c:v>39773</c:v>
                </c:pt>
                <c:pt idx="150">
                  <c:v>39780</c:v>
                </c:pt>
                <c:pt idx="151">
                  <c:v>39787</c:v>
                </c:pt>
                <c:pt idx="152">
                  <c:v>39794</c:v>
                </c:pt>
                <c:pt idx="153">
                  <c:v>39801</c:v>
                </c:pt>
                <c:pt idx="154">
                  <c:v>39808</c:v>
                </c:pt>
                <c:pt idx="155">
                  <c:v>39815</c:v>
                </c:pt>
                <c:pt idx="156">
                  <c:v>39822</c:v>
                </c:pt>
                <c:pt idx="157">
                  <c:v>39829</c:v>
                </c:pt>
                <c:pt idx="158">
                  <c:v>39836</c:v>
                </c:pt>
                <c:pt idx="159">
                  <c:v>39843</c:v>
                </c:pt>
                <c:pt idx="160">
                  <c:v>39850</c:v>
                </c:pt>
                <c:pt idx="161">
                  <c:v>39857</c:v>
                </c:pt>
                <c:pt idx="162">
                  <c:v>39864</c:v>
                </c:pt>
                <c:pt idx="163">
                  <c:v>39871</c:v>
                </c:pt>
                <c:pt idx="164">
                  <c:v>39878</c:v>
                </c:pt>
                <c:pt idx="165">
                  <c:v>39885</c:v>
                </c:pt>
                <c:pt idx="166">
                  <c:v>39892</c:v>
                </c:pt>
                <c:pt idx="167">
                  <c:v>39899</c:v>
                </c:pt>
                <c:pt idx="168">
                  <c:v>39906</c:v>
                </c:pt>
                <c:pt idx="169">
                  <c:v>39913</c:v>
                </c:pt>
                <c:pt idx="170">
                  <c:v>39920</c:v>
                </c:pt>
                <c:pt idx="171">
                  <c:v>39927</c:v>
                </c:pt>
                <c:pt idx="172">
                  <c:v>39934</c:v>
                </c:pt>
                <c:pt idx="173">
                  <c:v>39941</c:v>
                </c:pt>
                <c:pt idx="174">
                  <c:v>39948</c:v>
                </c:pt>
                <c:pt idx="175">
                  <c:v>39955</c:v>
                </c:pt>
                <c:pt idx="176">
                  <c:v>39962</c:v>
                </c:pt>
                <c:pt idx="177">
                  <c:v>39969</c:v>
                </c:pt>
                <c:pt idx="178">
                  <c:v>39976</c:v>
                </c:pt>
                <c:pt idx="179">
                  <c:v>39983</c:v>
                </c:pt>
                <c:pt idx="180">
                  <c:v>39990</c:v>
                </c:pt>
                <c:pt idx="181">
                  <c:v>39997</c:v>
                </c:pt>
                <c:pt idx="182">
                  <c:v>40004</c:v>
                </c:pt>
                <c:pt idx="183">
                  <c:v>40011</c:v>
                </c:pt>
                <c:pt idx="184">
                  <c:v>40018</c:v>
                </c:pt>
                <c:pt idx="185">
                  <c:v>40025</c:v>
                </c:pt>
                <c:pt idx="186">
                  <c:v>40032</c:v>
                </c:pt>
                <c:pt idx="187">
                  <c:v>40039</c:v>
                </c:pt>
                <c:pt idx="188">
                  <c:v>40046</c:v>
                </c:pt>
                <c:pt idx="189">
                  <c:v>40053</c:v>
                </c:pt>
                <c:pt idx="190">
                  <c:v>40060</c:v>
                </c:pt>
                <c:pt idx="191">
                  <c:v>40067</c:v>
                </c:pt>
                <c:pt idx="192">
                  <c:v>40074</c:v>
                </c:pt>
                <c:pt idx="193">
                  <c:v>40081</c:v>
                </c:pt>
                <c:pt idx="194">
                  <c:v>40088</c:v>
                </c:pt>
                <c:pt idx="195">
                  <c:v>40095</c:v>
                </c:pt>
                <c:pt idx="196">
                  <c:v>40102</c:v>
                </c:pt>
                <c:pt idx="197">
                  <c:v>40109</c:v>
                </c:pt>
                <c:pt idx="198">
                  <c:v>40116</c:v>
                </c:pt>
                <c:pt idx="199">
                  <c:v>40123</c:v>
                </c:pt>
                <c:pt idx="200">
                  <c:v>40130</c:v>
                </c:pt>
                <c:pt idx="201">
                  <c:v>40137</c:v>
                </c:pt>
                <c:pt idx="202">
                  <c:v>40144</c:v>
                </c:pt>
                <c:pt idx="203">
                  <c:v>40151</c:v>
                </c:pt>
                <c:pt idx="204">
                  <c:v>40158</c:v>
                </c:pt>
                <c:pt idx="205">
                  <c:v>40165</c:v>
                </c:pt>
                <c:pt idx="206">
                  <c:v>40172</c:v>
                </c:pt>
                <c:pt idx="207">
                  <c:v>40179</c:v>
                </c:pt>
                <c:pt idx="208">
                  <c:v>40186</c:v>
                </c:pt>
                <c:pt idx="209">
                  <c:v>40193</c:v>
                </c:pt>
                <c:pt idx="210">
                  <c:v>40200</c:v>
                </c:pt>
                <c:pt idx="211">
                  <c:v>40207</c:v>
                </c:pt>
                <c:pt idx="212">
                  <c:v>40214</c:v>
                </c:pt>
                <c:pt idx="213">
                  <c:v>40221</c:v>
                </c:pt>
                <c:pt idx="214">
                  <c:v>40228</c:v>
                </c:pt>
                <c:pt idx="215">
                  <c:v>40235</c:v>
                </c:pt>
                <c:pt idx="216">
                  <c:v>40242</c:v>
                </c:pt>
                <c:pt idx="217">
                  <c:v>40249</c:v>
                </c:pt>
                <c:pt idx="218">
                  <c:v>40256</c:v>
                </c:pt>
                <c:pt idx="219">
                  <c:v>40263</c:v>
                </c:pt>
                <c:pt idx="220">
                  <c:v>40270</c:v>
                </c:pt>
                <c:pt idx="221">
                  <c:v>40277</c:v>
                </c:pt>
                <c:pt idx="222">
                  <c:v>40284</c:v>
                </c:pt>
                <c:pt idx="223">
                  <c:v>40291</c:v>
                </c:pt>
                <c:pt idx="224">
                  <c:v>40298</c:v>
                </c:pt>
                <c:pt idx="225">
                  <c:v>40305</c:v>
                </c:pt>
                <c:pt idx="226">
                  <c:v>40312</c:v>
                </c:pt>
                <c:pt idx="227">
                  <c:v>40319</c:v>
                </c:pt>
                <c:pt idx="228">
                  <c:v>40326</c:v>
                </c:pt>
                <c:pt idx="229">
                  <c:v>40333</c:v>
                </c:pt>
                <c:pt idx="230">
                  <c:v>40340</c:v>
                </c:pt>
                <c:pt idx="231">
                  <c:v>40347</c:v>
                </c:pt>
                <c:pt idx="232">
                  <c:v>40354</c:v>
                </c:pt>
                <c:pt idx="233">
                  <c:v>40361</c:v>
                </c:pt>
                <c:pt idx="234">
                  <c:v>40368</c:v>
                </c:pt>
                <c:pt idx="235">
                  <c:v>40375</c:v>
                </c:pt>
                <c:pt idx="236">
                  <c:v>40382</c:v>
                </c:pt>
                <c:pt idx="237">
                  <c:v>40389</c:v>
                </c:pt>
                <c:pt idx="238">
                  <c:v>40396</c:v>
                </c:pt>
                <c:pt idx="239">
                  <c:v>40403</c:v>
                </c:pt>
                <c:pt idx="240">
                  <c:v>40410</c:v>
                </c:pt>
                <c:pt idx="241">
                  <c:v>40417</c:v>
                </c:pt>
                <c:pt idx="242">
                  <c:v>40424</c:v>
                </c:pt>
                <c:pt idx="243">
                  <c:v>40431</c:v>
                </c:pt>
                <c:pt idx="244">
                  <c:v>40438</c:v>
                </c:pt>
                <c:pt idx="245">
                  <c:v>40445</c:v>
                </c:pt>
                <c:pt idx="246">
                  <c:v>40452</c:v>
                </c:pt>
                <c:pt idx="247">
                  <c:v>40459</c:v>
                </c:pt>
                <c:pt idx="248">
                  <c:v>40466</c:v>
                </c:pt>
                <c:pt idx="249">
                  <c:v>40473</c:v>
                </c:pt>
                <c:pt idx="250">
                  <c:v>40480</c:v>
                </c:pt>
                <c:pt idx="251">
                  <c:v>40487</c:v>
                </c:pt>
                <c:pt idx="252">
                  <c:v>40494</c:v>
                </c:pt>
                <c:pt idx="253">
                  <c:v>40501</c:v>
                </c:pt>
                <c:pt idx="254">
                  <c:v>40508</c:v>
                </c:pt>
                <c:pt idx="255">
                  <c:v>40515</c:v>
                </c:pt>
                <c:pt idx="256">
                  <c:v>40522</c:v>
                </c:pt>
                <c:pt idx="257">
                  <c:v>40529</c:v>
                </c:pt>
                <c:pt idx="258">
                  <c:v>40536</c:v>
                </c:pt>
                <c:pt idx="259">
                  <c:v>40543</c:v>
                </c:pt>
                <c:pt idx="260">
                  <c:v>40550</c:v>
                </c:pt>
                <c:pt idx="261">
                  <c:v>40557</c:v>
                </c:pt>
                <c:pt idx="262">
                  <c:v>40564</c:v>
                </c:pt>
                <c:pt idx="263">
                  <c:v>40571</c:v>
                </c:pt>
                <c:pt idx="264">
                  <c:v>40578</c:v>
                </c:pt>
                <c:pt idx="265">
                  <c:v>40585</c:v>
                </c:pt>
                <c:pt idx="266">
                  <c:v>40592</c:v>
                </c:pt>
                <c:pt idx="267">
                  <c:v>40599</c:v>
                </c:pt>
                <c:pt idx="268">
                  <c:v>40606</c:v>
                </c:pt>
                <c:pt idx="269">
                  <c:v>40613</c:v>
                </c:pt>
                <c:pt idx="270">
                  <c:v>40620</c:v>
                </c:pt>
                <c:pt idx="271">
                  <c:v>40627</c:v>
                </c:pt>
                <c:pt idx="272">
                  <c:v>40634</c:v>
                </c:pt>
                <c:pt idx="273">
                  <c:v>40641</c:v>
                </c:pt>
                <c:pt idx="274">
                  <c:v>40648</c:v>
                </c:pt>
                <c:pt idx="275">
                  <c:v>40655</c:v>
                </c:pt>
                <c:pt idx="276">
                  <c:v>40662</c:v>
                </c:pt>
                <c:pt idx="277">
                  <c:v>40669</c:v>
                </c:pt>
                <c:pt idx="278">
                  <c:v>40676</c:v>
                </c:pt>
                <c:pt idx="279">
                  <c:v>40683</c:v>
                </c:pt>
                <c:pt idx="280">
                  <c:v>40690</c:v>
                </c:pt>
                <c:pt idx="281">
                  <c:v>40697</c:v>
                </c:pt>
                <c:pt idx="282">
                  <c:v>40704</c:v>
                </c:pt>
                <c:pt idx="283">
                  <c:v>40711</c:v>
                </c:pt>
                <c:pt idx="284">
                  <c:v>40718</c:v>
                </c:pt>
                <c:pt idx="285">
                  <c:v>40725</c:v>
                </c:pt>
                <c:pt idx="286">
                  <c:v>40732</c:v>
                </c:pt>
                <c:pt idx="287">
                  <c:v>40739</c:v>
                </c:pt>
                <c:pt idx="288">
                  <c:v>40746</c:v>
                </c:pt>
                <c:pt idx="289">
                  <c:v>40753</c:v>
                </c:pt>
                <c:pt idx="290">
                  <c:v>40760</c:v>
                </c:pt>
                <c:pt idx="291">
                  <c:v>40767</c:v>
                </c:pt>
                <c:pt idx="292">
                  <c:v>40774</c:v>
                </c:pt>
                <c:pt idx="293">
                  <c:v>40781</c:v>
                </c:pt>
                <c:pt idx="294">
                  <c:v>40788</c:v>
                </c:pt>
                <c:pt idx="295">
                  <c:v>40795</c:v>
                </c:pt>
                <c:pt idx="296">
                  <c:v>40802</c:v>
                </c:pt>
                <c:pt idx="297">
                  <c:v>40809</c:v>
                </c:pt>
                <c:pt idx="298">
                  <c:v>40816</c:v>
                </c:pt>
                <c:pt idx="299">
                  <c:v>40823</c:v>
                </c:pt>
                <c:pt idx="300">
                  <c:v>40830</c:v>
                </c:pt>
                <c:pt idx="301">
                  <c:v>40837</c:v>
                </c:pt>
                <c:pt idx="302">
                  <c:v>40844</c:v>
                </c:pt>
                <c:pt idx="303">
                  <c:v>40851</c:v>
                </c:pt>
                <c:pt idx="304">
                  <c:v>40858</c:v>
                </c:pt>
                <c:pt idx="305">
                  <c:v>40865</c:v>
                </c:pt>
                <c:pt idx="306">
                  <c:v>40872</c:v>
                </c:pt>
                <c:pt idx="307">
                  <c:v>40879</c:v>
                </c:pt>
                <c:pt idx="308">
                  <c:v>40886</c:v>
                </c:pt>
                <c:pt idx="309">
                  <c:v>40893</c:v>
                </c:pt>
                <c:pt idx="310">
                  <c:v>40900</c:v>
                </c:pt>
                <c:pt idx="311">
                  <c:v>40907</c:v>
                </c:pt>
                <c:pt idx="312">
                  <c:v>40914</c:v>
                </c:pt>
                <c:pt idx="313">
                  <c:v>40921</c:v>
                </c:pt>
                <c:pt idx="314">
                  <c:v>40928</c:v>
                </c:pt>
                <c:pt idx="315">
                  <c:v>40935</c:v>
                </c:pt>
                <c:pt idx="316">
                  <c:v>40942</c:v>
                </c:pt>
                <c:pt idx="317">
                  <c:v>40949</c:v>
                </c:pt>
                <c:pt idx="318">
                  <c:v>40956</c:v>
                </c:pt>
                <c:pt idx="319">
                  <c:v>40963</c:v>
                </c:pt>
                <c:pt idx="320">
                  <c:v>40970</c:v>
                </c:pt>
                <c:pt idx="321">
                  <c:v>40977</c:v>
                </c:pt>
                <c:pt idx="322">
                  <c:v>40984</c:v>
                </c:pt>
                <c:pt idx="323">
                  <c:v>40991</c:v>
                </c:pt>
                <c:pt idx="324">
                  <c:v>40998</c:v>
                </c:pt>
                <c:pt idx="325">
                  <c:v>41005</c:v>
                </c:pt>
                <c:pt idx="326">
                  <c:v>41012</c:v>
                </c:pt>
                <c:pt idx="327">
                  <c:v>41019</c:v>
                </c:pt>
                <c:pt idx="328">
                  <c:v>41026</c:v>
                </c:pt>
                <c:pt idx="329">
                  <c:v>41033</c:v>
                </c:pt>
                <c:pt idx="330">
                  <c:v>41040</c:v>
                </c:pt>
                <c:pt idx="331">
                  <c:v>41047</c:v>
                </c:pt>
                <c:pt idx="332">
                  <c:v>41054</c:v>
                </c:pt>
                <c:pt idx="333">
                  <c:v>41061</c:v>
                </c:pt>
                <c:pt idx="334">
                  <c:v>41068</c:v>
                </c:pt>
                <c:pt idx="335">
                  <c:v>41075</c:v>
                </c:pt>
                <c:pt idx="336">
                  <c:v>41082</c:v>
                </c:pt>
                <c:pt idx="337">
                  <c:v>41089</c:v>
                </c:pt>
                <c:pt idx="338">
                  <c:v>41096</c:v>
                </c:pt>
                <c:pt idx="339">
                  <c:v>41103</c:v>
                </c:pt>
                <c:pt idx="340">
                  <c:v>41110</c:v>
                </c:pt>
                <c:pt idx="341">
                  <c:v>41117</c:v>
                </c:pt>
                <c:pt idx="342">
                  <c:v>41124</c:v>
                </c:pt>
                <c:pt idx="343">
                  <c:v>41131</c:v>
                </c:pt>
                <c:pt idx="344">
                  <c:v>41138</c:v>
                </c:pt>
                <c:pt idx="345">
                  <c:v>41145</c:v>
                </c:pt>
                <c:pt idx="346">
                  <c:v>41152</c:v>
                </c:pt>
                <c:pt idx="347">
                  <c:v>41159</c:v>
                </c:pt>
                <c:pt idx="348">
                  <c:v>41166</c:v>
                </c:pt>
                <c:pt idx="349">
                  <c:v>41173</c:v>
                </c:pt>
                <c:pt idx="350">
                  <c:v>41180</c:v>
                </c:pt>
                <c:pt idx="351">
                  <c:v>41187</c:v>
                </c:pt>
                <c:pt idx="352">
                  <c:v>41194</c:v>
                </c:pt>
                <c:pt idx="353">
                  <c:v>41201</c:v>
                </c:pt>
                <c:pt idx="354">
                  <c:v>41208</c:v>
                </c:pt>
                <c:pt idx="355">
                  <c:v>41215</c:v>
                </c:pt>
                <c:pt idx="356">
                  <c:v>41222</c:v>
                </c:pt>
                <c:pt idx="357">
                  <c:v>41229</c:v>
                </c:pt>
                <c:pt idx="358">
                  <c:v>41236</c:v>
                </c:pt>
                <c:pt idx="359">
                  <c:v>41243</c:v>
                </c:pt>
                <c:pt idx="360">
                  <c:v>41250</c:v>
                </c:pt>
                <c:pt idx="361">
                  <c:v>41257</c:v>
                </c:pt>
                <c:pt idx="362">
                  <c:v>41264</c:v>
                </c:pt>
                <c:pt idx="363">
                  <c:v>41271</c:v>
                </c:pt>
                <c:pt idx="364">
                  <c:v>41278</c:v>
                </c:pt>
                <c:pt idx="365">
                  <c:v>41285</c:v>
                </c:pt>
                <c:pt idx="366">
                  <c:v>41292</c:v>
                </c:pt>
                <c:pt idx="367">
                  <c:v>41299</c:v>
                </c:pt>
                <c:pt idx="368">
                  <c:v>41306</c:v>
                </c:pt>
                <c:pt idx="369">
                  <c:v>41313</c:v>
                </c:pt>
                <c:pt idx="370">
                  <c:v>41320</c:v>
                </c:pt>
                <c:pt idx="371">
                  <c:v>41327</c:v>
                </c:pt>
                <c:pt idx="372">
                  <c:v>41334</c:v>
                </c:pt>
                <c:pt idx="373">
                  <c:v>41341</c:v>
                </c:pt>
                <c:pt idx="374">
                  <c:v>41348</c:v>
                </c:pt>
                <c:pt idx="375">
                  <c:v>41355</c:v>
                </c:pt>
                <c:pt idx="376">
                  <c:v>41362</c:v>
                </c:pt>
                <c:pt idx="377">
                  <c:v>41369</c:v>
                </c:pt>
                <c:pt idx="378">
                  <c:v>41376</c:v>
                </c:pt>
                <c:pt idx="379">
                  <c:v>41383</c:v>
                </c:pt>
                <c:pt idx="380">
                  <c:v>41390</c:v>
                </c:pt>
                <c:pt idx="381">
                  <c:v>41397</c:v>
                </c:pt>
                <c:pt idx="382">
                  <c:v>41404</c:v>
                </c:pt>
                <c:pt idx="383">
                  <c:v>41411</c:v>
                </c:pt>
                <c:pt idx="384">
                  <c:v>41418</c:v>
                </c:pt>
                <c:pt idx="385">
                  <c:v>41425</c:v>
                </c:pt>
                <c:pt idx="386">
                  <c:v>41432</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numCache>
            </c:numRef>
          </c:cat>
          <c:val>
            <c:numRef>
              <c:f>'risk iştahı'!$C$4:$C$2709</c:f>
              <c:numCache>
                <c:formatCode>General</c:formatCode>
                <c:ptCount val="2706"/>
                <c:pt idx="0">
                  <c:v>11.07</c:v>
                </c:pt>
                <c:pt idx="1">
                  <c:v>12.67</c:v>
                </c:pt>
                <c:pt idx="2">
                  <c:v>12.9</c:v>
                </c:pt>
                <c:pt idx="3">
                  <c:v>12.78</c:v>
                </c:pt>
                <c:pt idx="4">
                  <c:v>13.09</c:v>
                </c:pt>
                <c:pt idx="5">
                  <c:v>12.28</c:v>
                </c:pt>
                <c:pt idx="6">
                  <c:v>11.9</c:v>
                </c:pt>
                <c:pt idx="7">
                  <c:v>11.83</c:v>
                </c:pt>
                <c:pt idx="8">
                  <c:v>12.45</c:v>
                </c:pt>
                <c:pt idx="9">
                  <c:v>11.51</c:v>
                </c:pt>
                <c:pt idx="10">
                  <c:v>11.4</c:v>
                </c:pt>
                <c:pt idx="11">
                  <c:v>11.39</c:v>
                </c:pt>
                <c:pt idx="12">
                  <c:v>11.51</c:v>
                </c:pt>
                <c:pt idx="13">
                  <c:v>12.58</c:v>
                </c:pt>
                <c:pt idx="14">
                  <c:v>11.71</c:v>
                </c:pt>
                <c:pt idx="15">
                  <c:v>11.74</c:v>
                </c:pt>
                <c:pt idx="16">
                  <c:v>12</c:v>
                </c:pt>
                <c:pt idx="17">
                  <c:v>12.49</c:v>
                </c:pt>
                <c:pt idx="18">
                  <c:v>15.47</c:v>
                </c:pt>
                <c:pt idx="19">
                  <c:v>16.62</c:v>
                </c:pt>
                <c:pt idx="20">
                  <c:v>15.99</c:v>
                </c:pt>
                <c:pt idx="21">
                  <c:v>17.649999999999999</c:v>
                </c:pt>
                <c:pt idx="22">
                  <c:v>19.88</c:v>
                </c:pt>
                <c:pt idx="23">
                  <c:v>16.36</c:v>
                </c:pt>
                <c:pt idx="24">
                  <c:v>14.78</c:v>
                </c:pt>
                <c:pt idx="25">
                  <c:v>13.7</c:v>
                </c:pt>
                <c:pt idx="26">
                  <c:v>15.5</c:v>
                </c:pt>
                <c:pt idx="27">
                  <c:v>17.11</c:v>
                </c:pt>
                <c:pt idx="28">
                  <c:v>14.74</c:v>
                </c:pt>
                <c:pt idx="29">
                  <c:v>14.63</c:v>
                </c:pt>
                <c:pt idx="30">
                  <c:v>14.88</c:v>
                </c:pt>
                <c:pt idx="31">
                  <c:v>12.79</c:v>
                </c:pt>
                <c:pt idx="32">
                  <c:v>12.3</c:v>
                </c:pt>
                <c:pt idx="33">
                  <c:v>12.19</c:v>
                </c:pt>
                <c:pt idx="34">
                  <c:v>13.35</c:v>
                </c:pt>
                <c:pt idx="35">
                  <c:v>11.88</c:v>
                </c:pt>
                <c:pt idx="36">
                  <c:v>12</c:v>
                </c:pt>
                <c:pt idx="37">
                  <c:v>11.79</c:v>
                </c:pt>
                <c:pt idx="38">
                  <c:v>12.04</c:v>
                </c:pt>
                <c:pt idx="39">
                  <c:v>11.33</c:v>
                </c:pt>
                <c:pt idx="40">
                  <c:v>11.14</c:v>
                </c:pt>
                <c:pt idx="41">
                  <c:v>10.78</c:v>
                </c:pt>
                <c:pt idx="42">
                  <c:v>11.28</c:v>
                </c:pt>
                <c:pt idx="43">
                  <c:v>10.96</c:v>
                </c:pt>
                <c:pt idx="44">
                  <c:v>10.38</c:v>
                </c:pt>
                <c:pt idx="45">
                  <c:v>10.18</c:v>
                </c:pt>
                <c:pt idx="46">
                  <c:v>11.46</c:v>
                </c:pt>
                <c:pt idx="47">
                  <c:v>11.71</c:v>
                </c:pt>
                <c:pt idx="48">
                  <c:v>10.31</c:v>
                </c:pt>
                <c:pt idx="49">
                  <c:v>10.61</c:v>
                </c:pt>
                <c:pt idx="50">
                  <c:v>11.11</c:v>
                </c:pt>
                <c:pt idx="51">
                  <c:v>11.9</c:v>
                </c:pt>
                <c:pt idx="52">
                  <c:v>11.28</c:v>
                </c:pt>
                <c:pt idx="53">
                  <c:v>10.64</c:v>
                </c:pt>
                <c:pt idx="54">
                  <c:v>10.67</c:v>
                </c:pt>
                <c:pt idx="55">
                  <c:v>10.64</c:v>
                </c:pt>
                <c:pt idx="56">
                  <c:v>10.61</c:v>
                </c:pt>
                <c:pt idx="57">
                  <c:v>10.48</c:v>
                </c:pt>
                <c:pt idx="58">
                  <c:v>10.3</c:v>
                </c:pt>
                <c:pt idx="59">
                  <c:v>15.86</c:v>
                </c:pt>
                <c:pt idx="60">
                  <c:v>15.84</c:v>
                </c:pt>
                <c:pt idx="61">
                  <c:v>16.52</c:v>
                </c:pt>
                <c:pt idx="62">
                  <c:v>13.19</c:v>
                </c:pt>
                <c:pt idx="63">
                  <c:v>14.28</c:v>
                </c:pt>
                <c:pt idx="64">
                  <c:v>13.61</c:v>
                </c:pt>
                <c:pt idx="65">
                  <c:v>12.84</c:v>
                </c:pt>
                <c:pt idx="66">
                  <c:v>12.23</c:v>
                </c:pt>
                <c:pt idx="67">
                  <c:v>12.92</c:v>
                </c:pt>
                <c:pt idx="68">
                  <c:v>13.36</c:v>
                </c:pt>
                <c:pt idx="69">
                  <c:v>13.16</c:v>
                </c:pt>
                <c:pt idx="70">
                  <c:v>13.55</c:v>
                </c:pt>
                <c:pt idx="71">
                  <c:v>13.4</c:v>
                </c:pt>
                <c:pt idx="72">
                  <c:v>13.05</c:v>
                </c:pt>
                <c:pt idx="73">
                  <c:v>14.74</c:v>
                </c:pt>
                <c:pt idx="74">
                  <c:v>14.74</c:v>
                </c:pt>
                <c:pt idx="75">
                  <c:v>14.18</c:v>
                </c:pt>
                <c:pt idx="76">
                  <c:v>16.57</c:v>
                </c:pt>
                <c:pt idx="77">
                  <c:v>15.13</c:v>
                </c:pt>
                <c:pt idx="78">
                  <c:v>16.010000000000002</c:v>
                </c:pt>
                <c:pt idx="79">
                  <c:v>15.88</c:v>
                </c:pt>
                <c:pt idx="80">
                  <c:v>19.670000000000002</c:v>
                </c:pt>
                <c:pt idx="81">
                  <c:v>22.89</c:v>
                </c:pt>
                <c:pt idx="82">
                  <c:v>24.15</c:v>
                </c:pt>
                <c:pt idx="83">
                  <c:v>29.15</c:v>
                </c:pt>
                <c:pt idx="84">
                  <c:v>23.56</c:v>
                </c:pt>
                <c:pt idx="85">
                  <c:v>24.25</c:v>
                </c:pt>
                <c:pt idx="86">
                  <c:v>24.39</c:v>
                </c:pt>
                <c:pt idx="87">
                  <c:v>25.46</c:v>
                </c:pt>
                <c:pt idx="88">
                  <c:v>21.26</c:v>
                </c:pt>
                <c:pt idx="89">
                  <c:v>18.12</c:v>
                </c:pt>
                <c:pt idx="90">
                  <c:v>18.100000000000001</c:v>
                </c:pt>
                <c:pt idx="91">
                  <c:v>17.37</c:v>
                </c:pt>
                <c:pt idx="92">
                  <c:v>19.850000000000001</c:v>
                </c:pt>
                <c:pt idx="93">
                  <c:v>20.72</c:v>
                </c:pt>
                <c:pt idx="94">
                  <c:v>21.14</c:v>
                </c:pt>
                <c:pt idx="95">
                  <c:v>25.37</c:v>
                </c:pt>
                <c:pt idx="96">
                  <c:v>26.94</c:v>
                </c:pt>
                <c:pt idx="97">
                  <c:v>25.84</c:v>
                </c:pt>
                <c:pt idx="98">
                  <c:v>25.23</c:v>
                </c:pt>
                <c:pt idx="99">
                  <c:v>22.35</c:v>
                </c:pt>
                <c:pt idx="100">
                  <c:v>22.53</c:v>
                </c:pt>
                <c:pt idx="101">
                  <c:v>21.58</c:v>
                </c:pt>
                <c:pt idx="102">
                  <c:v>19.57</c:v>
                </c:pt>
                <c:pt idx="103">
                  <c:v>23.03</c:v>
                </c:pt>
                <c:pt idx="104">
                  <c:v>24.09</c:v>
                </c:pt>
                <c:pt idx="105">
                  <c:v>25.25</c:v>
                </c:pt>
                <c:pt idx="106">
                  <c:v>29.22</c:v>
                </c:pt>
                <c:pt idx="107">
                  <c:v>26.59</c:v>
                </c:pt>
                <c:pt idx="108">
                  <c:v>27.77</c:v>
                </c:pt>
                <c:pt idx="109">
                  <c:v>25.87</c:v>
                </c:pt>
                <c:pt idx="110">
                  <c:v>24.79</c:v>
                </c:pt>
                <c:pt idx="111">
                  <c:v>23.54</c:v>
                </c:pt>
                <c:pt idx="112">
                  <c:v>26.29</c:v>
                </c:pt>
                <c:pt idx="113">
                  <c:v>28.28</c:v>
                </c:pt>
                <c:pt idx="114">
                  <c:v>28.62</c:v>
                </c:pt>
                <c:pt idx="115">
                  <c:v>25.82</c:v>
                </c:pt>
                <c:pt idx="116">
                  <c:v>23.48</c:v>
                </c:pt>
                <c:pt idx="117">
                  <c:v>22.61</c:v>
                </c:pt>
                <c:pt idx="118">
                  <c:v>21.53</c:v>
                </c:pt>
                <c:pt idx="119">
                  <c:v>20.260000000000002</c:v>
                </c:pt>
                <c:pt idx="120">
                  <c:v>19.55</c:v>
                </c:pt>
                <c:pt idx="121">
                  <c:v>19.13</c:v>
                </c:pt>
                <c:pt idx="122">
                  <c:v>17.239999999999998</c:v>
                </c:pt>
                <c:pt idx="123">
                  <c:v>18.16</c:v>
                </c:pt>
                <c:pt idx="124">
                  <c:v>18.670000000000002</c:v>
                </c:pt>
                <c:pt idx="125">
                  <c:v>20.61</c:v>
                </c:pt>
                <c:pt idx="126">
                  <c:v>22.99</c:v>
                </c:pt>
                <c:pt idx="127">
                  <c:v>21.75</c:v>
                </c:pt>
                <c:pt idx="128">
                  <c:v>22.71</c:v>
                </c:pt>
                <c:pt idx="129">
                  <c:v>24.58</c:v>
                </c:pt>
                <c:pt idx="130">
                  <c:v>25.45</c:v>
                </c:pt>
                <c:pt idx="131">
                  <c:v>26.24</c:v>
                </c:pt>
                <c:pt idx="132">
                  <c:v>22.38</c:v>
                </c:pt>
                <c:pt idx="133">
                  <c:v>22.6</c:v>
                </c:pt>
                <c:pt idx="134">
                  <c:v>21.33</c:v>
                </c:pt>
                <c:pt idx="135">
                  <c:v>20.55</c:v>
                </c:pt>
                <c:pt idx="136">
                  <c:v>20.260000000000002</c:v>
                </c:pt>
                <c:pt idx="137">
                  <c:v>20.260000000000002</c:v>
                </c:pt>
                <c:pt idx="138">
                  <c:v>22.63</c:v>
                </c:pt>
                <c:pt idx="139">
                  <c:v>24.54</c:v>
                </c:pt>
                <c:pt idx="140">
                  <c:v>32.68</c:v>
                </c:pt>
                <c:pt idx="141">
                  <c:v>34.46</c:v>
                </c:pt>
                <c:pt idx="142">
                  <c:v>43.26</c:v>
                </c:pt>
                <c:pt idx="143">
                  <c:v>59.43</c:v>
                </c:pt>
                <c:pt idx="144">
                  <c:v>63.46</c:v>
                </c:pt>
                <c:pt idx="145">
                  <c:v>64.53</c:v>
                </c:pt>
                <c:pt idx="146">
                  <c:v>67.95</c:v>
                </c:pt>
                <c:pt idx="147">
                  <c:v>55.15</c:v>
                </c:pt>
                <c:pt idx="148">
                  <c:v>62.8</c:v>
                </c:pt>
                <c:pt idx="149">
                  <c:v>72.92</c:v>
                </c:pt>
                <c:pt idx="150">
                  <c:v>58.95</c:v>
                </c:pt>
                <c:pt idx="151">
                  <c:v>63.16</c:v>
                </c:pt>
                <c:pt idx="152">
                  <c:v>56.64</c:v>
                </c:pt>
                <c:pt idx="153">
                  <c:v>50.25</c:v>
                </c:pt>
                <c:pt idx="154">
                  <c:v>44.29</c:v>
                </c:pt>
                <c:pt idx="155">
                  <c:v>41.18</c:v>
                </c:pt>
                <c:pt idx="156">
                  <c:v>41.28</c:v>
                </c:pt>
                <c:pt idx="157">
                  <c:v>47.07</c:v>
                </c:pt>
                <c:pt idx="158">
                  <c:v>49.41</c:v>
                </c:pt>
                <c:pt idx="159">
                  <c:v>43.01</c:v>
                </c:pt>
                <c:pt idx="160">
                  <c:v>43.91</c:v>
                </c:pt>
                <c:pt idx="161">
                  <c:v>43.8</c:v>
                </c:pt>
                <c:pt idx="162">
                  <c:v>48.38</c:v>
                </c:pt>
                <c:pt idx="163">
                  <c:v>46.76</c:v>
                </c:pt>
                <c:pt idx="164">
                  <c:v>50.13</c:v>
                </c:pt>
                <c:pt idx="165">
                  <c:v>44.24</c:v>
                </c:pt>
                <c:pt idx="166">
                  <c:v>42.83</c:v>
                </c:pt>
                <c:pt idx="167">
                  <c:v>41.96</c:v>
                </c:pt>
                <c:pt idx="168">
                  <c:v>42.74</c:v>
                </c:pt>
                <c:pt idx="169">
                  <c:v>39.17</c:v>
                </c:pt>
                <c:pt idx="170">
                  <c:v>36.28</c:v>
                </c:pt>
                <c:pt idx="171">
                  <c:v>37.68</c:v>
                </c:pt>
                <c:pt idx="172">
                  <c:v>36.83</c:v>
                </c:pt>
                <c:pt idx="173">
                  <c:v>33.17</c:v>
                </c:pt>
                <c:pt idx="174">
                  <c:v>32.56</c:v>
                </c:pt>
                <c:pt idx="175">
                  <c:v>30.41</c:v>
                </c:pt>
                <c:pt idx="176">
                  <c:v>30.89</c:v>
                </c:pt>
                <c:pt idx="177">
                  <c:v>30.1</c:v>
                </c:pt>
                <c:pt idx="178">
                  <c:v>28.55</c:v>
                </c:pt>
                <c:pt idx="179">
                  <c:v>30.61</c:v>
                </c:pt>
                <c:pt idx="180">
                  <c:v>28.62</c:v>
                </c:pt>
                <c:pt idx="181">
                  <c:v>26.47</c:v>
                </c:pt>
                <c:pt idx="182">
                  <c:v>29.99</c:v>
                </c:pt>
                <c:pt idx="183">
                  <c:v>25.4</c:v>
                </c:pt>
                <c:pt idx="184">
                  <c:v>23.65</c:v>
                </c:pt>
                <c:pt idx="185">
                  <c:v>25.24</c:v>
                </c:pt>
                <c:pt idx="186">
                  <c:v>25.16</c:v>
                </c:pt>
                <c:pt idx="187">
                  <c:v>25.08</c:v>
                </c:pt>
                <c:pt idx="188">
                  <c:v>26.09</c:v>
                </c:pt>
                <c:pt idx="189">
                  <c:v>24.89</c:v>
                </c:pt>
                <c:pt idx="190">
                  <c:v>27.28</c:v>
                </c:pt>
                <c:pt idx="191">
                  <c:v>24.41</c:v>
                </c:pt>
                <c:pt idx="192">
                  <c:v>23.71</c:v>
                </c:pt>
                <c:pt idx="193">
                  <c:v>24.24</c:v>
                </c:pt>
                <c:pt idx="194">
                  <c:v>26.53</c:v>
                </c:pt>
                <c:pt idx="195">
                  <c:v>24.9</c:v>
                </c:pt>
                <c:pt idx="196">
                  <c:v>22.4</c:v>
                </c:pt>
                <c:pt idx="197">
                  <c:v>21.51</c:v>
                </c:pt>
                <c:pt idx="198">
                  <c:v>26.5</c:v>
                </c:pt>
                <c:pt idx="199">
                  <c:v>27.19</c:v>
                </c:pt>
                <c:pt idx="200">
                  <c:v>23.33</c:v>
                </c:pt>
                <c:pt idx="201">
                  <c:v>22.35</c:v>
                </c:pt>
                <c:pt idx="202">
                  <c:v>21.71</c:v>
                </c:pt>
                <c:pt idx="203">
                  <c:v>22.25</c:v>
                </c:pt>
                <c:pt idx="204">
                  <c:v>22.47</c:v>
                </c:pt>
                <c:pt idx="205">
                  <c:v>21.47</c:v>
                </c:pt>
                <c:pt idx="206">
                  <c:v>19.8</c:v>
                </c:pt>
                <c:pt idx="207">
                  <c:v>20.39</c:v>
                </c:pt>
                <c:pt idx="208">
                  <c:v>19.149999999999999</c:v>
                </c:pt>
                <c:pt idx="209">
                  <c:v>17.84</c:v>
                </c:pt>
                <c:pt idx="210">
                  <c:v>21.46</c:v>
                </c:pt>
                <c:pt idx="211">
                  <c:v>24.29</c:v>
                </c:pt>
                <c:pt idx="212">
                  <c:v>23.57</c:v>
                </c:pt>
                <c:pt idx="213">
                  <c:v>24.92</c:v>
                </c:pt>
                <c:pt idx="214">
                  <c:v>21.15</c:v>
                </c:pt>
                <c:pt idx="215">
                  <c:v>20.239999999999998</c:v>
                </c:pt>
                <c:pt idx="216">
                  <c:v>18.66</c:v>
                </c:pt>
                <c:pt idx="217">
                  <c:v>17.98</c:v>
                </c:pt>
                <c:pt idx="218">
                  <c:v>17.239999999999998</c:v>
                </c:pt>
                <c:pt idx="219">
                  <c:v>17.39</c:v>
                </c:pt>
                <c:pt idx="220">
                  <c:v>17.440000000000001</c:v>
                </c:pt>
                <c:pt idx="221">
                  <c:v>16.5</c:v>
                </c:pt>
                <c:pt idx="222">
                  <c:v>16.32</c:v>
                </c:pt>
                <c:pt idx="223">
                  <c:v>16.5</c:v>
                </c:pt>
                <c:pt idx="224">
                  <c:v>20.37</c:v>
                </c:pt>
                <c:pt idx="225">
                  <c:v>28.54</c:v>
                </c:pt>
                <c:pt idx="226">
                  <c:v>28.12</c:v>
                </c:pt>
                <c:pt idx="227">
                  <c:v>37.119999999999997</c:v>
                </c:pt>
                <c:pt idx="228">
                  <c:v>33.94</c:v>
                </c:pt>
                <c:pt idx="229">
                  <c:v>32.659999999999997</c:v>
                </c:pt>
                <c:pt idx="230">
                  <c:v>32.67</c:v>
                </c:pt>
                <c:pt idx="231">
                  <c:v>25.87</c:v>
                </c:pt>
                <c:pt idx="232">
                  <c:v>27.42</c:v>
                </c:pt>
                <c:pt idx="233">
                  <c:v>32.130000000000003</c:v>
                </c:pt>
                <c:pt idx="234">
                  <c:v>26.79</c:v>
                </c:pt>
                <c:pt idx="235">
                  <c:v>25.05</c:v>
                </c:pt>
                <c:pt idx="236">
                  <c:v>24.73</c:v>
                </c:pt>
                <c:pt idx="237">
                  <c:v>23.56</c:v>
                </c:pt>
                <c:pt idx="238">
                  <c:v>22.14</c:v>
                </c:pt>
                <c:pt idx="239">
                  <c:v>24.37</c:v>
                </c:pt>
                <c:pt idx="240">
                  <c:v>25.39</c:v>
                </c:pt>
                <c:pt idx="241">
                  <c:v>26.33</c:v>
                </c:pt>
                <c:pt idx="242">
                  <c:v>24.33</c:v>
                </c:pt>
                <c:pt idx="243">
                  <c:v>22.96</c:v>
                </c:pt>
                <c:pt idx="244">
                  <c:v>21.72</c:v>
                </c:pt>
                <c:pt idx="245">
                  <c:v>22.39</c:v>
                </c:pt>
                <c:pt idx="246">
                  <c:v>22.92</c:v>
                </c:pt>
                <c:pt idx="247">
                  <c:v>21.81</c:v>
                </c:pt>
                <c:pt idx="248">
                  <c:v>19.170000000000002</c:v>
                </c:pt>
                <c:pt idx="249">
                  <c:v>19.510000000000002</c:v>
                </c:pt>
                <c:pt idx="250">
                  <c:v>20.57</c:v>
                </c:pt>
                <c:pt idx="251">
                  <c:v>19.95</c:v>
                </c:pt>
                <c:pt idx="252">
                  <c:v>19.02</c:v>
                </c:pt>
                <c:pt idx="253">
                  <c:v>20.27</c:v>
                </c:pt>
                <c:pt idx="254">
                  <c:v>20.190000000000001</c:v>
                </c:pt>
                <c:pt idx="255">
                  <c:v>20.77</c:v>
                </c:pt>
                <c:pt idx="256">
                  <c:v>17.72</c:v>
                </c:pt>
                <c:pt idx="257">
                  <c:v>17.32</c:v>
                </c:pt>
                <c:pt idx="258">
                  <c:v>16.2</c:v>
                </c:pt>
                <c:pt idx="259">
                  <c:v>17.55</c:v>
                </c:pt>
                <c:pt idx="260">
                  <c:v>17.309999999999999</c:v>
                </c:pt>
                <c:pt idx="261">
                  <c:v>16.5</c:v>
                </c:pt>
                <c:pt idx="262">
                  <c:v>17.41</c:v>
                </c:pt>
                <c:pt idx="263">
                  <c:v>17.61</c:v>
                </c:pt>
                <c:pt idx="264">
                  <c:v>17.420000000000002</c:v>
                </c:pt>
                <c:pt idx="265">
                  <c:v>15.95</c:v>
                </c:pt>
                <c:pt idx="266">
                  <c:v>16.41</c:v>
                </c:pt>
                <c:pt idx="267">
                  <c:v>20.87</c:v>
                </c:pt>
                <c:pt idx="268">
                  <c:v>19.54</c:v>
                </c:pt>
                <c:pt idx="269">
                  <c:v>20.53</c:v>
                </c:pt>
                <c:pt idx="270">
                  <c:v>25.13</c:v>
                </c:pt>
                <c:pt idx="271">
                  <c:v>19.18</c:v>
                </c:pt>
                <c:pt idx="272">
                  <c:v>18.09</c:v>
                </c:pt>
                <c:pt idx="273">
                  <c:v>17.329999999999998</c:v>
                </c:pt>
                <c:pt idx="274">
                  <c:v>16.440000000000001</c:v>
                </c:pt>
                <c:pt idx="275">
                  <c:v>15.64</c:v>
                </c:pt>
                <c:pt idx="276">
                  <c:v>15.22</c:v>
                </c:pt>
                <c:pt idx="277">
                  <c:v>17.27</c:v>
                </c:pt>
                <c:pt idx="278">
                  <c:v>16.62</c:v>
                </c:pt>
                <c:pt idx="279">
                  <c:v>16.989999999999998</c:v>
                </c:pt>
                <c:pt idx="280">
                  <c:v>17.05</c:v>
                </c:pt>
                <c:pt idx="281">
                  <c:v>17.45</c:v>
                </c:pt>
                <c:pt idx="282">
                  <c:v>18.399999999999999</c:v>
                </c:pt>
                <c:pt idx="283">
                  <c:v>20.75</c:v>
                </c:pt>
                <c:pt idx="284">
                  <c:v>19.55</c:v>
                </c:pt>
                <c:pt idx="285">
                  <c:v>17.88</c:v>
                </c:pt>
                <c:pt idx="286">
                  <c:v>16.07</c:v>
                </c:pt>
                <c:pt idx="287">
                  <c:v>19.7</c:v>
                </c:pt>
                <c:pt idx="288">
                  <c:v>18.87</c:v>
                </c:pt>
                <c:pt idx="289">
                  <c:v>22.31</c:v>
                </c:pt>
                <c:pt idx="290">
                  <c:v>27.1</c:v>
                </c:pt>
                <c:pt idx="291">
                  <c:v>40.28</c:v>
                </c:pt>
                <c:pt idx="292">
                  <c:v>36.4</c:v>
                </c:pt>
                <c:pt idx="293">
                  <c:v>37.99</c:v>
                </c:pt>
                <c:pt idx="294">
                  <c:v>32.51</c:v>
                </c:pt>
                <c:pt idx="295">
                  <c:v>35.81</c:v>
                </c:pt>
                <c:pt idx="296">
                  <c:v>34.61</c:v>
                </c:pt>
                <c:pt idx="297">
                  <c:v>37.1</c:v>
                </c:pt>
                <c:pt idx="298">
                  <c:v>39.92</c:v>
                </c:pt>
                <c:pt idx="299">
                  <c:v>39.31</c:v>
                </c:pt>
                <c:pt idx="300">
                  <c:v>31.22</c:v>
                </c:pt>
                <c:pt idx="301">
                  <c:v>33.1</c:v>
                </c:pt>
                <c:pt idx="302">
                  <c:v>28.27</c:v>
                </c:pt>
                <c:pt idx="303">
                  <c:v>31.63</c:v>
                </c:pt>
                <c:pt idx="304">
                  <c:v>31.27</c:v>
                </c:pt>
                <c:pt idx="305">
                  <c:v>32.47</c:v>
                </c:pt>
                <c:pt idx="306">
                  <c:v>33.33</c:v>
                </c:pt>
                <c:pt idx="307">
                  <c:v>29.1</c:v>
                </c:pt>
                <c:pt idx="308">
                  <c:v>28.32</c:v>
                </c:pt>
                <c:pt idx="309">
                  <c:v>25.3</c:v>
                </c:pt>
                <c:pt idx="310">
                  <c:v>22.29</c:v>
                </c:pt>
                <c:pt idx="311">
                  <c:v>22.87</c:v>
                </c:pt>
                <c:pt idx="312">
                  <c:v>21.82</c:v>
                </c:pt>
                <c:pt idx="313">
                  <c:v>20.84</c:v>
                </c:pt>
                <c:pt idx="314">
                  <c:v>20.309999999999999</c:v>
                </c:pt>
                <c:pt idx="315">
                  <c:v>18.600000000000001</c:v>
                </c:pt>
                <c:pt idx="316">
                  <c:v>18.489999999999998</c:v>
                </c:pt>
                <c:pt idx="317">
                  <c:v>18.600000000000001</c:v>
                </c:pt>
                <c:pt idx="318">
                  <c:v>19.34</c:v>
                </c:pt>
                <c:pt idx="319">
                  <c:v>17.62</c:v>
                </c:pt>
                <c:pt idx="320">
                  <c:v>17.829999999999998</c:v>
                </c:pt>
                <c:pt idx="321">
                  <c:v>18.61</c:v>
                </c:pt>
                <c:pt idx="322">
                  <c:v>15.13</c:v>
                </c:pt>
                <c:pt idx="323">
                  <c:v>15.23</c:v>
                </c:pt>
                <c:pt idx="324">
                  <c:v>15.26</c:v>
                </c:pt>
                <c:pt idx="325">
                  <c:v>16.11</c:v>
                </c:pt>
                <c:pt idx="326">
                  <c:v>19.190000000000001</c:v>
                </c:pt>
                <c:pt idx="327">
                  <c:v>18.489999999999998</c:v>
                </c:pt>
                <c:pt idx="328">
                  <c:v>17.29</c:v>
                </c:pt>
                <c:pt idx="329">
                  <c:v>17.47</c:v>
                </c:pt>
                <c:pt idx="330">
                  <c:v>19.36</c:v>
                </c:pt>
                <c:pt idx="331">
                  <c:v>23.14</c:v>
                </c:pt>
                <c:pt idx="332">
                  <c:v>22.02</c:v>
                </c:pt>
                <c:pt idx="333">
                  <c:v>23.97</c:v>
                </c:pt>
                <c:pt idx="334">
                  <c:v>23.18</c:v>
                </c:pt>
                <c:pt idx="335">
                  <c:v>22.54</c:v>
                </c:pt>
                <c:pt idx="336">
                  <c:v>18.43</c:v>
                </c:pt>
                <c:pt idx="337">
                  <c:v>19.27</c:v>
                </c:pt>
                <c:pt idx="338">
                  <c:v>17.010000000000002</c:v>
                </c:pt>
                <c:pt idx="339">
                  <c:v>17.940000000000001</c:v>
                </c:pt>
                <c:pt idx="340">
                  <c:v>16.29</c:v>
                </c:pt>
                <c:pt idx="341">
                  <c:v>18.53</c:v>
                </c:pt>
                <c:pt idx="342">
                  <c:v>17.829999999999998</c:v>
                </c:pt>
                <c:pt idx="343">
                  <c:v>15.46</c:v>
                </c:pt>
                <c:pt idx="344">
                  <c:v>14.18</c:v>
                </c:pt>
                <c:pt idx="345">
                  <c:v>15.06</c:v>
                </c:pt>
                <c:pt idx="346">
                  <c:v>17.04</c:v>
                </c:pt>
                <c:pt idx="347">
                  <c:v>16.420000000000002</c:v>
                </c:pt>
                <c:pt idx="348">
                  <c:v>15.41</c:v>
                </c:pt>
                <c:pt idx="349">
                  <c:v>14.14</c:v>
                </c:pt>
                <c:pt idx="350">
                  <c:v>15.39</c:v>
                </c:pt>
                <c:pt idx="351">
                  <c:v>15.27</c:v>
                </c:pt>
                <c:pt idx="352">
                  <c:v>15.9</c:v>
                </c:pt>
                <c:pt idx="353">
                  <c:v>15.53</c:v>
                </c:pt>
                <c:pt idx="354">
                  <c:v>17.940000000000001</c:v>
                </c:pt>
                <c:pt idx="355">
                  <c:v>17.63</c:v>
                </c:pt>
                <c:pt idx="356">
                  <c:v>18.440000000000001</c:v>
                </c:pt>
                <c:pt idx="357">
                  <c:v>17.13</c:v>
                </c:pt>
                <c:pt idx="358">
                  <c:v>15.19</c:v>
                </c:pt>
                <c:pt idx="359">
                  <c:v>15.57</c:v>
                </c:pt>
                <c:pt idx="360">
                  <c:v>16.54</c:v>
                </c:pt>
                <c:pt idx="361">
                  <c:v>16.23</c:v>
                </c:pt>
                <c:pt idx="362">
                  <c:v>16.96</c:v>
                </c:pt>
                <c:pt idx="363">
                  <c:v>20.059999999999999</c:v>
                </c:pt>
                <c:pt idx="364">
                  <c:v>15.27</c:v>
                </c:pt>
                <c:pt idx="365">
                  <c:v>13.61</c:v>
                </c:pt>
                <c:pt idx="366">
                  <c:v>13.3</c:v>
                </c:pt>
                <c:pt idx="367">
                  <c:v>12.62</c:v>
                </c:pt>
                <c:pt idx="368">
                  <c:v>13.68</c:v>
                </c:pt>
                <c:pt idx="369">
                  <c:v>13.66</c:v>
                </c:pt>
                <c:pt idx="370">
                  <c:v>12.74</c:v>
                </c:pt>
                <c:pt idx="371">
                  <c:v>14.1</c:v>
                </c:pt>
                <c:pt idx="372">
                  <c:v>16.29</c:v>
                </c:pt>
                <c:pt idx="373">
                  <c:v>13.33</c:v>
                </c:pt>
                <c:pt idx="374">
                  <c:v>11.65</c:v>
                </c:pt>
                <c:pt idx="375">
                  <c:v>13.6</c:v>
                </c:pt>
                <c:pt idx="376">
                  <c:v>13.09</c:v>
                </c:pt>
                <c:pt idx="377">
                  <c:v>13.68</c:v>
                </c:pt>
                <c:pt idx="378">
                  <c:v>12.54</c:v>
                </c:pt>
                <c:pt idx="379">
                  <c:v>16.05</c:v>
                </c:pt>
                <c:pt idx="380">
                  <c:v>13.74</c:v>
                </c:pt>
                <c:pt idx="381">
                  <c:v>13.63</c:v>
                </c:pt>
                <c:pt idx="382">
                  <c:v>12.77</c:v>
                </c:pt>
                <c:pt idx="383">
                  <c:v>12.73</c:v>
                </c:pt>
                <c:pt idx="384">
                  <c:v>13.65</c:v>
                </c:pt>
                <c:pt idx="385">
                  <c:v>15.03</c:v>
                </c:pt>
                <c:pt idx="386">
                  <c:v>16.36</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numCache>
            </c:numRef>
          </c:val>
          <c:smooth val="0"/>
        </c:ser>
        <c:dLbls>
          <c:showLegendKey val="0"/>
          <c:showVal val="0"/>
          <c:showCatName val="0"/>
          <c:showSerName val="0"/>
          <c:showPercent val="0"/>
          <c:showBubbleSize val="0"/>
        </c:dLbls>
        <c:marker val="1"/>
        <c:smooth val="0"/>
        <c:axId val="30788992"/>
        <c:axId val="261936256"/>
      </c:lineChart>
      <c:dateAx>
        <c:axId val="30788992"/>
        <c:scaling>
          <c:orientation val="minMax"/>
          <c:min val="39574"/>
        </c:scaling>
        <c:delete val="0"/>
        <c:axPos val="b"/>
        <c:numFmt formatCode="mm\/yy" sourceLinked="0"/>
        <c:majorTickMark val="out"/>
        <c:minorTickMark val="none"/>
        <c:tickLblPos val="low"/>
        <c:spPr>
          <a:ln w="3175">
            <a:solidFill>
              <a:sysClr val="window" lastClr="FFFFFF">
                <a:lumMod val="50000"/>
              </a:sysClr>
            </a:solidFill>
          </a:ln>
        </c:spPr>
        <c:txPr>
          <a:bodyPr rot="-2700000"/>
          <a:lstStyle/>
          <a:p>
            <a:pPr>
              <a:defRPr sz="1000"/>
            </a:pPr>
            <a:endParaRPr lang="en-US"/>
          </a:p>
        </c:txPr>
        <c:crossAx val="261936256"/>
        <c:crosses val="autoZero"/>
        <c:auto val="1"/>
        <c:lblOffset val="100"/>
        <c:baseTimeUnit val="days"/>
        <c:majorUnit val="6"/>
        <c:majorTimeUnit val="months"/>
      </c:dateAx>
      <c:valAx>
        <c:axId val="261936256"/>
        <c:scaling>
          <c:orientation val="minMax"/>
        </c:scaling>
        <c:delete val="0"/>
        <c:axPos val="l"/>
        <c:majorGridlines>
          <c:spPr>
            <a:ln>
              <a:solidFill>
                <a:srgbClr val="FFFFFF">
                  <a:lumMod val="50000"/>
                  <a:alpha val="25000"/>
                </a:srgbClr>
              </a:solidFill>
              <a:prstDash val="dash"/>
            </a:ln>
          </c:spPr>
        </c:majorGridlines>
        <c:numFmt formatCode="0" sourceLinked="0"/>
        <c:majorTickMark val="out"/>
        <c:minorTickMark val="none"/>
        <c:tickLblPos val="nextTo"/>
        <c:spPr>
          <a:ln w="3175">
            <a:noFill/>
          </a:ln>
        </c:spPr>
        <c:txPr>
          <a:bodyPr/>
          <a:lstStyle/>
          <a:p>
            <a:pPr>
              <a:defRPr sz="1000"/>
            </a:pPr>
            <a:endParaRPr lang="en-US"/>
          </a:p>
        </c:txPr>
        <c:crossAx val="30788992"/>
        <c:crosses val="autoZero"/>
        <c:crossBetween val="between"/>
      </c:valAx>
    </c:plotArea>
    <c:plotVisOnly val="1"/>
    <c:dispBlanksAs val="gap"/>
    <c:showDLblsOverMax val="0"/>
  </c:chart>
  <c:spPr>
    <a:ln>
      <a:noFill/>
    </a:ln>
  </c:spPr>
  <c:txPr>
    <a:bodyPr/>
    <a:lstStyle/>
    <a:p>
      <a:pPr>
        <a:defRPr sz="900">
          <a:latin typeface="+mn-lt"/>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65507436570429"/>
          <c:y val="5.1400554097404488E-2"/>
          <c:w val="0.83151027996500437"/>
          <c:h val="0.89719889180519108"/>
        </c:manualLayout>
      </c:layout>
      <c:lineChart>
        <c:grouping val="standard"/>
        <c:varyColors val="0"/>
        <c:ser>
          <c:idx val="0"/>
          <c:order val="0"/>
          <c:tx>
            <c:strRef>
              <c:f>Sheet1!$I$77</c:f>
              <c:strCache>
                <c:ptCount val="1"/>
                <c:pt idx="0">
                  <c:v>Current Account </c:v>
                </c:pt>
              </c:strCache>
            </c:strRef>
          </c:tx>
          <c:marker>
            <c:symbol val="none"/>
          </c:marker>
          <c:cat>
            <c:multiLvlStrRef>
              <c:f>Sheet1!$G$55:$H$70</c:f>
              <c:multiLvlStrCache>
                <c:ptCount val="1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lvl>
                <c:lvl>
                  <c:pt idx="0">
                    <c:v>2007</c:v>
                  </c:pt>
                  <c:pt idx="4">
                    <c:v>2008</c:v>
                  </c:pt>
                  <c:pt idx="8">
                    <c:v>2009</c:v>
                  </c:pt>
                  <c:pt idx="12">
                    <c:v>2010</c:v>
                  </c:pt>
                </c:lvl>
              </c:multiLvlStrCache>
            </c:multiLvlStrRef>
          </c:cat>
          <c:val>
            <c:numRef>
              <c:f>Sheet1!$I$55:$I$70</c:f>
              <c:numCache>
                <c:formatCode>General</c:formatCode>
                <c:ptCount val="16"/>
                <c:pt idx="0">
                  <c:v>-2963.2896382209797</c:v>
                </c:pt>
                <c:pt idx="1">
                  <c:v>-2778.6598663893528</c:v>
                </c:pt>
                <c:pt idx="2">
                  <c:v>-3317.9896291942723</c:v>
                </c:pt>
                <c:pt idx="3">
                  <c:v>-3774.1637232516296</c:v>
                </c:pt>
                <c:pt idx="4">
                  <c:v>-4266.6609842449707</c:v>
                </c:pt>
                <c:pt idx="5">
                  <c:v>-4387.2013457429712</c:v>
                </c:pt>
                <c:pt idx="6">
                  <c:v>-3483.828345061756</c:v>
                </c:pt>
                <c:pt idx="7">
                  <c:v>-1909.3950886479925</c:v>
                </c:pt>
                <c:pt idx="8">
                  <c:v>-749.90900078249126</c:v>
                </c:pt>
                <c:pt idx="9">
                  <c:v>-1168.9531313287662</c:v>
                </c:pt>
                <c:pt idx="10">
                  <c:v>-1594.6231666909728</c:v>
                </c:pt>
                <c:pt idx="11">
                  <c:v>-1257.0150367345352</c:v>
                </c:pt>
                <c:pt idx="12">
                  <c:v>-2718.6136263328917</c:v>
                </c:pt>
                <c:pt idx="13">
                  <c:v>-3158.2808272588427</c:v>
                </c:pt>
                <c:pt idx="14">
                  <c:v>-4505.5859798315878</c:v>
                </c:pt>
                <c:pt idx="15">
                  <c:v>-5767.5735726249641</c:v>
                </c:pt>
              </c:numCache>
            </c:numRef>
          </c:val>
          <c:smooth val="0"/>
        </c:ser>
        <c:ser>
          <c:idx val="1"/>
          <c:order val="1"/>
          <c:tx>
            <c:strRef>
              <c:f>Sheet1!$J$77</c:f>
              <c:strCache>
                <c:ptCount val="1"/>
                <c:pt idx="0">
                  <c:v>Current Account (Excluding Energy)</c:v>
                </c:pt>
              </c:strCache>
            </c:strRef>
          </c:tx>
          <c:marker>
            <c:symbol val="none"/>
          </c:marker>
          <c:cat>
            <c:multiLvlStrRef>
              <c:f>Sheet1!$G$55:$H$70</c:f>
              <c:multiLvlStrCache>
                <c:ptCount val="1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lvl>
                <c:lvl>
                  <c:pt idx="0">
                    <c:v>2007</c:v>
                  </c:pt>
                  <c:pt idx="4">
                    <c:v>2008</c:v>
                  </c:pt>
                  <c:pt idx="8">
                    <c:v>2009</c:v>
                  </c:pt>
                  <c:pt idx="12">
                    <c:v>2010</c:v>
                  </c:pt>
                </c:lvl>
              </c:multiLvlStrCache>
            </c:multiLvlStrRef>
          </c:cat>
          <c:val>
            <c:numRef>
              <c:f>Sheet1!$J$55:$J$70</c:f>
              <c:numCache>
                <c:formatCode>General</c:formatCode>
                <c:ptCount val="16"/>
                <c:pt idx="0">
                  <c:v>-773.96114882631309</c:v>
                </c:pt>
                <c:pt idx="1">
                  <c:v>-566.95850585902008</c:v>
                </c:pt>
                <c:pt idx="2">
                  <c:v>-822.29767083993909</c:v>
                </c:pt>
                <c:pt idx="3">
                  <c:v>-1070.3911472176296</c:v>
                </c:pt>
                <c:pt idx="4">
                  <c:v>-895.13126440130361</c:v>
                </c:pt>
                <c:pt idx="5">
                  <c:v>-551.95745564830645</c:v>
                </c:pt>
                <c:pt idx="6">
                  <c:v>189.88771092691073</c:v>
                </c:pt>
                <c:pt idx="7">
                  <c:v>720.77374724807373</c:v>
                </c:pt>
                <c:pt idx="8">
                  <c:v>1679.0475699709427</c:v>
                </c:pt>
                <c:pt idx="9">
                  <c:v>895.78037425443381</c:v>
                </c:pt>
                <c:pt idx="10">
                  <c:v>514.60445646572771</c:v>
                </c:pt>
                <c:pt idx="11">
                  <c:v>874.13397514413123</c:v>
                </c:pt>
                <c:pt idx="12">
                  <c:v>-55.749770230225415</c:v>
                </c:pt>
                <c:pt idx="13">
                  <c:v>-243.40586396984375</c:v>
                </c:pt>
                <c:pt idx="14">
                  <c:v>-1678.2868256169197</c:v>
                </c:pt>
                <c:pt idx="15">
                  <c:v>-2656.5698066382993</c:v>
                </c:pt>
              </c:numCache>
            </c:numRef>
          </c:val>
          <c:smooth val="0"/>
        </c:ser>
        <c:dLbls>
          <c:showLegendKey val="0"/>
          <c:showVal val="0"/>
          <c:showCatName val="0"/>
          <c:showSerName val="0"/>
          <c:showPercent val="0"/>
          <c:showBubbleSize val="0"/>
        </c:dLbls>
        <c:marker val="1"/>
        <c:smooth val="0"/>
        <c:axId val="261691264"/>
        <c:axId val="261692800"/>
      </c:lineChart>
      <c:catAx>
        <c:axId val="261691264"/>
        <c:scaling>
          <c:orientation val="minMax"/>
        </c:scaling>
        <c:delete val="0"/>
        <c:axPos val="b"/>
        <c:numFmt formatCode="General" sourceLinked="0"/>
        <c:majorTickMark val="out"/>
        <c:minorTickMark val="none"/>
        <c:tickLblPos val="low"/>
        <c:crossAx val="261692800"/>
        <c:crosses val="autoZero"/>
        <c:auto val="1"/>
        <c:lblAlgn val="ctr"/>
        <c:lblOffset val="100"/>
        <c:noMultiLvlLbl val="0"/>
      </c:catAx>
      <c:valAx>
        <c:axId val="261692800"/>
        <c:scaling>
          <c:orientation val="minMax"/>
        </c:scaling>
        <c:delete val="0"/>
        <c:axPos val="l"/>
        <c:majorGridlines>
          <c:spPr>
            <a:ln>
              <a:noFill/>
            </a:ln>
          </c:spPr>
        </c:majorGridlines>
        <c:numFmt formatCode="General" sourceLinked="1"/>
        <c:majorTickMark val="out"/>
        <c:minorTickMark val="none"/>
        <c:tickLblPos val="nextTo"/>
        <c:crossAx val="261691264"/>
        <c:crosses val="autoZero"/>
        <c:crossBetween val="between"/>
      </c:valAx>
    </c:plotArea>
    <c:legend>
      <c:legendPos val="r"/>
      <c:layout>
        <c:manualLayout>
          <c:xMode val="edge"/>
          <c:yMode val="edge"/>
          <c:x val="0.14242281546890928"/>
          <c:y val="0.6728275937427366"/>
          <c:w val="0.50854325048732951"/>
          <c:h val="0.1807077434236784"/>
        </c:manualLayout>
      </c:layout>
      <c:overlay val="0"/>
      <c:txPr>
        <a:bodyPr/>
        <a:lstStyle/>
        <a:p>
          <a:pPr>
            <a:defRPr sz="900" b="0">
              <a:latin typeface="Calibri" pitchFamily="34" charset="0"/>
              <a:cs typeface="Calibri" pitchFamily="34" charset="0"/>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36745406824149E-2"/>
          <c:y val="2.7638190954773878E-2"/>
          <c:w val="0.94225721784776906"/>
          <c:h val="0.86437430245067415"/>
        </c:manualLayout>
      </c:layout>
      <c:lineChart>
        <c:grouping val="standard"/>
        <c:varyColors val="0"/>
        <c:ser>
          <c:idx val="1"/>
          <c:order val="1"/>
          <c:spPr>
            <a:ln w="38100">
              <a:solidFill>
                <a:srgbClr val="666699"/>
              </a:solidFill>
              <a:prstDash val="solid"/>
            </a:ln>
          </c:spPr>
          <c:marker>
            <c:symbol val="none"/>
          </c:marker>
          <c:cat>
            <c:multiLvlStrRef>
              <c:f>'[Chart in Yatirimci_Toplantisi_son.ppt (Read-Only) (Compatibility Mode)]veriler'!$R$17:$S$32</c:f>
              <c:multiLvlStrCache>
                <c:ptCount val="1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lvl>
                <c:lvl>
                  <c:pt idx="0">
                    <c:v>2007</c:v>
                  </c:pt>
                  <c:pt idx="4">
                    <c:v>2008</c:v>
                  </c:pt>
                  <c:pt idx="8">
                    <c:v>2009</c:v>
                  </c:pt>
                  <c:pt idx="12">
                    <c:v>2010</c:v>
                  </c:pt>
                </c:lvl>
              </c:multiLvlStrCache>
            </c:multiLvlStrRef>
          </c:cat>
          <c:val>
            <c:numRef>
              <c:f>'[Chart in Yatirimci_Toplantisi_son.ppt (Read-Only) (Compatibility Mode)]veriler'!$U$17:$U$32</c:f>
              <c:numCache>
                <c:formatCode>General</c:formatCode>
                <c:ptCount val="16"/>
                <c:pt idx="0">
                  <c:v>6.7159947701014246</c:v>
                </c:pt>
                <c:pt idx="1">
                  <c:v>7.4685718653453259</c:v>
                </c:pt>
                <c:pt idx="2">
                  <c:v>7.3184066541697295</c:v>
                </c:pt>
                <c:pt idx="3">
                  <c:v>6.9386536108855879</c:v>
                </c:pt>
                <c:pt idx="4">
                  <c:v>6.5191375990011329</c:v>
                </c:pt>
                <c:pt idx="5">
                  <c:v>6.6995157479283982</c:v>
                </c:pt>
                <c:pt idx="6">
                  <c:v>6.6996179148710864</c:v>
                </c:pt>
                <c:pt idx="7">
                  <c:v>5.1146199545841977</c:v>
                </c:pt>
                <c:pt idx="8">
                  <c:v>3.5683773409025679</c:v>
                </c:pt>
                <c:pt idx="9">
                  <c:v>2.0525075553035985</c:v>
                </c:pt>
                <c:pt idx="10">
                  <c:v>1.3917951716360188</c:v>
                </c:pt>
                <c:pt idx="11">
                  <c:v>2.9608684450230749</c:v>
                </c:pt>
                <c:pt idx="12">
                  <c:v>5.3891217357986987</c:v>
                </c:pt>
                <c:pt idx="13">
                  <c:v>6.2559435417595974</c:v>
                </c:pt>
                <c:pt idx="14">
                  <c:v>7.3844308915293189</c:v>
                </c:pt>
              </c:numCache>
            </c:numRef>
          </c:val>
          <c:smooth val="0"/>
        </c:ser>
        <c:dLbls>
          <c:showLegendKey val="0"/>
          <c:showVal val="0"/>
          <c:showCatName val="0"/>
          <c:showSerName val="0"/>
          <c:showPercent val="0"/>
          <c:showBubbleSize val="0"/>
        </c:dLbls>
        <c:marker val="1"/>
        <c:smooth val="0"/>
        <c:axId val="273106048"/>
        <c:axId val="273107584"/>
      </c:lineChart>
      <c:lineChart>
        <c:grouping val="standard"/>
        <c:varyColors val="0"/>
        <c:ser>
          <c:idx val="0"/>
          <c:order val="0"/>
          <c:spPr>
            <a:ln w="38100">
              <a:solidFill>
                <a:srgbClr val="800000"/>
              </a:solidFill>
              <a:prstDash val="solid"/>
            </a:ln>
          </c:spPr>
          <c:marker>
            <c:symbol val="none"/>
          </c:marker>
          <c:cat>
            <c:multiLvlStrRef>
              <c:f>'[Chart in Yatirimci_Toplantisi_son.ppt (Read-Only) (Compatibility Mode)]veriler'!$R$17:$S$32</c:f>
              <c:multiLvlStrCache>
                <c:ptCount val="1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lvl>
                <c:lvl>
                  <c:pt idx="0">
                    <c:v>2007</c:v>
                  </c:pt>
                  <c:pt idx="4">
                    <c:v>2008</c:v>
                  </c:pt>
                  <c:pt idx="8">
                    <c:v>2009</c:v>
                  </c:pt>
                  <c:pt idx="12">
                    <c:v>2010</c:v>
                  </c:pt>
                </c:lvl>
              </c:multiLvlStrCache>
            </c:multiLvlStrRef>
          </c:cat>
          <c:val>
            <c:numRef>
              <c:f>'[Chart in Yatirimci_Toplantisi_son.ppt (Read-Only) (Compatibility Mode)]veriler'!$T$17:$T$32</c:f>
              <c:numCache>
                <c:formatCode>_(* #.##000_);_(* \(#.##000\);_(* "-"??_);_(@_)</c:formatCode>
                <c:ptCount val="16"/>
                <c:pt idx="0">
                  <c:v>7.7467397969708438</c:v>
                </c:pt>
                <c:pt idx="1">
                  <c:v>8.1585002379986644</c:v>
                </c:pt>
                <c:pt idx="2">
                  <c:v>9.1244055663959838</c:v>
                </c:pt>
                <c:pt idx="3">
                  <c:v>9.9513891152143756</c:v>
                </c:pt>
                <c:pt idx="4">
                  <c:v>11.415798064403329</c:v>
                </c:pt>
                <c:pt idx="5">
                  <c:v>11.327385668254182</c:v>
                </c:pt>
                <c:pt idx="6">
                  <c:v>11.216332083071718</c:v>
                </c:pt>
                <c:pt idx="7">
                  <c:v>6.8376890038408584</c:v>
                </c:pt>
                <c:pt idx="8">
                  <c:v>3.1557560934205573</c:v>
                </c:pt>
                <c:pt idx="9">
                  <c:v>1.4512473280656639</c:v>
                </c:pt>
                <c:pt idx="10">
                  <c:v>0.19074666514456903</c:v>
                </c:pt>
                <c:pt idx="11">
                  <c:v>3.4189246736378749</c:v>
                </c:pt>
                <c:pt idx="12">
                  <c:v>6.9109238295923294</c:v>
                </c:pt>
                <c:pt idx="13">
                  <c:v>9.5743799427795739</c:v>
                </c:pt>
                <c:pt idx="14">
                  <c:v>11.641208239889604</c:v>
                </c:pt>
                <c:pt idx="15">
                  <c:v>14.297726858719239</c:v>
                </c:pt>
              </c:numCache>
            </c:numRef>
          </c:val>
          <c:smooth val="0"/>
        </c:ser>
        <c:dLbls>
          <c:showLegendKey val="0"/>
          <c:showVal val="0"/>
          <c:showCatName val="0"/>
          <c:showSerName val="0"/>
          <c:showPercent val="0"/>
          <c:showBubbleSize val="0"/>
        </c:dLbls>
        <c:marker val="1"/>
        <c:smooth val="0"/>
        <c:axId val="273109376"/>
        <c:axId val="273110912"/>
      </c:lineChart>
      <c:catAx>
        <c:axId val="273106048"/>
        <c:scaling>
          <c:orientation val="minMax"/>
        </c:scaling>
        <c:delete val="0"/>
        <c:axPos val="b"/>
        <c:numFmt formatCode="yyyy" sourceLinked="0"/>
        <c:majorTickMark val="out"/>
        <c:minorTickMark val="none"/>
        <c:tickLblPos val="low"/>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73107584"/>
        <c:crosses val="autoZero"/>
        <c:auto val="1"/>
        <c:lblAlgn val="ctr"/>
        <c:lblOffset val="100"/>
        <c:tickLblSkip val="1"/>
        <c:tickMarkSkip val="1"/>
        <c:noMultiLvlLbl val="0"/>
      </c:catAx>
      <c:valAx>
        <c:axId val="273107584"/>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73106048"/>
        <c:crosses val="autoZero"/>
        <c:crossBetween val="between"/>
      </c:valAx>
      <c:catAx>
        <c:axId val="273109376"/>
        <c:scaling>
          <c:orientation val="minMax"/>
        </c:scaling>
        <c:delete val="1"/>
        <c:axPos val="b"/>
        <c:numFmt formatCode="General" sourceLinked="1"/>
        <c:majorTickMark val="out"/>
        <c:minorTickMark val="none"/>
        <c:tickLblPos val="none"/>
        <c:crossAx val="273110912"/>
        <c:crosses val="autoZero"/>
        <c:auto val="1"/>
        <c:lblAlgn val="ctr"/>
        <c:lblOffset val="100"/>
        <c:noMultiLvlLbl val="0"/>
      </c:catAx>
      <c:valAx>
        <c:axId val="273110912"/>
        <c:scaling>
          <c:orientation val="minMax"/>
        </c:scaling>
        <c:delete val="1"/>
        <c:axPos val="r"/>
        <c:numFmt formatCode="_(* #.##000_);_(* \(#.##000\);_(* &quot;-&quot;??_);_(@_)" sourceLinked="1"/>
        <c:majorTickMark val="out"/>
        <c:minorTickMark val="none"/>
        <c:tickLblPos val="none"/>
        <c:crossAx val="273109376"/>
        <c:crosses val="max"/>
        <c:crossBetween val="between"/>
      </c:valAx>
      <c:spPr>
        <a:noFill/>
        <a:ln w="3175">
          <a:no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3108966217932E-2"/>
          <c:y val="3.6733283628230091E-2"/>
          <c:w val="0.86952770275069613"/>
          <c:h val="0.83876935129813179"/>
        </c:manualLayout>
      </c:layout>
      <c:lineChart>
        <c:grouping val="standard"/>
        <c:varyColors val="0"/>
        <c:ser>
          <c:idx val="2"/>
          <c:order val="0"/>
          <c:tx>
            <c:strRef>
              <c:f>'Nom-X-M(SA) (hakanbey)'!$H$1</c:f>
              <c:strCache>
                <c:ptCount val="1"/>
                <c:pt idx="0">
                  <c:v>Exports (excluding gold)</c:v>
                </c:pt>
              </c:strCache>
            </c:strRef>
          </c:tx>
          <c:spPr>
            <a:ln>
              <a:solidFill>
                <a:srgbClr val="87212E"/>
              </a:solidFill>
            </a:ln>
          </c:spPr>
          <c:marker>
            <c:symbol val="none"/>
          </c:marker>
          <c:cat>
            <c:numRef>
              <c:f>'Nom-X-M(SA) (hakanbey)'!$A$50:$A$96</c:f>
              <c:numCache>
                <c:formatCode>mmm\-yy</c:formatCode>
                <c:ptCount val="47"/>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numCache>
            </c:numRef>
          </c:cat>
          <c:val>
            <c:numRef>
              <c:f>'Nom-X-M(SA) (hakanbey)'!$B$50:$B$96</c:f>
              <c:numCache>
                <c:formatCode>General</c:formatCode>
                <c:ptCount val="47"/>
                <c:pt idx="0">
                  <c:v>7325.2162133912007</c:v>
                </c:pt>
                <c:pt idx="1">
                  <c:v>8264.772499811801</c:v>
                </c:pt>
                <c:pt idx="2">
                  <c:v>8189.3674676625005</c:v>
                </c:pt>
                <c:pt idx="3">
                  <c:v>8732.6559664469969</c:v>
                </c:pt>
                <c:pt idx="4">
                  <c:v>8676.0963901316009</c:v>
                </c:pt>
                <c:pt idx="5">
                  <c:v>8652.1277532300992</c:v>
                </c:pt>
                <c:pt idx="6">
                  <c:v>9012.3651817055961</c:v>
                </c:pt>
                <c:pt idx="7">
                  <c:v>8912.0141885389021</c:v>
                </c:pt>
                <c:pt idx="8">
                  <c:v>9190.5588225611973</c:v>
                </c:pt>
                <c:pt idx="9">
                  <c:v>9439.8050784624975</c:v>
                </c:pt>
                <c:pt idx="10">
                  <c:v>9813.4422746293003</c:v>
                </c:pt>
                <c:pt idx="11">
                  <c:v>10106.897975256998</c:v>
                </c:pt>
                <c:pt idx="12">
                  <c:v>10433.636587973</c:v>
                </c:pt>
                <c:pt idx="13">
                  <c:v>10438.290285622999</c:v>
                </c:pt>
                <c:pt idx="14">
                  <c:v>11108.908417922999</c:v>
                </c:pt>
                <c:pt idx="15">
                  <c:v>11303.465855996001</c:v>
                </c:pt>
                <c:pt idx="16">
                  <c:v>11936.993686979</c:v>
                </c:pt>
                <c:pt idx="17">
                  <c:v>12042.654721467001</c:v>
                </c:pt>
                <c:pt idx="18">
                  <c:v>11998.179404986</c:v>
                </c:pt>
                <c:pt idx="19">
                  <c:v>11947.104115881</c:v>
                </c:pt>
                <c:pt idx="20">
                  <c:v>12862.664935430998</c:v>
                </c:pt>
                <c:pt idx="21">
                  <c:v>8702.9585516737989</c:v>
                </c:pt>
                <c:pt idx="22">
                  <c:v>8748.7589335011962</c:v>
                </c:pt>
                <c:pt idx="23">
                  <c:v>7455.3004093702002</c:v>
                </c:pt>
                <c:pt idx="24">
                  <c:v>7318.9730050189992</c:v>
                </c:pt>
                <c:pt idx="25">
                  <c:v>7430.9546027796005</c:v>
                </c:pt>
                <c:pt idx="26">
                  <c:v>7175.2638597967998</c:v>
                </c:pt>
                <c:pt idx="27">
                  <c:v>7412.5392929201998</c:v>
                </c:pt>
                <c:pt idx="28">
                  <c:v>7344.8219946956015</c:v>
                </c:pt>
                <c:pt idx="29">
                  <c:v>8132.9942989982001</c:v>
                </c:pt>
                <c:pt idx="30">
                  <c:v>8343.0758896029965</c:v>
                </c:pt>
                <c:pt idx="31">
                  <c:v>8623.2861895242986</c:v>
                </c:pt>
                <c:pt idx="32">
                  <c:v>8651.2259649326006</c:v>
                </c:pt>
                <c:pt idx="33">
                  <c:v>8851.2072749578001</c:v>
                </c:pt>
                <c:pt idx="34">
                  <c:v>9218.3999205001983</c:v>
                </c:pt>
                <c:pt idx="35">
                  <c:v>8590.1076000523008</c:v>
                </c:pt>
                <c:pt idx="36">
                  <c:v>8506.0879714806961</c:v>
                </c:pt>
                <c:pt idx="37">
                  <c:v>8838.276434027599</c:v>
                </c:pt>
                <c:pt idx="38">
                  <c:v>9077.4938918183998</c:v>
                </c:pt>
                <c:pt idx="39">
                  <c:v>8988.7616474951992</c:v>
                </c:pt>
                <c:pt idx="40">
                  <c:v>9360.3189318406985</c:v>
                </c:pt>
                <c:pt idx="41">
                  <c:v>9160.5347001744012</c:v>
                </c:pt>
                <c:pt idx="42">
                  <c:v>9083.1930320317024</c:v>
                </c:pt>
                <c:pt idx="43">
                  <c:v>9446.0020223793999</c:v>
                </c:pt>
                <c:pt idx="44">
                  <c:v>9326.4855606190977</c:v>
                </c:pt>
                <c:pt idx="45">
                  <c:v>10034.703145943</c:v>
                </c:pt>
                <c:pt idx="46">
                  <c:v>9760.0548410102019</c:v>
                </c:pt>
              </c:numCache>
            </c:numRef>
          </c:val>
          <c:smooth val="0"/>
        </c:ser>
        <c:ser>
          <c:idx val="4"/>
          <c:order val="1"/>
          <c:tx>
            <c:strRef>
              <c:f>'Nom-X-M(SA) (hakanbey)'!$I$1</c:f>
              <c:strCache>
                <c:ptCount val="1"/>
                <c:pt idx="0">
                  <c:v>Imports</c:v>
                </c:pt>
              </c:strCache>
            </c:strRef>
          </c:tx>
          <c:spPr>
            <a:ln>
              <a:solidFill>
                <a:srgbClr val="1F497D"/>
              </a:solidFill>
            </a:ln>
          </c:spPr>
          <c:marker>
            <c:symbol val="none"/>
          </c:marker>
          <c:cat>
            <c:numRef>
              <c:f>'Nom-X-M(SA) (hakanbey)'!$A$50:$A$96</c:f>
              <c:numCache>
                <c:formatCode>mmm\-yy</c:formatCode>
                <c:ptCount val="47"/>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numCache>
            </c:numRef>
          </c:cat>
          <c:val>
            <c:numRef>
              <c:f>'Nom-X-M(SA) (hakanbey)'!$C$50:$C$96</c:f>
              <c:numCache>
                <c:formatCode>0.0</c:formatCode>
                <c:ptCount val="47"/>
                <c:pt idx="0">
                  <c:v>12340.377273138</c:v>
                </c:pt>
                <c:pt idx="1">
                  <c:v>12793.426880639998</c:v>
                </c:pt>
                <c:pt idx="2">
                  <c:v>12916.437172272999</c:v>
                </c:pt>
                <c:pt idx="3">
                  <c:v>13269.212544782002</c:v>
                </c:pt>
                <c:pt idx="4">
                  <c:v>13465.587162272002</c:v>
                </c:pt>
                <c:pt idx="5">
                  <c:v>13792.422950885</c:v>
                </c:pt>
                <c:pt idx="6">
                  <c:v>14488.894708983</c:v>
                </c:pt>
                <c:pt idx="7">
                  <c:v>14068.289196625001</c:v>
                </c:pt>
                <c:pt idx="8">
                  <c:v>15039.203427627002</c:v>
                </c:pt>
                <c:pt idx="9">
                  <c:v>15649.253657769003</c:v>
                </c:pt>
                <c:pt idx="10">
                  <c:v>15568.868941422998</c:v>
                </c:pt>
                <c:pt idx="11">
                  <c:v>16500.403027999</c:v>
                </c:pt>
                <c:pt idx="12">
                  <c:v>17936.316021007995</c:v>
                </c:pt>
                <c:pt idx="13">
                  <c:v>17519.286142128003</c:v>
                </c:pt>
                <c:pt idx="14">
                  <c:v>17381.519513524996</c:v>
                </c:pt>
                <c:pt idx="15">
                  <c:v>17875.85271055</c:v>
                </c:pt>
                <c:pt idx="16">
                  <c:v>18611.861363841996</c:v>
                </c:pt>
                <c:pt idx="17">
                  <c:v>18892.498677002</c:v>
                </c:pt>
                <c:pt idx="18">
                  <c:v>18637.961835562008</c:v>
                </c:pt>
                <c:pt idx="19">
                  <c:v>19010.715721148001</c:v>
                </c:pt>
                <c:pt idx="20">
                  <c:v>18078.807936855992</c:v>
                </c:pt>
                <c:pt idx="21">
                  <c:v>14912.674543380002</c:v>
                </c:pt>
                <c:pt idx="22">
                  <c:v>11958.685825123997</c:v>
                </c:pt>
                <c:pt idx="23">
                  <c:v>11340.233601978001</c:v>
                </c:pt>
                <c:pt idx="24">
                  <c:v>10600.433745742004</c:v>
                </c:pt>
                <c:pt idx="25">
                  <c:v>10489.814635729001</c:v>
                </c:pt>
                <c:pt idx="26">
                  <c:v>10553.137333934001</c:v>
                </c:pt>
                <c:pt idx="27">
                  <c:v>10217.871224187998</c:v>
                </c:pt>
                <c:pt idx="28">
                  <c:v>11048.019339372</c:v>
                </c:pt>
                <c:pt idx="29">
                  <c:v>11801.014145710002</c:v>
                </c:pt>
                <c:pt idx="30">
                  <c:v>11694.625531670998</c:v>
                </c:pt>
                <c:pt idx="31">
                  <c:v>12775.061413584001</c:v>
                </c:pt>
                <c:pt idx="32">
                  <c:v>12721.905974706997</c:v>
                </c:pt>
                <c:pt idx="33">
                  <c:v>12417.218091786002</c:v>
                </c:pt>
                <c:pt idx="34">
                  <c:v>12930.216702244003</c:v>
                </c:pt>
                <c:pt idx="35">
                  <c:v>13150.776991385997</c:v>
                </c:pt>
                <c:pt idx="36">
                  <c:v>13568.679263013</c:v>
                </c:pt>
                <c:pt idx="37">
                  <c:v>13499.822140717</c:v>
                </c:pt>
                <c:pt idx="38">
                  <c:v>14262.803227294</c:v>
                </c:pt>
                <c:pt idx="39">
                  <c:v>14788.278918845002</c:v>
                </c:pt>
                <c:pt idx="40">
                  <c:v>14665.801187026998</c:v>
                </c:pt>
                <c:pt idx="41">
                  <c:v>14472.630562143002</c:v>
                </c:pt>
                <c:pt idx="42">
                  <c:v>15329.867358459998</c:v>
                </c:pt>
                <c:pt idx="43">
                  <c:v>15592.458454256002</c:v>
                </c:pt>
                <c:pt idx="44">
                  <c:v>16446.632230565996</c:v>
                </c:pt>
                <c:pt idx="45">
                  <c:v>17519.247736400001</c:v>
                </c:pt>
                <c:pt idx="46">
                  <c:v>18004.429015215999</c:v>
                </c:pt>
              </c:numCache>
            </c:numRef>
          </c:val>
          <c:smooth val="0"/>
        </c:ser>
        <c:dLbls>
          <c:showLegendKey val="0"/>
          <c:showVal val="0"/>
          <c:showCatName val="0"/>
          <c:showSerName val="0"/>
          <c:showPercent val="0"/>
          <c:showBubbleSize val="0"/>
        </c:dLbls>
        <c:marker val="1"/>
        <c:smooth val="0"/>
        <c:axId val="200425856"/>
        <c:axId val="200427392"/>
      </c:lineChart>
      <c:dateAx>
        <c:axId val="200425856"/>
        <c:scaling>
          <c:orientation val="minMax"/>
        </c:scaling>
        <c:delete val="0"/>
        <c:axPos val="b"/>
        <c:numFmt formatCode="mm\/yy" sourceLinked="0"/>
        <c:majorTickMark val="out"/>
        <c:minorTickMark val="none"/>
        <c:tickLblPos val="low"/>
        <c:spPr>
          <a:ln w="3175">
            <a:solidFill>
              <a:srgbClr val="000000"/>
            </a:solidFill>
            <a:prstDash val="solid"/>
          </a:ln>
        </c:spPr>
        <c:txPr>
          <a:bodyPr rot="-2700000" vert="horz"/>
          <a:lstStyle/>
          <a:p>
            <a:pPr>
              <a:defRPr sz="1000">
                <a:latin typeface="Calibri" pitchFamily="34" charset="0"/>
                <a:cs typeface="Calibri" pitchFamily="34" charset="0"/>
              </a:defRPr>
            </a:pPr>
            <a:endParaRPr lang="en-US"/>
          </a:p>
        </c:txPr>
        <c:crossAx val="200427392"/>
        <c:crosses val="autoZero"/>
        <c:auto val="1"/>
        <c:lblOffset val="100"/>
        <c:baseTimeUnit val="months"/>
        <c:majorUnit val="3"/>
        <c:majorTimeUnit val="months"/>
        <c:minorUnit val="1"/>
      </c:dateAx>
      <c:valAx>
        <c:axId val="200427392"/>
        <c:scaling>
          <c:orientation val="minMax"/>
          <c:min val="6000"/>
        </c:scaling>
        <c:delete val="0"/>
        <c:axPos val="l"/>
        <c:numFmt formatCode="General" sourceLinked="0"/>
        <c:majorTickMark val="out"/>
        <c:minorTickMark val="none"/>
        <c:tickLblPos val="nextTo"/>
        <c:spPr>
          <a:ln w="3175">
            <a:solidFill>
              <a:srgbClr val="000000"/>
            </a:solidFill>
            <a:prstDash val="solid"/>
          </a:ln>
        </c:spPr>
        <c:txPr>
          <a:bodyPr rot="0" vert="horz"/>
          <a:lstStyle/>
          <a:p>
            <a:pPr>
              <a:defRPr sz="1000">
                <a:latin typeface="Calibri" pitchFamily="34" charset="0"/>
                <a:cs typeface="Calibri" pitchFamily="34" charset="0"/>
              </a:defRPr>
            </a:pPr>
            <a:endParaRPr lang="en-US"/>
          </a:p>
        </c:txPr>
        <c:crossAx val="200425856"/>
        <c:crosses val="autoZero"/>
        <c:crossBetween val="between"/>
      </c:valAx>
      <c:spPr>
        <a:noFill/>
        <a:ln w="25400">
          <a:noFill/>
        </a:ln>
      </c:spPr>
    </c:plotArea>
    <c:legend>
      <c:legendPos val="b"/>
      <c:layout>
        <c:manualLayout>
          <c:xMode val="edge"/>
          <c:yMode val="edge"/>
          <c:x val="0.48964914645185137"/>
          <c:y val="3.0471949476878056E-2"/>
          <c:w val="0.44361145665053597"/>
          <c:h val="0.11036492416134988"/>
        </c:manualLayout>
      </c:layout>
      <c:overlay val="1"/>
      <c:spPr>
        <a:noFill/>
        <a:ln w="25400">
          <a:noFill/>
        </a:ln>
      </c:spPr>
      <c:txPr>
        <a:bodyPr/>
        <a:lstStyle/>
        <a:p>
          <a:pPr>
            <a:defRPr sz="900">
              <a:latin typeface="Calibri" pitchFamily="34" charset="0"/>
              <a:cs typeface="Calibri" pitchFamily="34" charset="0"/>
            </a:defRPr>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422671786520058E-2"/>
          <c:y val="3.6733283628230091E-2"/>
          <c:w val="0.8907192198698124"/>
          <c:h val="0.82255302382814155"/>
        </c:manualLayout>
      </c:layout>
      <c:barChart>
        <c:barDir val="col"/>
        <c:grouping val="stacked"/>
        <c:varyColors val="0"/>
        <c:ser>
          <c:idx val="0"/>
          <c:order val="0"/>
          <c:tx>
            <c:strRef>
              <c:f>Slide10_sağ!$AN$2</c:f>
              <c:strCache>
                <c:ptCount val="1"/>
                <c:pt idx="0">
                  <c:v>Portfolio and Short-Term*</c:v>
                </c:pt>
              </c:strCache>
            </c:strRef>
          </c:tx>
          <c:spPr>
            <a:solidFill>
              <a:srgbClr val="C0504D"/>
            </a:solidFill>
            <a:ln w="12700">
              <a:noFill/>
              <a:prstDash val="solid"/>
            </a:ln>
          </c:spPr>
          <c:invertIfNegative val="0"/>
          <c:cat>
            <c:strRef>
              <c:f>Slide10_sağ!$B$19:$B$64</c:f>
              <c:strCache>
                <c:ptCount val="46"/>
                <c:pt idx="0">
                  <c:v>02/07</c:v>
                </c:pt>
                <c:pt idx="1">
                  <c:v>03/07</c:v>
                </c:pt>
                <c:pt idx="2">
                  <c:v>04/07</c:v>
                </c:pt>
                <c:pt idx="3">
                  <c:v>05/07</c:v>
                </c:pt>
                <c:pt idx="4">
                  <c:v>06/07</c:v>
                </c:pt>
                <c:pt idx="5">
                  <c:v>'07/07</c:v>
                </c:pt>
                <c:pt idx="6">
                  <c:v>08/07</c:v>
                </c:pt>
                <c:pt idx="7">
                  <c:v>09/07</c:v>
                </c:pt>
                <c:pt idx="8">
                  <c:v>10/07</c:v>
                </c:pt>
                <c:pt idx="9">
                  <c:v>11/07</c:v>
                </c:pt>
                <c:pt idx="10">
                  <c:v>12/07</c:v>
                </c:pt>
                <c:pt idx="11">
                  <c:v>01/08</c:v>
                </c:pt>
                <c:pt idx="12">
                  <c:v>02/08</c:v>
                </c:pt>
                <c:pt idx="13">
                  <c:v>03/08</c:v>
                </c:pt>
                <c:pt idx="14">
                  <c:v>04/08</c:v>
                </c:pt>
                <c:pt idx="15">
                  <c:v>05/08</c:v>
                </c:pt>
                <c:pt idx="16">
                  <c:v>06/08</c:v>
                </c:pt>
                <c:pt idx="17">
                  <c:v>07/08</c:v>
                </c:pt>
                <c:pt idx="18">
                  <c:v>08/08</c:v>
                </c:pt>
                <c:pt idx="19">
                  <c:v>09/08</c:v>
                </c:pt>
                <c:pt idx="20">
                  <c:v>10/08</c:v>
                </c:pt>
                <c:pt idx="21">
                  <c:v>11/08</c:v>
                </c:pt>
                <c:pt idx="22">
                  <c:v>12/08</c:v>
                </c:pt>
                <c:pt idx="23">
                  <c:v>01/09</c:v>
                </c:pt>
                <c:pt idx="24">
                  <c:v>02/09</c:v>
                </c:pt>
                <c:pt idx="25">
                  <c:v>03/09</c:v>
                </c:pt>
                <c:pt idx="26">
                  <c:v>04/09</c:v>
                </c:pt>
                <c:pt idx="27">
                  <c:v>05/09</c:v>
                </c:pt>
                <c:pt idx="28">
                  <c:v>06/09</c:v>
                </c:pt>
                <c:pt idx="29">
                  <c:v>07/09</c:v>
                </c:pt>
                <c:pt idx="30">
                  <c:v>08/09</c:v>
                </c:pt>
                <c:pt idx="31">
                  <c:v>09/09</c:v>
                </c:pt>
                <c:pt idx="32">
                  <c:v>10/09</c:v>
                </c:pt>
                <c:pt idx="33">
                  <c:v>11/09</c:v>
                </c:pt>
                <c:pt idx="34">
                  <c:v>12/09</c:v>
                </c:pt>
                <c:pt idx="35">
                  <c:v>01/10</c:v>
                </c:pt>
                <c:pt idx="36">
                  <c:v>02/10</c:v>
                </c:pt>
                <c:pt idx="37">
                  <c:v>03/10</c:v>
                </c:pt>
                <c:pt idx="38">
                  <c:v>04/10</c:v>
                </c:pt>
                <c:pt idx="39">
                  <c:v>05/10</c:v>
                </c:pt>
                <c:pt idx="40">
                  <c:v>06/10</c:v>
                </c:pt>
                <c:pt idx="41">
                  <c:v>07/10</c:v>
                </c:pt>
                <c:pt idx="42">
                  <c:v>08/10</c:v>
                </c:pt>
                <c:pt idx="43">
                  <c:v>09/10</c:v>
                </c:pt>
                <c:pt idx="44">
                  <c:v>10/10</c:v>
                </c:pt>
                <c:pt idx="45">
                  <c:v>11/10</c:v>
                </c:pt>
              </c:strCache>
            </c:strRef>
          </c:cat>
          <c:val>
            <c:numRef>
              <c:f>Slide10_sağ!$V$19:$V$64</c:f>
              <c:numCache>
                <c:formatCode>0.0</c:formatCode>
                <c:ptCount val="46"/>
                <c:pt idx="0">
                  <c:v>4.0470000000000006</c:v>
                </c:pt>
                <c:pt idx="1">
                  <c:v>3.4049999999999994</c:v>
                </c:pt>
                <c:pt idx="2">
                  <c:v>3.883</c:v>
                </c:pt>
                <c:pt idx="3">
                  <c:v>9.0429999999999993</c:v>
                </c:pt>
                <c:pt idx="4">
                  <c:v>10.679</c:v>
                </c:pt>
                <c:pt idx="5">
                  <c:v>10.304000000000002</c:v>
                </c:pt>
                <c:pt idx="6">
                  <c:v>6.26</c:v>
                </c:pt>
                <c:pt idx="7">
                  <c:v>4.593</c:v>
                </c:pt>
                <c:pt idx="8">
                  <c:v>0.77000000000000013</c:v>
                </c:pt>
                <c:pt idx="9">
                  <c:v>-3.9959999999999996</c:v>
                </c:pt>
                <c:pt idx="10">
                  <c:v>-1.4649999999999999</c:v>
                </c:pt>
                <c:pt idx="11">
                  <c:v>2.3589999999999995</c:v>
                </c:pt>
                <c:pt idx="12">
                  <c:v>2.282</c:v>
                </c:pt>
                <c:pt idx="13">
                  <c:v>4.1259999999999994</c:v>
                </c:pt>
                <c:pt idx="14">
                  <c:v>1.3019999999999994</c:v>
                </c:pt>
                <c:pt idx="15">
                  <c:v>2.6849999999999996</c:v>
                </c:pt>
                <c:pt idx="16">
                  <c:v>6.4189999999999996</c:v>
                </c:pt>
                <c:pt idx="17">
                  <c:v>9.6330000000000009</c:v>
                </c:pt>
                <c:pt idx="18">
                  <c:v>10.620999999999999</c:v>
                </c:pt>
                <c:pt idx="19">
                  <c:v>11.998000000000001</c:v>
                </c:pt>
                <c:pt idx="20">
                  <c:v>7.3130000000000006</c:v>
                </c:pt>
                <c:pt idx="21">
                  <c:v>8.2170000000000005</c:v>
                </c:pt>
                <c:pt idx="22">
                  <c:v>4.6910000000000007</c:v>
                </c:pt>
                <c:pt idx="23">
                  <c:v>2.327</c:v>
                </c:pt>
                <c:pt idx="24">
                  <c:v>-1.1059999999999988</c:v>
                </c:pt>
                <c:pt idx="25">
                  <c:v>-2.4850000000000003</c:v>
                </c:pt>
                <c:pt idx="26">
                  <c:v>-0.85700000000000032</c:v>
                </c:pt>
                <c:pt idx="27">
                  <c:v>-2.3089999999999997</c:v>
                </c:pt>
                <c:pt idx="28">
                  <c:v>-6.1449999999999987</c:v>
                </c:pt>
                <c:pt idx="29">
                  <c:v>-8.6180000000000003</c:v>
                </c:pt>
                <c:pt idx="30">
                  <c:v>-4.9880000000000004</c:v>
                </c:pt>
                <c:pt idx="31">
                  <c:v>-7.1829999999999989</c:v>
                </c:pt>
                <c:pt idx="32">
                  <c:v>-2.6310000000000007</c:v>
                </c:pt>
                <c:pt idx="33">
                  <c:v>1.1719999999999995</c:v>
                </c:pt>
                <c:pt idx="34">
                  <c:v>2.5700000000000003</c:v>
                </c:pt>
                <c:pt idx="35">
                  <c:v>3.6029999999999998</c:v>
                </c:pt>
                <c:pt idx="36">
                  <c:v>8.0469999999999988</c:v>
                </c:pt>
                <c:pt idx="37">
                  <c:v>14.307000000000002</c:v>
                </c:pt>
                <c:pt idx="38">
                  <c:v>18.023</c:v>
                </c:pt>
                <c:pt idx="39">
                  <c:v>19.652999999999999</c:v>
                </c:pt>
                <c:pt idx="40">
                  <c:v>23.018000000000001</c:v>
                </c:pt>
                <c:pt idx="41">
                  <c:v>28.558</c:v>
                </c:pt>
                <c:pt idx="42">
                  <c:v>28.655000000000001</c:v>
                </c:pt>
                <c:pt idx="43">
                  <c:v>31.449000000000002</c:v>
                </c:pt>
                <c:pt idx="44">
                  <c:v>35.800000000000011</c:v>
                </c:pt>
                <c:pt idx="45">
                  <c:v>37.253</c:v>
                </c:pt>
              </c:numCache>
            </c:numRef>
          </c:val>
        </c:ser>
        <c:ser>
          <c:idx val="2"/>
          <c:order val="1"/>
          <c:tx>
            <c:strRef>
              <c:f>Slide10_sağ!$AQ$2</c:f>
              <c:strCache>
                <c:ptCount val="1"/>
                <c:pt idx="0">
                  <c:v>FDI and Long Term</c:v>
                </c:pt>
              </c:strCache>
            </c:strRef>
          </c:tx>
          <c:spPr>
            <a:solidFill>
              <a:srgbClr val="9BBB59"/>
            </a:solidFill>
            <a:ln w="25400">
              <a:noFill/>
              <a:prstDash val="solid"/>
            </a:ln>
          </c:spPr>
          <c:invertIfNegative val="0"/>
          <c:cat>
            <c:strRef>
              <c:f>Slide10_sağ!$B$19:$B$64</c:f>
              <c:strCache>
                <c:ptCount val="46"/>
                <c:pt idx="0">
                  <c:v>02/07</c:v>
                </c:pt>
                <c:pt idx="1">
                  <c:v>03/07</c:v>
                </c:pt>
                <c:pt idx="2">
                  <c:v>04/07</c:v>
                </c:pt>
                <c:pt idx="3">
                  <c:v>05/07</c:v>
                </c:pt>
                <c:pt idx="4">
                  <c:v>06/07</c:v>
                </c:pt>
                <c:pt idx="5">
                  <c:v>'07/07</c:v>
                </c:pt>
                <c:pt idx="6">
                  <c:v>08/07</c:v>
                </c:pt>
                <c:pt idx="7">
                  <c:v>09/07</c:v>
                </c:pt>
                <c:pt idx="8">
                  <c:v>10/07</c:v>
                </c:pt>
                <c:pt idx="9">
                  <c:v>11/07</c:v>
                </c:pt>
                <c:pt idx="10">
                  <c:v>12/07</c:v>
                </c:pt>
                <c:pt idx="11">
                  <c:v>01/08</c:v>
                </c:pt>
                <c:pt idx="12">
                  <c:v>02/08</c:v>
                </c:pt>
                <c:pt idx="13">
                  <c:v>03/08</c:v>
                </c:pt>
                <c:pt idx="14">
                  <c:v>04/08</c:v>
                </c:pt>
                <c:pt idx="15">
                  <c:v>05/08</c:v>
                </c:pt>
                <c:pt idx="16">
                  <c:v>06/08</c:v>
                </c:pt>
                <c:pt idx="17">
                  <c:v>07/08</c:v>
                </c:pt>
                <c:pt idx="18">
                  <c:v>08/08</c:v>
                </c:pt>
                <c:pt idx="19">
                  <c:v>09/08</c:v>
                </c:pt>
                <c:pt idx="20">
                  <c:v>10/08</c:v>
                </c:pt>
                <c:pt idx="21">
                  <c:v>11/08</c:v>
                </c:pt>
                <c:pt idx="22">
                  <c:v>12/08</c:v>
                </c:pt>
                <c:pt idx="23">
                  <c:v>01/09</c:v>
                </c:pt>
                <c:pt idx="24">
                  <c:v>02/09</c:v>
                </c:pt>
                <c:pt idx="25">
                  <c:v>03/09</c:v>
                </c:pt>
                <c:pt idx="26">
                  <c:v>04/09</c:v>
                </c:pt>
                <c:pt idx="27">
                  <c:v>05/09</c:v>
                </c:pt>
                <c:pt idx="28">
                  <c:v>06/09</c:v>
                </c:pt>
                <c:pt idx="29">
                  <c:v>07/09</c:v>
                </c:pt>
                <c:pt idx="30">
                  <c:v>08/09</c:v>
                </c:pt>
                <c:pt idx="31">
                  <c:v>09/09</c:v>
                </c:pt>
                <c:pt idx="32">
                  <c:v>10/09</c:v>
                </c:pt>
                <c:pt idx="33">
                  <c:v>11/09</c:v>
                </c:pt>
                <c:pt idx="34">
                  <c:v>12/09</c:v>
                </c:pt>
                <c:pt idx="35">
                  <c:v>01/10</c:v>
                </c:pt>
                <c:pt idx="36">
                  <c:v>02/10</c:v>
                </c:pt>
                <c:pt idx="37">
                  <c:v>03/10</c:v>
                </c:pt>
                <c:pt idx="38">
                  <c:v>04/10</c:v>
                </c:pt>
                <c:pt idx="39">
                  <c:v>05/10</c:v>
                </c:pt>
                <c:pt idx="40">
                  <c:v>06/10</c:v>
                </c:pt>
                <c:pt idx="41">
                  <c:v>07/10</c:v>
                </c:pt>
                <c:pt idx="42">
                  <c:v>08/10</c:v>
                </c:pt>
                <c:pt idx="43">
                  <c:v>09/10</c:v>
                </c:pt>
                <c:pt idx="44">
                  <c:v>10/10</c:v>
                </c:pt>
                <c:pt idx="45">
                  <c:v>11/10</c:v>
                </c:pt>
              </c:strCache>
            </c:strRef>
          </c:cat>
          <c:val>
            <c:numRef>
              <c:f>Slide10_sağ!$U$19:$U$64</c:f>
              <c:numCache>
                <c:formatCode>0.0</c:formatCode>
                <c:ptCount val="46"/>
                <c:pt idx="0">
                  <c:v>52.689</c:v>
                </c:pt>
                <c:pt idx="1">
                  <c:v>57.278000000000013</c:v>
                </c:pt>
                <c:pt idx="2">
                  <c:v>58.551999999999992</c:v>
                </c:pt>
                <c:pt idx="3">
                  <c:v>52.916000000000004</c:v>
                </c:pt>
                <c:pt idx="4">
                  <c:v>53.880999999999993</c:v>
                </c:pt>
                <c:pt idx="5">
                  <c:v>55.277000000000001</c:v>
                </c:pt>
                <c:pt idx="6">
                  <c:v>55.241</c:v>
                </c:pt>
                <c:pt idx="7">
                  <c:v>57.065000000000005</c:v>
                </c:pt>
                <c:pt idx="8">
                  <c:v>55.058</c:v>
                </c:pt>
                <c:pt idx="9">
                  <c:v>55.254000000000005</c:v>
                </c:pt>
                <c:pt idx="10">
                  <c:v>53.946999999999996</c:v>
                </c:pt>
                <c:pt idx="11">
                  <c:v>51.045000000000002</c:v>
                </c:pt>
                <c:pt idx="12">
                  <c:v>48.645000000000003</c:v>
                </c:pt>
                <c:pt idx="13">
                  <c:v>45.626000000000012</c:v>
                </c:pt>
                <c:pt idx="14">
                  <c:v>46.391000000000005</c:v>
                </c:pt>
                <c:pt idx="15">
                  <c:v>49.260000000000012</c:v>
                </c:pt>
                <c:pt idx="16">
                  <c:v>51.951000000000001</c:v>
                </c:pt>
                <c:pt idx="17">
                  <c:v>51.794000000000011</c:v>
                </c:pt>
                <c:pt idx="18">
                  <c:v>52.186</c:v>
                </c:pt>
                <c:pt idx="19">
                  <c:v>52.623000000000012</c:v>
                </c:pt>
                <c:pt idx="20">
                  <c:v>52.484000000000002</c:v>
                </c:pt>
                <c:pt idx="21">
                  <c:v>48.910999999999994</c:v>
                </c:pt>
                <c:pt idx="22">
                  <c:v>41.209000000000003</c:v>
                </c:pt>
                <c:pt idx="23">
                  <c:v>39.473000000000006</c:v>
                </c:pt>
                <c:pt idx="24">
                  <c:v>35.608000000000011</c:v>
                </c:pt>
                <c:pt idx="25">
                  <c:v>29.835000000000001</c:v>
                </c:pt>
                <c:pt idx="26">
                  <c:v>25.760999999999996</c:v>
                </c:pt>
                <c:pt idx="27">
                  <c:v>20.187000000000001</c:v>
                </c:pt>
                <c:pt idx="28">
                  <c:v>12.249000000000001</c:v>
                </c:pt>
                <c:pt idx="29">
                  <c:v>10.844000000000001</c:v>
                </c:pt>
                <c:pt idx="30">
                  <c:v>4.3189999999999982</c:v>
                </c:pt>
                <c:pt idx="31">
                  <c:v>-1.2059999999999989</c:v>
                </c:pt>
                <c:pt idx="32">
                  <c:v>-4.105999999999999</c:v>
                </c:pt>
                <c:pt idx="33">
                  <c:v>-4.2890000000000015</c:v>
                </c:pt>
                <c:pt idx="34">
                  <c:v>-2.6590000000000007</c:v>
                </c:pt>
                <c:pt idx="35">
                  <c:v>-3.4129999999999994</c:v>
                </c:pt>
                <c:pt idx="36">
                  <c:v>-4.8889999999999985</c:v>
                </c:pt>
                <c:pt idx="37">
                  <c:v>-3.8029999999999986</c:v>
                </c:pt>
                <c:pt idx="38">
                  <c:v>-0.95900000000000007</c:v>
                </c:pt>
                <c:pt idx="39">
                  <c:v>-1.768999999999999</c:v>
                </c:pt>
                <c:pt idx="40">
                  <c:v>-2.7270000000000008</c:v>
                </c:pt>
                <c:pt idx="41">
                  <c:v>-2.198999999999999</c:v>
                </c:pt>
                <c:pt idx="42">
                  <c:v>1.1840000000000006</c:v>
                </c:pt>
                <c:pt idx="43">
                  <c:v>1.6679999999999993</c:v>
                </c:pt>
                <c:pt idx="44">
                  <c:v>3.6840000000000006</c:v>
                </c:pt>
                <c:pt idx="45">
                  <c:v>5.8809999999999985</c:v>
                </c:pt>
              </c:numCache>
            </c:numRef>
          </c:val>
        </c:ser>
        <c:dLbls>
          <c:showLegendKey val="0"/>
          <c:showVal val="0"/>
          <c:showCatName val="0"/>
          <c:showSerName val="0"/>
          <c:showPercent val="0"/>
          <c:showBubbleSize val="0"/>
        </c:dLbls>
        <c:gapWidth val="150"/>
        <c:overlap val="100"/>
        <c:axId val="200292992"/>
        <c:axId val="200298880"/>
      </c:barChart>
      <c:lineChart>
        <c:grouping val="standard"/>
        <c:varyColors val="0"/>
        <c:ser>
          <c:idx val="4"/>
          <c:order val="2"/>
          <c:tx>
            <c:strRef>
              <c:f>Slide10_sağ!$AS$2</c:f>
              <c:strCache>
                <c:ptCount val="1"/>
                <c:pt idx="0">
                  <c:v>Current Account Deficit</c:v>
                </c:pt>
              </c:strCache>
            </c:strRef>
          </c:tx>
          <c:spPr>
            <a:ln>
              <a:solidFill>
                <a:schemeClr val="accent1"/>
              </a:solidFill>
            </a:ln>
          </c:spPr>
          <c:marker>
            <c:symbol val="none"/>
          </c:marker>
          <c:cat>
            <c:strRef>
              <c:f>Slide10_sağ!$B$19:$B$63</c:f>
              <c:strCache>
                <c:ptCount val="45"/>
                <c:pt idx="0">
                  <c:v>02/07</c:v>
                </c:pt>
                <c:pt idx="1">
                  <c:v>03/07</c:v>
                </c:pt>
                <c:pt idx="2">
                  <c:v>04/07</c:v>
                </c:pt>
                <c:pt idx="3">
                  <c:v>05/07</c:v>
                </c:pt>
                <c:pt idx="4">
                  <c:v>06/07</c:v>
                </c:pt>
                <c:pt idx="5">
                  <c:v>'07/07</c:v>
                </c:pt>
                <c:pt idx="6">
                  <c:v>08/07</c:v>
                </c:pt>
                <c:pt idx="7">
                  <c:v>09/07</c:v>
                </c:pt>
                <c:pt idx="8">
                  <c:v>10/07</c:v>
                </c:pt>
                <c:pt idx="9">
                  <c:v>11/07</c:v>
                </c:pt>
                <c:pt idx="10">
                  <c:v>12/07</c:v>
                </c:pt>
                <c:pt idx="11">
                  <c:v>01/08</c:v>
                </c:pt>
                <c:pt idx="12">
                  <c:v>02/08</c:v>
                </c:pt>
                <c:pt idx="13">
                  <c:v>03/08</c:v>
                </c:pt>
                <c:pt idx="14">
                  <c:v>04/08</c:v>
                </c:pt>
                <c:pt idx="15">
                  <c:v>05/08</c:v>
                </c:pt>
                <c:pt idx="16">
                  <c:v>06/08</c:v>
                </c:pt>
                <c:pt idx="17">
                  <c:v>07/08</c:v>
                </c:pt>
                <c:pt idx="18">
                  <c:v>08/08</c:v>
                </c:pt>
                <c:pt idx="19">
                  <c:v>09/08</c:v>
                </c:pt>
                <c:pt idx="20">
                  <c:v>10/08</c:v>
                </c:pt>
                <c:pt idx="21">
                  <c:v>11/08</c:v>
                </c:pt>
                <c:pt idx="22">
                  <c:v>12/08</c:v>
                </c:pt>
                <c:pt idx="23">
                  <c:v>01/09</c:v>
                </c:pt>
                <c:pt idx="24">
                  <c:v>02/09</c:v>
                </c:pt>
                <c:pt idx="25">
                  <c:v>03/09</c:v>
                </c:pt>
                <c:pt idx="26">
                  <c:v>04/09</c:v>
                </c:pt>
                <c:pt idx="27">
                  <c:v>05/09</c:v>
                </c:pt>
                <c:pt idx="28">
                  <c:v>06/09</c:v>
                </c:pt>
                <c:pt idx="29">
                  <c:v>07/09</c:v>
                </c:pt>
                <c:pt idx="30">
                  <c:v>08/09</c:v>
                </c:pt>
                <c:pt idx="31">
                  <c:v>09/09</c:v>
                </c:pt>
                <c:pt idx="32">
                  <c:v>10/09</c:v>
                </c:pt>
                <c:pt idx="33">
                  <c:v>11/09</c:v>
                </c:pt>
                <c:pt idx="34">
                  <c:v>12/09</c:v>
                </c:pt>
                <c:pt idx="35">
                  <c:v>01/10</c:v>
                </c:pt>
                <c:pt idx="36">
                  <c:v>02/10</c:v>
                </c:pt>
                <c:pt idx="37">
                  <c:v>03/10</c:v>
                </c:pt>
                <c:pt idx="38">
                  <c:v>04/10</c:v>
                </c:pt>
                <c:pt idx="39">
                  <c:v>05/10</c:v>
                </c:pt>
                <c:pt idx="40">
                  <c:v>06/10</c:v>
                </c:pt>
                <c:pt idx="41">
                  <c:v>07/10</c:v>
                </c:pt>
                <c:pt idx="42">
                  <c:v>08/10</c:v>
                </c:pt>
                <c:pt idx="43">
                  <c:v>09/10</c:v>
                </c:pt>
                <c:pt idx="44">
                  <c:v>10/10</c:v>
                </c:pt>
              </c:strCache>
            </c:strRef>
          </c:cat>
          <c:val>
            <c:numRef>
              <c:f>Slide10_sağ!$P$19:$P$64</c:f>
              <c:numCache>
                <c:formatCode>0.0</c:formatCode>
                <c:ptCount val="46"/>
                <c:pt idx="0">
                  <c:v>33.044000000000004</c:v>
                </c:pt>
                <c:pt idx="1">
                  <c:v>33.090000000000003</c:v>
                </c:pt>
                <c:pt idx="2">
                  <c:v>32.583000000000006</c:v>
                </c:pt>
                <c:pt idx="3">
                  <c:v>32.079000000000001</c:v>
                </c:pt>
                <c:pt idx="4">
                  <c:v>32.424000000000007</c:v>
                </c:pt>
                <c:pt idx="5">
                  <c:v>33.506</c:v>
                </c:pt>
                <c:pt idx="6">
                  <c:v>33.678000000000004</c:v>
                </c:pt>
                <c:pt idx="7">
                  <c:v>34.526000000000003</c:v>
                </c:pt>
                <c:pt idx="8">
                  <c:v>35.586999999999996</c:v>
                </c:pt>
                <c:pt idx="9">
                  <c:v>36.024000000000001</c:v>
                </c:pt>
                <c:pt idx="10">
                  <c:v>38.434000000000005</c:v>
                </c:pt>
                <c:pt idx="11">
                  <c:v>39.410999999999994</c:v>
                </c:pt>
                <c:pt idx="12">
                  <c:v>40.113</c:v>
                </c:pt>
                <c:pt idx="13">
                  <c:v>41.314999999999998</c:v>
                </c:pt>
                <c:pt idx="14">
                  <c:v>43.186</c:v>
                </c:pt>
                <c:pt idx="15">
                  <c:v>44.369</c:v>
                </c:pt>
                <c:pt idx="16">
                  <c:v>46.746000000000002</c:v>
                </c:pt>
                <c:pt idx="17">
                  <c:v>47.863</c:v>
                </c:pt>
                <c:pt idx="18">
                  <c:v>49.160000000000004</c:v>
                </c:pt>
                <c:pt idx="19">
                  <c:v>47.794000000000011</c:v>
                </c:pt>
                <c:pt idx="20">
                  <c:v>47.005000000000003</c:v>
                </c:pt>
                <c:pt idx="21">
                  <c:v>44.113</c:v>
                </c:pt>
                <c:pt idx="22">
                  <c:v>41.958999999999996</c:v>
                </c:pt>
                <c:pt idx="23">
                  <c:v>38.218000000000011</c:v>
                </c:pt>
                <c:pt idx="24">
                  <c:v>34.612000000000002</c:v>
                </c:pt>
                <c:pt idx="25">
                  <c:v>31.513999999999999</c:v>
                </c:pt>
                <c:pt idx="26">
                  <c:v>27.885000000000002</c:v>
                </c:pt>
                <c:pt idx="27">
                  <c:v>24.672000000000001</c:v>
                </c:pt>
                <c:pt idx="28">
                  <c:v>21.331000000000003</c:v>
                </c:pt>
                <c:pt idx="29">
                  <c:v>17.815000000000001</c:v>
                </c:pt>
                <c:pt idx="30">
                  <c:v>15.337</c:v>
                </c:pt>
                <c:pt idx="31">
                  <c:v>15.341000000000001</c:v>
                </c:pt>
                <c:pt idx="32">
                  <c:v>12.476000000000003</c:v>
                </c:pt>
                <c:pt idx="33">
                  <c:v>13.818</c:v>
                </c:pt>
                <c:pt idx="34">
                  <c:v>13.991</c:v>
                </c:pt>
                <c:pt idx="35">
                  <c:v>16.568999999999996</c:v>
                </c:pt>
                <c:pt idx="36">
                  <c:v>18.443999999999996</c:v>
                </c:pt>
                <c:pt idx="37">
                  <c:v>21.457999999999995</c:v>
                </c:pt>
                <c:pt idx="38">
                  <c:v>24.187999999999999</c:v>
                </c:pt>
                <c:pt idx="39">
                  <c:v>25.471</c:v>
                </c:pt>
                <c:pt idx="40">
                  <c:v>26.632999999999999</c:v>
                </c:pt>
                <c:pt idx="41">
                  <c:v>29.655000000000001</c:v>
                </c:pt>
                <c:pt idx="42">
                  <c:v>32.075000000000003</c:v>
                </c:pt>
                <c:pt idx="43">
                  <c:v>34.876999999999995</c:v>
                </c:pt>
                <c:pt idx="44">
                  <c:v>38.601000000000006</c:v>
                </c:pt>
                <c:pt idx="45">
                  <c:v>42.767000000000003</c:v>
                </c:pt>
              </c:numCache>
            </c:numRef>
          </c:val>
          <c:smooth val="0"/>
        </c:ser>
        <c:dLbls>
          <c:showLegendKey val="0"/>
          <c:showVal val="0"/>
          <c:showCatName val="0"/>
          <c:showSerName val="0"/>
          <c:showPercent val="0"/>
          <c:showBubbleSize val="0"/>
        </c:dLbls>
        <c:marker val="1"/>
        <c:smooth val="0"/>
        <c:axId val="200292992"/>
        <c:axId val="200298880"/>
      </c:lineChart>
      <c:catAx>
        <c:axId val="200292992"/>
        <c:scaling>
          <c:orientation val="minMax"/>
        </c:scaling>
        <c:delete val="0"/>
        <c:axPos val="b"/>
        <c:numFmt formatCode="mm\/yy" sourceLinked="0"/>
        <c:majorTickMark val="out"/>
        <c:minorTickMark val="none"/>
        <c:tickLblPos val="low"/>
        <c:spPr>
          <a:ln w="3175">
            <a:solidFill>
              <a:srgbClr val="000000"/>
            </a:solidFill>
            <a:prstDash val="solid"/>
          </a:ln>
        </c:spPr>
        <c:txPr>
          <a:bodyPr rot="-2700000" vert="horz"/>
          <a:lstStyle/>
          <a:p>
            <a:pPr>
              <a:defRPr sz="1000" b="0" i="0" u="none" strike="noStrike" baseline="0">
                <a:solidFill>
                  <a:srgbClr val="000000"/>
                </a:solidFill>
                <a:latin typeface="Calibri" pitchFamily="34" charset="0"/>
                <a:ea typeface="Arial"/>
                <a:cs typeface="Calibri" pitchFamily="34" charset="0"/>
              </a:defRPr>
            </a:pPr>
            <a:endParaRPr lang="en-US"/>
          </a:p>
        </c:txPr>
        <c:crossAx val="200298880"/>
        <c:crosses val="autoZero"/>
        <c:auto val="1"/>
        <c:lblAlgn val="ctr"/>
        <c:lblOffset val="100"/>
        <c:tickLblSkip val="2"/>
        <c:tickMarkSkip val="1"/>
        <c:noMultiLvlLbl val="0"/>
      </c:catAx>
      <c:valAx>
        <c:axId val="200298880"/>
        <c:scaling>
          <c:orientation val="minMax"/>
        </c:scaling>
        <c:delete val="0"/>
        <c:axPos val="l"/>
        <c:numFmt formatCode="General"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200292992"/>
        <c:crosses val="autoZero"/>
        <c:crossBetween val="between"/>
      </c:valAx>
      <c:spPr>
        <a:noFill/>
        <a:ln w="25400">
          <a:noFill/>
        </a:ln>
      </c:spPr>
    </c:plotArea>
    <c:legend>
      <c:legendPos val="b"/>
      <c:layout>
        <c:manualLayout>
          <c:xMode val="edge"/>
          <c:yMode val="edge"/>
          <c:x val="0.51495469193609245"/>
          <c:y val="2.5732298654718058E-2"/>
          <c:w val="0.44412397216951299"/>
          <c:h val="0.10662496287271252"/>
        </c:manualLayout>
      </c:layout>
      <c:overlay val="1"/>
      <c:spPr>
        <a:noFill/>
        <a:ln w="25400">
          <a:noFill/>
        </a:ln>
      </c:spPr>
      <c:txPr>
        <a:bodyPr/>
        <a:lstStyle/>
        <a:p>
          <a:pPr>
            <a:defRPr sz="1000" b="0" i="0" u="none" strike="noStrike" baseline="0">
              <a:solidFill>
                <a:srgbClr val="000000"/>
              </a:solidFill>
              <a:latin typeface="+mn-lt"/>
              <a:ea typeface="Arial"/>
              <a:cs typeface="Arial"/>
            </a:defRPr>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154049068803429E-2"/>
          <c:y val="0.21076831969819929"/>
          <c:w val="0.87314151356080494"/>
          <c:h val="0.6539149997554653"/>
        </c:manualLayout>
      </c:layout>
      <c:areaChart>
        <c:grouping val="standard"/>
        <c:varyColors val="0"/>
        <c:ser>
          <c:idx val="1"/>
          <c:order val="0"/>
          <c:tx>
            <c:strRef>
              <c:f>'5.1.14'!$D$3</c:f>
              <c:strCache>
                <c:ptCount val="1"/>
                <c:pt idx="0">
                  <c:v>Interest Rate Corridor</c:v>
                </c:pt>
              </c:strCache>
            </c:strRef>
          </c:tx>
          <c:spPr>
            <a:solidFill>
              <a:srgbClr val="E3DFCB"/>
            </a:solidFill>
            <a:ln w="19050">
              <a:solidFill>
                <a:srgbClr val="DDD9C1"/>
              </a:solidFill>
            </a:ln>
          </c:spPr>
          <c:cat>
            <c:numRef>
              <c:f>'5.1.14'!$B$20:$B$1506</c:f>
              <c:numCache>
                <c:formatCode>m/d/yyyy</c:formatCode>
                <c:ptCount val="1487"/>
                <c:pt idx="0">
                  <c:v>40647</c:v>
                </c:pt>
                <c:pt idx="1">
                  <c:v>40648</c:v>
                </c:pt>
                <c:pt idx="2">
                  <c:v>40651</c:v>
                </c:pt>
                <c:pt idx="3">
                  <c:v>40652</c:v>
                </c:pt>
                <c:pt idx="4">
                  <c:v>40653</c:v>
                </c:pt>
                <c:pt idx="5">
                  <c:v>40654</c:v>
                </c:pt>
                <c:pt idx="6">
                  <c:v>40655</c:v>
                </c:pt>
                <c:pt idx="7">
                  <c:v>40658</c:v>
                </c:pt>
                <c:pt idx="8">
                  <c:v>40659</c:v>
                </c:pt>
                <c:pt idx="9">
                  <c:v>40660</c:v>
                </c:pt>
                <c:pt idx="10">
                  <c:v>40661</c:v>
                </c:pt>
                <c:pt idx="11">
                  <c:v>40662</c:v>
                </c:pt>
                <c:pt idx="12">
                  <c:v>40665</c:v>
                </c:pt>
                <c:pt idx="13">
                  <c:v>40666</c:v>
                </c:pt>
                <c:pt idx="14">
                  <c:v>40667</c:v>
                </c:pt>
                <c:pt idx="15">
                  <c:v>40668</c:v>
                </c:pt>
                <c:pt idx="16">
                  <c:v>40669</c:v>
                </c:pt>
                <c:pt idx="17">
                  <c:v>40672</c:v>
                </c:pt>
                <c:pt idx="18">
                  <c:v>40673</c:v>
                </c:pt>
                <c:pt idx="19">
                  <c:v>40674</c:v>
                </c:pt>
                <c:pt idx="20">
                  <c:v>40675</c:v>
                </c:pt>
                <c:pt idx="21">
                  <c:v>40676</c:v>
                </c:pt>
                <c:pt idx="22">
                  <c:v>40679</c:v>
                </c:pt>
                <c:pt idx="23">
                  <c:v>40680</c:v>
                </c:pt>
                <c:pt idx="24">
                  <c:v>40683</c:v>
                </c:pt>
                <c:pt idx="25">
                  <c:v>40686</c:v>
                </c:pt>
                <c:pt idx="26">
                  <c:v>40687</c:v>
                </c:pt>
                <c:pt idx="27">
                  <c:v>40688</c:v>
                </c:pt>
                <c:pt idx="28">
                  <c:v>40689</c:v>
                </c:pt>
                <c:pt idx="29">
                  <c:v>40690</c:v>
                </c:pt>
                <c:pt idx="30">
                  <c:v>40693</c:v>
                </c:pt>
                <c:pt idx="31">
                  <c:v>40694</c:v>
                </c:pt>
                <c:pt idx="32">
                  <c:v>40695</c:v>
                </c:pt>
                <c:pt idx="33">
                  <c:v>40696</c:v>
                </c:pt>
                <c:pt idx="34">
                  <c:v>40697</c:v>
                </c:pt>
                <c:pt idx="35">
                  <c:v>40700</c:v>
                </c:pt>
                <c:pt idx="36">
                  <c:v>40701</c:v>
                </c:pt>
                <c:pt idx="37">
                  <c:v>40702</c:v>
                </c:pt>
                <c:pt idx="38">
                  <c:v>40703</c:v>
                </c:pt>
                <c:pt idx="39">
                  <c:v>40704</c:v>
                </c:pt>
                <c:pt idx="40">
                  <c:v>40707</c:v>
                </c:pt>
                <c:pt idx="41">
                  <c:v>40708</c:v>
                </c:pt>
                <c:pt idx="42">
                  <c:v>40709</c:v>
                </c:pt>
                <c:pt idx="43">
                  <c:v>40710</c:v>
                </c:pt>
                <c:pt idx="44">
                  <c:v>40711</c:v>
                </c:pt>
                <c:pt idx="45">
                  <c:v>40714</c:v>
                </c:pt>
                <c:pt idx="46">
                  <c:v>40715</c:v>
                </c:pt>
                <c:pt idx="47">
                  <c:v>40716</c:v>
                </c:pt>
                <c:pt idx="48">
                  <c:v>40717</c:v>
                </c:pt>
                <c:pt idx="49">
                  <c:v>40718</c:v>
                </c:pt>
                <c:pt idx="50">
                  <c:v>40721</c:v>
                </c:pt>
                <c:pt idx="51">
                  <c:v>40722</c:v>
                </c:pt>
                <c:pt idx="52">
                  <c:v>40723</c:v>
                </c:pt>
                <c:pt idx="53">
                  <c:v>40724</c:v>
                </c:pt>
                <c:pt idx="54">
                  <c:v>40725</c:v>
                </c:pt>
                <c:pt idx="55">
                  <c:v>40728</c:v>
                </c:pt>
                <c:pt idx="56">
                  <c:v>40729</c:v>
                </c:pt>
                <c:pt idx="57">
                  <c:v>40730</c:v>
                </c:pt>
                <c:pt idx="58">
                  <c:v>40731</c:v>
                </c:pt>
                <c:pt idx="59">
                  <c:v>40732</c:v>
                </c:pt>
                <c:pt idx="60">
                  <c:v>40735</c:v>
                </c:pt>
                <c:pt idx="61">
                  <c:v>40736</c:v>
                </c:pt>
                <c:pt idx="62">
                  <c:v>40737</c:v>
                </c:pt>
                <c:pt idx="63">
                  <c:v>40738</c:v>
                </c:pt>
                <c:pt idx="64">
                  <c:v>40739</c:v>
                </c:pt>
                <c:pt idx="65">
                  <c:v>40742</c:v>
                </c:pt>
                <c:pt idx="66">
                  <c:v>40743</c:v>
                </c:pt>
                <c:pt idx="67">
                  <c:v>40744</c:v>
                </c:pt>
                <c:pt idx="68">
                  <c:v>40745</c:v>
                </c:pt>
                <c:pt idx="69">
                  <c:v>40746</c:v>
                </c:pt>
                <c:pt idx="70">
                  <c:v>40749</c:v>
                </c:pt>
                <c:pt idx="71">
                  <c:v>40750</c:v>
                </c:pt>
                <c:pt idx="72">
                  <c:v>40751</c:v>
                </c:pt>
                <c:pt idx="73">
                  <c:v>40752</c:v>
                </c:pt>
                <c:pt idx="74">
                  <c:v>40753</c:v>
                </c:pt>
                <c:pt idx="75">
                  <c:v>40756</c:v>
                </c:pt>
                <c:pt idx="76">
                  <c:v>40757</c:v>
                </c:pt>
                <c:pt idx="77">
                  <c:v>40758</c:v>
                </c:pt>
                <c:pt idx="78">
                  <c:v>40759</c:v>
                </c:pt>
                <c:pt idx="79">
                  <c:v>40760</c:v>
                </c:pt>
                <c:pt idx="80">
                  <c:v>40763</c:v>
                </c:pt>
                <c:pt idx="81">
                  <c:v>40764</c:v>
                </c:pt>
                <c:pt idx="82">
                  <c:v>40765</c:v>
                </c:pt>
                <c:pt idx="83">
                  <c:v>40766</c:v>
                </c:pt>
                <c:pt idx="84">
                  <c:v>40767</c:v>
                </c:pt>
                <c:pt idx="85">
                  <c:v>40770</c:v>
                </c:pt>
                <c:pt idx="86">
                  <c:v>40771</c:v>
                </c:pt>
                <c:pt idx="87">
                  <c:v>40772</c:v>
                </c:pt>
                <c:pt idx="88">
                  <c:v>40773</c:v>
                </c:pt>
                <c:pt idx="89">
                  <c:v>40774</c:v>
                </c:pt>
                <c:pt idx="90">
                  <c:v>40777</c:v>
                </c:pt>
                <c:pt idx="91">
                  <c:v>40778</c:v>
                </c:pt>
                <c:pt idx="92">
                  <c:v>40779</c:v>
                </c:pt>
                <c:pt idx="93">
                  <c:v>40780</c:v>
                </c:pt>
                <c:pt idx="94">
                  <c:v>40781</c:v>
                </c:pt>
                <c:pt idx="95">
                  <c:v>40784</c:v>
                </c:pt>
                <c:pt idx="96">
                  <c:v>40788</c:v>
                </c:pt>
                <c:pt idx="97">
                  <c:v>40791</c:v>
                </c:pt>
                <c:pt idx="98">
                  <c:v>40792</c:v>
                </c:pt>
                <c:pt idx="99">
                  <c:v>40793</c:v>
                </c:pt>
                <c:pt idx="100">
                  <c:v>40794</c:v>
                </c:pt>
                <c:pt idx="101">
                  <c:v>40795</c:v>
                </c:pt>
                <c:pt idx="102">
                  <c:v>40798</c:v>
                </c:pt>
                <c:pt idx="103">
                  <c:v>40799</c:v>
                </c:pt>
                <c:pt idx="104">
                  <c:v>40800</c:v>
                </c:pt>
                <c:pt idx="105">
                  <c:v>40801</c:v>
                </c:pt>
                <c:pt idx="106">
                  <c:v>40802</c:v>
                </c:pt>
                <c:pt idx="107">
                  <c:v>40805</c:v>
                </c:pt>
                <c:pt idx="108">
                  <c:v>40806</c:v>
                </c:pt>
                <c:pt idx="109">
                  <c:v>40807</c:v>
                </c:pt>
                <c:pt idx="110">
                  <c:v>40808</c:v>
                </c:pt>
                <c:pt idx="111">
                  <c:v>40809</c:v>
                </c:pt>
                <c:pt idx="112">
                  <c:v>40812</c:v>
                </c:pt>
                <c:pt idx="113">
                  <c:v>40813</c:v>
                </c:pt>
                <c:pt idx="114">
                  <c:v>40814</c:v>
                </c:pt>
                <c:pt idx="115">
                  <c:v>40815</c:v>
                </c:pt>
                <c:pt idx="116">
                  <c:v>40816</c:v>
                </c:pt>
                <c:pt idx="117">
                  <c:v>40819</c:v>
                </c:pt>
                <c:pt idx="118">
                  <c:v>40820</c:v>
                </c:pt>
                <c:pt idx="119">
                  <c:v>40821</c:v>
                </c:pt>
                <c:pt idx="120">
                  <c:v>40822</c:v>
                </c:pt>
                <c:pt idx="121">
                  <c:v>40823</c:v>
                </c:pt>
                <c:pt idx="122">
                  <c:v>40826</c:v>
                </c:pt>
                <c:pt idx="123">
                  <c:v>40827</c:v>
                </c:pt>
                <c:pt idx="124">
                  <c:v>40828</c:v>
                </c:pt>
                <c:pt idx="125">
                  <c:v>40829</c:v>
                </c:pt>
                <c:pt idx="126">
                  <c:v>40830</c:v>
                </c:pt>
                <c:pt idx="127">
                  <c:v>40833</c:v>
                </c:pt>
                <c:pt idx="128">
                  <c:v>40834</c:v>
                </c:pt>
                <c:pt idx="129">
                  <c:v>40835</c:v>
                </c:pt>
                <c:pt idx="130">
                  <c:v>40836</c:v>
                </c:pt>
                <c:pt idx="131">
                  <c:v>40837</c:v>
                </c:pt>
                <c:pt idx="132">
                  <c:v>40840</c:v>
                </c:pt>
                <c:pt idx="133">
                  <c:v>40841</c:v>
                </c:pt>
                <c:pt idx="134">
                  <c:v>40842</c:v>
                </c:pt>
                <c:pt idx="135">
                  <c:v>40843</c:v>
                </c:pt>
                <c:pt idx="136">
                  <c:v>40844</c:v>
                </c:pt>
                <c:pt idx="137">
                  <c:v>40847</c:v>
                </c:pt>
                <c:pt idx="138">
                  <c:v>40848</c:v>
                </c:pt>
                <c:pt idx="139">
                  <c:v>40849</c:v>
                </c:pt>
                <c:pt idx="140">
                  <c:v>40850</c:v>
                </c:pt>
                <c:pt idx="141">
                  <c:v>40851</c:v>
                </c:pt>
                <c:pt idx="142">
                  <c:v>40858</c:v>
                </c:pt>
                <c:pt idx="143">
                  <c:v>40861</c:v>
                </c:pt>
                <c:pt idx="144">
                  <c:v>40862</c:v>
                </c:pt>
                <c:pt idx="145">
                  <c:v>40863</c:v>
                </c:pt>
                <c:pt idx="146">
                  <c:v>40864</c:v>
                </c:pt>
                <c:pt idx="147">
                  <c:v>40865</c:v>
                </c:pt>
                <c:pt idx="148">
                  <c:v>40868</c:v>
                </c:pt>
                <c:pt idx="149">
                  <c:v>40869</c:v>
                </c:pt>
                <c:pt idx="150">
                  <c:v>40870</c:v>
                </c:pt>
                <c:pt idx="151">
                  <c:v>40871</c:v>
                </c:pt>
                <c:pt idx="152">
                  <c:v>40872</c:v>
                </c:pt>
                <c:pt idx="153">
                  <c:v>40875</c:v>
                </c:pt>
                <c:pt idx="154">
                  <c:v>40876</c:v>
                </c:pt>
                <c:pt idx="155">
                  <c:v>40877</c:v>
                </c:pt>
                <c:pt idx="156">
                  <c:v>40878</c:v>
                </c:pt>
                <c:pt idx="157">
                  <c:v>40879</c:v>
                </c:pt>
                <c:pt idx="158">
                  <c:v>40882</c:v>
                </c:pt>
                <c:pt idx="159">
                  <c:v>40883</c:v>
                </c:pt>
                <c:pt idx="160">
                  <c:v>40884</c:v>
                </c:pt>
                <c:pt idx="161">
                  <c:v>40885</c:v>
                </c:pt>
                <c:pt idx="162">
                  <c:v>40886</c:v>
                </c:pt>
                <c:pt idx="163">
                  <c:v>40889</c:v>
                </c:pt>
                <c:pt idx="164">
                  <c:v>40890</c:v>
                </c:pt>
                <c:pt idx="165">
                  <c:v>40891</c:v>
                </c:pt>
                <c:pt idx="166">
                  <c:v>40892</c:v>
                </c:pt>
                <c:pt idx="167">
                  <c:v>40893</c:v>
                </c:pt>
                <c:pt idx="168">
                  <c:v>40896</c:v>
                </c:pt>
                <c:pt idx="169">
                  <c:v>40897</c:v>
                </c:pt>
                <c:pt idx="170">
                  <c:v>40898</c:v>
                </c:pt>
                <c:pt idx="171">
                  <c:v>40899</c:v>
                </c:pt>
                <c:pt idx="172">
                  <c:v>40900</c:v>
                </c:pt>
                <c:pt idx="173">
                  <c:v>40903</c:v>
                </c:pt>
                <c:pt idx="174">
                  <c:v>40904</c:v>
                </c:pt>
                <c:pt idx="175">
                  <c:v>40905</c:v>
                </c:pt>
                <c:pt idx="176">
                  <c:v>40906</c:v>
                </c:pt>
                <c:pt idx="177">
                  <c:v>40907</c:v>
                </c:pt>
                <c:pt idx="178">
                  <c:v>40910</c:v>
                </c:pt>
                <c:pt idx="179">
                  <c:v>40911</c:v>
                </c:pt>
                <c:pt idx="180">
                  <c:v>40912</c:v>
                </c:pt>
                <c:pt idx="181">
                  <c:v>40913</c:v>
                </c:pt>
                <c:pt idx="182">
                  <c:v>40914</c:v>
                </c:pt>
                <c:pt idx="183">
                  <c:v>40917</c:v>
                </c:pt>
                <c:pt idx="184">
                  <c:v>40918</c:v>
                </c:pt>
                <c:pt idx="185">
                  <c:v>40919</c:v>
                </c:pt>
                <c:pt idx="186">
                  <c:v>40920</c:v>
                </c:pt>
                <c:pt idx="187">
                  <c:v>40921</c:v>
                </c:pt>
                <c:pt idx="188">
                  <c:v>40924</c:v>
                </c:pt>
                <c:pt idx="189">
                  <c:v>40925</c:v>
                </c:pt>
                <c:pt idx="190">
                  <c:v>40926</c:v>
                </c:pt>
                <c:pt idx="191">
                  <c:v>40927</c:v>
                </c:pt>
                <c:pt idx="192">
                  <c:v>40928</c:v>
                </c:pt>
                <c:pt idx="193">
                  <c:v>40931</c:v>
                </c:pt>
                <c:pt idx="194">
                  <c:v>40932</c:v>
                </c:pt>
                <c:pt idx="195">
                  <c:v>40933</c:v>
                </c:pt>
                <c:pt idx="196">
                  <c:v>40934</c:v>
                </c:pt>
                <c:pt idx="197">
                  <c:v>40935</c:v>
                </c:pt>
                <c:pt idx="198">
                  <c:v>40938</c:v>
                </c:pt>
                <c:pt idx="199">
                  <c:v>40939</c:v>
                </c:pt>
                <c:pt idx="200">
                  <c:v>40940</c:v>
                </c:pt>
                <c:pt idx="201">
                  <c:v>40941</c:v>
                </c:pt>
                <c:pt idx="202">
                  <c:v>40942</c:v>
                </c:pt>
                <c:pt idx="203">
                  <c:v>40945</c:v>
                </c:pt>
                <c:pt idx="204">
                  <c:v>40946</c:v>
                </c:pt>
                <c:pt idx="205">
                  <c:v>40947</c:v>
                </c:pt>
                <c:pt idx="206">
                  <c:v>40948</c:v>
                </c:pt>
                <c:pt idx="207">
                  <c:v>40949</c:v>
                </c:pt>
                <c:pt idx="208">
                  <c:v>40952</c:v>
                </c:pt>
                <c:pt idx="209">
                  <c:v>40953</c:v>
                </c:pt>
                <c:pt idx="210">
                  <c:v>40954</c:v>
                </c:pt>
                <c:pt idx="211">
                  <c:v>40955</c:v>
                </c:pt>
                <c:pt idx="212">
                  <c:v>40956</c:v>
                </c:pt>
                <c:pt idx="213">
                  <c:v>40959</c:v>
                </c:pt>
                <c:pt idx="214">
                  <c:v>40960</c:v>
                </c:pt>
                <c:pt idx="215">
                  <c:v>40961</c:v>
                </c:pt>
                <c:pt idx="216">
                  <c:v>40962</c:v>
                </c:pt>
                <c:pt idx="217">
                  <c:v>40963</c:v>
                </c:pt>
                <c:pt idx="218">
                  <c:v>40966</c:v>
                </c:pt>
                <c:pt idx="219">
                  <c:v>40967</c:v>
                </c:pt>
                <c:pt idx="220">
                  <c:v>40968</c:v>
                </c:pt>
                <c:pt idx="221">
                  <c:v>40969</c:v>
                </c:pt>
                <c:pt idx="222">
                  <c:v>40970</c:v>
                </c:pt>
                <c:pt idx="223">
                  <c:v>40973</c:v>
                </c:pt>
                <c:pt idx="224">
                  <c:v>40974</c:v>
                </c:pt>
                <c:pt idx="225">
                  <c:v>40975</c:v>
                </c:pt>
                <c:pt idx="226">
                  <c:v>40976</c:v>
                </c:pt>
                <c:pt idx="227">
                  <c:v>40977</c:v>
                </c:pt>
                <c:pt idx="228">
                  <c:v>40980</c:v>
                </c:pt>
                <c:pt idx="229">
                  <c:v>40981</c:v>
                </c:pt>
                <c:pt idx="230">
                  <c:v>40982</c:v>
                </c:pt>
                <c:pt idx="231">
                  <c:v>40983</c:v>
                </c:pt>
                <c:pt idx="232">
                  <c:v>40984</c:v>
                </c:pt>
                <c:pt idx="233">
                  <c:v>40987</c:v>
                </c:pt>
                <c:pt idx="234">
                  <c:v>40988</c:v>
                </c:pt>
                <c:pt idx="235">
                  <c:v>40989</c:v>
                </c:pt>
                <c:pt idx="236">
                  <c:v>40990</c:v>
                </c:pt>
                <c:pt idx="237">
                  <c:v>40991</c:v>
                </c:pt>
                <c:pt idx="238">
                  <c:v>40994</c:v>
                </c:pt>
                <c:pt idx="239">
                  <c:v>40995</c:v>
                </c:pt>
                <c:pt idx="240">
                  <c:v>40996</c:v>
                </c:pt>
                <c:pt idx="241">
                  <c:v>40997</c:v>
                </c:pt>
                <c:pt idx="242">
                  <c:v>40998</c:v>
                </c:pt>
                <c:pt idx="243">
                  <c:v>41001</c:v>
                </c:pt>
                <c:pt idx="244">
                  <c:v>41002</c:v>
                </c:pt>
                <c:pt idx="245">
                  <c:v>41003</c:v>
                </c:pt>
                <c:pt idx="246">
                  <c:v>41004</c:v>
                </c:pt>
                <c:pt idx="247">
                  <c:v>41005</c:v>
                </c:pt>
                <c:pt idx="248">
                  <c:v>41008</c:v>
                </c:pt>
                <c:pt idx="249">
                  <c:v>41009</c:v>
                </c:pt>
                <c:pt idx="250">
                  <c:v>41010</c:v>
                </c:pt>
                <c:pt idx="251">
                  <c:v>41011</c:v>
                </c:pt>
                <c:pt idx="252">
                  <c:v>41012</c:v>
                </c:pt>
                <c:pt idx="253">
                  <c:v>41015</c:v>
                </c:pt>
                <c:pt idx="254">
                  <c:v>41016</c:v>
                </c:pt>
                <c:pt idx="255">
                  <c:v>41017</c:v>
                </c:pt>
                <c:pt idx="256">
                  <c:v>41018</c:v>
                </c:pt>
                <c:pt idx="257">
                  <c:v>41019</c:v>
                </c:pt>
                <c:pt idx="258">
                  <c:v>41023</c:v>
                </c:pt>
                <c:pt idx="259">
                  <c:v>41024</c:v>
                </c:pt>
                <c:pt idx="260">
                  <c:v>41025</c:v>
                </c:pt>
                <c:pt idx="261">
                  <c:v>41026</c:v>
                </c:pt>
                <c:pt idx="262">
                  <c:v>41029</c:v>
                </c:pt>
                <c:pt idx="263">
                  <c:v>41031</c:v>
                </c:pt>
                <c:pt idx="264">
                  <c:v>41032</c:v>
                </c:pt>
                <c:pt idx="265">
                  <c:v>41033</c:v>
                </c:pt>
                <c:pt idx="266">
                  <c:v>41036</c:v>
                </c:pt>
                <c:pt idx="267">
                  <c:v>41037</c:v>
                </c:pt>
                <c:pt idx="268">
                  <c:v>41038</c:v>
                </c:pt>
                <c:pt idx="269">
                  <c:v>41039</c:v>
                </c:pt>
                <c:pt idx="270">
                  <c:v>41040</c:v>
                </c:pt>
                <c:pt idx="271">
                  <c:v>41043</c:v>
                </c:pt>
                <c:pt idx="272">
                  <c:v>41044</c:v>
                </c:pt>
                <c:pt idx="273">
                  <c:v>41045</c:v>
                </c:pt>
                <c:pt idx="274">
                  <c:v>41046</c:v>
                </c:pt>
                <c:pt idx="275">
                  <c:v>41047</c:v>
                </c:pt>
                <c:pt idx="276">
                  <c:v>41050</c:v>
                </c:pt>
                <c:pt idx="277">
                  <c:v>41051</c:v>
                </c:pt>
                <c:pt idx="278">
                  <c:v>41052</c:v>
                </c:pt>
                <c:pt idx="279">
                  <c:v>41053</c:v>
                </c:pt>
                <c:pt idx="280">
                  <c:v>41054</c:v>
                </c:pt>
                <c:pt idx="281">
                  <c:v>41057</c:v>
                </c:pt>
                <c:pt idx="282">
                  <c:v>41058</c:v>
                </c:pt>
                <c:pt idx="283">
                  <c:v>41059</c:v>
                </c:pt>
                <c:pt idx="284">
                  <c:v>41060</c:v>
                </c:pt>
                <c:pt idx="285">
                  <c:v>41061</c:v>
                </c:pt>
                <c:pt idx="286">
                  <c:v>41064</c:v>
                </c:pt>
                <c:pt idx="287">
                  <c:v>41065</c:v>
                </c:pt>
                <c:pt idx="288">
                  <c:v>41066</c:v>
                </c:pt>
                <c:pt idx="289">
                  <c:v>41067</c:v>
                </c:pt>
                <c:pt idx="290">
                  <c:v>41068</c:v>
                </c:pt>
                <c:pt idx="291">
                  <c:v>41071</c:v>
                </c:pt>
                <c:pt idx="292">
                  <c:v>41072</c:v>
                </c:pt>
                <c:pt idx="293">
                  <c:v>41073</c:v>
                </c:pt>
                <c:pt idx="294">
                  <c:v>41074</c:v>
                </c:pt>
                <c:pt idx="295">
                  <c:v>41075</c:v>
                </c:pt>
                <c:pt idx="296">
                  <c:v>41078</c:v>
                </c:pt>
                <c:pt idx="297">
                  <c:v>41079</c:v>
                </c:pt>
                <c:pt idx="298">
                  <c:v>41080</c:v>
                </c:pt>
                <c:pt idx="299">
                  <c:v>41081</c:v>
                </c:pt>
                <c:pt idx="300">
                  <c:v>41082</c:v>
                </c:pt>
                <c:pt idx="301">
                  <c:v>41085</c:v>
                </c:pt>
                <c:pt idx="302">
                  <c:v>41086</c:v>
                </c:pt>
                <c:pt idx="303">
                  <c:v>41087</c:v>
                </c:pt>
                <c:pt idx="304">
                  <c:v>41088</c:v>
                </c:pt>
                <c:pt idx="305">
                  <c:v>41089</c:v>
                </c:pt>
                <c:pt idx="306">
                  <c:v>41092</c:v>
                </c:pt>
                <c:pt idx="307">
                  <c:v>41093</c:v>
                </c:pt>
                <c:pt idx="308">
                  <c:v>41094</c:v>
                </c:pt>
                <c:pt idx="309">
                  <c:v>41095</c:v>
                </c:pt>
                <c:pt idx="310">
                  <c:v>41096</c:v>
                </c:pt>
                <c:pt idx="311">
                  <c:v>41099</c:v>
                </c:pt>
                <c:pt idx="312">
                  <c:v>41100</c:v>
                </c:pt>
                <c:pt idx="313">
                  <c:v>41101</c:v>
                </c:pt>
                <c:pt idx="314">
                  <c:v>41102</c:v>
                </c:pt>
                <c:pt idx="315">
                  <c:v>41103</c:v>
                </c:pt>
                <c:pt idx="316">
                  <c:v>41106</c:v>
                </c:pt>
                <c:pt idx="317">
                  <c:v>41107</c:v>
                </c:pt>
                <c:pt idx="318">
                  <c:v>41108</c:v>
                </c:pt>
                <c:pt idx="319">
                  <c:v>41109</c:v>
                </c:pt>
                <c:pt idx="320">
                  <c:v>41110</c:v>
                </c:pt>
                <c:pt idx="321">
                  <c:v>41113</c:v>
                </c:pt>
                <c:pt idx="322">
                  <c:v>41114</c:v>
                </c:pt>
                <c:pt idx="323">
                  <c:v>41115</c:v>
                </c:pt>
                <c:pt idx="324">
                  <c:v>41116</c:v>
                </c:pt>
                <c:pt idx="325">
                  <c:v>41117</c:v>
                </c:pt>
                <c:pt idx="326">
                  <c:v>41120</c:v>
                </c:pt>
                <c:pt idx="327">
                  <c:v>41121</c:v>
                </c:pt>
                <c:pt idx="328">
                  <c:v>41122</c:v>
                </c:pt>
                <c:pt idx="329">
                  <c:v>41123</c:v>
                </c:pt>
                <c:pt idx="330">
                  <c:v>41124</c:v>
                </c:pt>
                <c:pt idx="331">
                  <c:v>41127</c:v>
                </c:pt>
                <c:pt idx="332">
                  <c:v>41128</c:v>
                </c:pt>
                <c:pt idx="333">
                  <c:v>41129</c:v>
                </c:pt>
                <c:pt idx="334">
                  <c:v>41130</c:v>
                </c:pt>
                <c:pt idx="335">
                  <c:v>41131</c:v>
                </c:pt>
                <c:pt idx="336">
                  <c:v>41134</c:v>
                </c:pt>
                <c:pt idx="337">
                  <c:v>41135</c:v>
                </c:pt>
                <c:pt idx="338">
                  <c:v>41136</c:v>
                </c:pt>
                <c:pt idx="339">
                  <c:v>41137</c:v>
                </c:pt>
                <c:pt idx="340">
                  <c:v>41138</c:v>
                </c:pt>
                <c:pt idx="341">
                  <c:v>41143</c:v>
                </c:pt>
                <c:pt idx="342">
                  <c:v>41144</c:v>
                </c:pt>
                <c:pt idx="343">
                  <c:v>41145</c:v>
                </c:pt>
                <c:pt idx="344">
                  <c:v>41148</c:v>
                </c:pt>
                <c:pt idx="345">
                  <c:v>41149</c:v>
                </c:pt>
                <c:pt idx="346">
                  <c:v>41150</c:v>
                </c:pt>
                <c:pt idx="347">
                  <c:v>41152</c:v>
                </c:pt>
                <c:pt idx="348">
                  <c:v>41155</c:v>
                </c:pt>
                <c:pt idx="349">
                  <c:v>41156</c:v>
                </c:pt>
                <c:pt idx="350">
                  <c:v>41157</c:v>
                </c:pt>
                <c:pt idx="351">
                  <c:v>41158</c:v>
                </c:pt>
                <c:pt idx="352">
                  <c:v>41159</c:v>
                </c:pt>
                <c:pt idx="353">
                  <c:v>41162</c:v>
                </c:pt>
                <c:pt idx="354">
                  <c:v>41163</c:v>
                </c:pt>
                <c:pt idx="355">
                  <c:v>41164</c:v>
                </c:pt>
                <c:pt idx="356">
                  <c:v>41165</c:v>
                </c:pt>
                <c:pt idx="357">
                  <c:v>41166</c:v>
                </c:pt>
                <c:pt idx="358">
                  <c:v>41169</c:v>
                </c:pt>
                <c:pt idx="359">
                  <c:v>41170</c:v>
                </c:pt>
                <c:pt idx="360">
                  <c:v>41171</c:v>
                </c:pt>
                <c:pt idx="361">
                  <c:v>41172</c:v>
                </c:pt>
                <c:pt idx="362">
                  <c:v>41173</c:v>
                </c:pt>
                <c:pt idx="363">
                  <c:v>41176</c:v>
                </c:pt>
                <c:pt idx="364">
                  <c:v>41177</c:v>
                </c:pt>
                <c:pt idx="365">
                  <c:v>41178</c:v>
                </c:pt>
                <c:pt idx="366">
                  <c:v>41179</c:v>
                </c:pt>
                <c:pt idx="367">
                  <c:v>41180</c:v>
                </c:pt>
                <c:pt idx="368">
                  <c:v>41183</c:v>
                </c:pt>
                <c:pt idx="369">
                  <c:v>41184</c:v>
                </c:pt>
                <c:pt idx="370">
                  <c:v>41185</c:v>
                </c:pt>
                <c:pt idx="371">
                  <c:v>41186</c:v>
                </c:pt>
                <c:pt idx="372">
                  <c:v>41187</c:v>
                </c:pt>
                <c:pt idx="373">
                  <c:v>41190</c:v>
                </c:pt>
                <c:pt idx="374">
                  <c:v>41191</c:v>
                </c:pt>
                <c:pt idx="375">
                  <c:v>41192</c:v>
                </c:pt>
                <c:pt idx="376">
                  <c:v>41193</c:v>
                </c:pt>
                <c:pt idx="377">
                  <c:v>41194</c:v>
                </c:pt>
                <c:pt idx="378">
                  <c:v>41197</c:v>
                </c:pt>
                <c:pt idx="379">
                  <c:v>41198</c:v>
                </c:pt>
                <c:pt idx="380">
                  <c:v>41199</c:v>
                </c:pt>
                <c:pt idx="381">
                  <c:v>41200</c:v>
                </c:pt>
                <c:pt idx="382">
                  <c:v>41201</c:v>
                </c:pt>
                <c:pt idx="383">
                  <c:v>41204</c:v>
                </c:pt>
                <c:pt idx="384">
                  <c:v>41205</c:v>
                </c:pt>
                <c:pt idx="385">
                  <c:v>41206</c:v>
                </c:pt>
                <c:pt idx="386">
                  <c:v>41212</c:v>
                </c:pt>
                <c:pt idx="387">
                  <c:v>41213</c:v>
                </c:pt>
                <c:pt idx="388">
                  <c:v>41214</c:v>
                </c:pt>
                <c:pt idx="389">
                  <c:v>41215</c:v>
                </c:pt>
                <c:pt idx="390">
                  <c:v>41218</c:v>
                </c:pt>
                <c:pt idx="391">
                  <c:v>41219</c:v>
                </c:pt>
                <c:pt idx="392">
                  <c:v>41220</c:v>
                </c:pt>
                <c:pt idx="393">
                  <c:v>41221</c:v>
                </c:pt>
                <c:pt idx="394">
                  <c:v>41222</c:v>
                </c:pt>
                <c:pt idx="395">
                  <c:v>41225</c:v>
                </c:pt>
                <c:pt idx="396">
                  <c:v>41226</c:v>
                </c:pt>
                <c:pt idx="397">
                  <c:v>41227</c:v>
                </c:pt>
                <c:pt idx="398">
                  <c:v>41228</c:v>
                </c:pt>
                <c:pt idx="399">
                  <c:v>41229</c:v>
                </c:pt>
                <c:pt idx="400">
                  <c:v>41232</c:v>
                </c:pt>
                <c:pt idx="401">
                  <c:v>41233</c:v>
                </c:pt>
                <c:pt idx="402">
                  <c:v>41234</c:v>
                </c:pt>
                <c:pt idx="403">
                  <c:v>41235</c:v>
                </c:pt>
                <c:pt idx="404">
                  <c:v>41236</c:v>
                </c:pt>
                <c:pt idx="405">
                  <c:v>41239</c:v>
                </c:pt>
                <c:pt idx="406">
                  <c:v>41240</c:v>
                </c:pt>
                <c:pt idx="407">
                  <c:v>41241</c:v>
                </c:pt>
                <c:pt idx="408">
                  <c:v>41242</c:v>
                </c:pt>
                <c:pt idx="409">
                  <c:v>41243</c:v>
                </c:pt>
                <c:pt idx="410">
                  <c:v>41246</c:v>
                </c:pt>
                <c:pt idx="411">
                  <c:v>41247</c:v>
                </c:pt>
                <c:pt idx="412">
                  <c:v>41248</c:v>
                </c:pt>
                <c:pt idx="413">
                  <c:v>41249</c:v>
                </c:pt>
                <c:pt idx="414">
                  <c:v>41250</c:v>
                </c:pt>
                <c:pt idx="415">
                  <c:v>41253</c:v>
                </c:pt>
                <c:pt idx="416">
                  <c:v>41254</c:v>
                </c:pt>
                <c:pt idx="417">
                  <c:v>41255</c:v>
                </c:pt>
                <c:pt idx="418">
                  <c:v>41256</c:v>
                </c:pt>
                <c:pt idx="419">
                  <c:v>41257</c:v>
                </c:pt>
                <c:pt idx="420">
                  <c:v>41260</c:v>
                </c:pt>
                <c:pt idx="421">
                  <c:v>41261</c:v>
                </c:pt>
                <c:pt idx="422">
                  <c:v>41262</c:v>
                </c:pt>
                <c:pt idx="423">
                  <c:v>41263</c:v>
                </c:pt>
                <c:pt idx="424">
                  <c:v>41264</c:v>
                </c:pt>
                <c:pt idx="425">
                  <c:v>41267</c:v>
                </c:pt>
                <c:pt idx="426">
                  <c:v>41268</c:v>
                </c:pt>
                <c:pt idx="427">
                  <c:v>41269</c:v>
                </c:pt>
                <c:pt idx="428">
                  <c:v>41270</c:v>
                </c:pt>
                <c:pt idx="429">
                  <c:v>41271</c:v>
                </c:pt>
                <c:pt idx="430">
                  <c:v>41274</c:v>
                </c:pt>
                <c:pt idx="431">
                  <c:v>41276</c:v>
                </c:pt>
                <c:pt idx="432">
                  <c:v>41277</c:v>
                </c:pt>
                <c:pt idx="433">
                  <c:v>41278</c:v>
                </c:pt>
                <c:pt idx="434">
                  <c:v>41281</c:v>
                </c:pt>
                <c:pt idx="435">
                  <c:v>41282</c:v>
                </c:pt>
                <c:pt idx="436">
                  <c:v>41283</c:v>
                </c:pt>
                <c:pt idx="437">
                  <c:v>41284</c:v>
                </c:pt>
                <c:pt idx="438">
                  <c:v>41285</c:v>
                </c:pt>
                <c:pt idx="439">
                  <c:v>41288</c:v>
                </c:pt>
                <c:pt idx="440">
                  <c:v>41289</c:v>
                </c:pt>
                <c:pt idx="441">
                  <c:v>41290</c:v>
                </c:pt>
                <c:pt idx="442">
                  <c:v>41291</c:v>
                </c:pt>
                <c:pt idx="443">
                  <c:v>41292</c:v>
                </c:pt>
                <c:pt idx="444">
                  <c:v>41295</c:v>
                </c:pt>
                <c:pt idx="445">
                  <c:v>41296</c:v>
                </c:pt>
                <c:pt idx="446">
                  <c:v>41297</c:v>
                </c:pt>
                <c:pt idx="447">
                  <c:v>41298</c:v>
                </c:pt>
                <c:pt idx="448">
                  <c:v>41299</c:v>
                </c:pt>
                <c:pt idx="449">
                  <c:v>41302</c:v>
                </c:pt>
                <c:pt idx="450">
                  <c:v>41303</c:v>
                </c:pt>
                <c:pt idx="451">
                  <c:v>41304</c:v>
                </c:pt>
                <c:pt idx="452">
                  <c:v>41305</c:v>
                </c:pt>
                <c:pt idx="453">
                  <c:v>41306</c:v>
                </c:pt>
                <c:pt idx="454">
                  <c:v>41309</c:v>
                </c:pt>
                <c:pt idx="455">
                  <c:v>41310</c:v>
                </c:pt>
                <c:pt idx="456">
                  <c:v>41311</c:v>
                </c:pt>
                <c:pt idx="457">
                  <c:v>41312</c:v>
                </c:pt>
                <c:pt idx="458">
                  <c:v>41313</c:v>
                </c:pt>
                <c:pt idx="459">
                  <c:v>41316</c:v>
                </c:pt>
                <c:pt idx="460">
                  <c:v>41317</c:v>
                </c:pt>
                <c:pt idx="461">
                  <c:v>41318</c:v>
                </c:pt>
                <c:pt idx="462">
                  <c:v>41319</c:v>
                </c:pt>
                <c:pt idx="463">
                  <c:v>41320</c:v>
                </c:pt>
                <c:pt idx="464">
                  <c:v>41323</c:v>
                </c:pt>
                <c:pt idx="465">
                  <c:v>41324</c:v>
                </c:pt>
                <c:pt idx="466">
                  <c:v>41325</c:v>
                </c:pt>
                <c:pt idx="467">
                  <c:v>41326</c:v>
                </c:pt>
                <c:pt idx="468">
                  <c:v>41327</c:v>
                </c:pt>
                <c:pt idx="469">
                  <c:v>41330</c:v>
                </c:pt>
                <c:pt idx="470">
                  <c:v>41331</c:v>
                </c:pt>
                <c:pt idx="471">
                  <c:v>41332</c:v>
                </c:pt>
                <c:pt idx="472">
                  <c:v>41333</c:v>
                </c:pt>
                <c:pt idx="473">
                  <c:v>41334</c:v>
                </c:pt>
                <c:pt idx="474">
                  <c:v>41337</c:v>
                </c:pt>
                <c:pt idx="475">
                  <c:v>41338</c:v>
                </c:pt>
                <c:pt idx="476">
                  <c:v>41339</c:v>
                </c:pt>
                <c:pt idx="477">
                  <c:v>41340</c:v>
                </c:pt>
                <c:pt idx="478">
                  <c:v>41341</c:v>
                </c:pt>
                <c:pt idx="479">
                  <c:v>41344</c:v>
                </c:pt>
                <c:pt idx="480">
                  <c:v>41345</c:v>
                </c:pt>
                <c:pt idx="481">
                  <c:v>41346</c:v>
                </c:pt>
                <c:pt idx="482">
                  <c:v>41347</c:v>
                </c:pt>
                <c:pt idx="483">
                  <c:v>41348</c:v>
                </c:pt>
                <c:pt idx="484">
                  <c:v>41351</c:v>
                </c:pt>
                <c:pt idx="485">
                  <c:v>41352</c:v>
                </c:pt>
                <c:pt idx="486">
                  <c:v>41353</c:v>
                </c:pt>
                <c:pt idx="487">
                  <c:v>41354</c:v>
                </c:pt>
                <c:pt idx="488">
                  <c:v>41355</c:v>
                </c:pt>
                <c:pt idx="489">
                  <c:v>41358</c:v>
                </c:pt>
                <c:pt idx="490">
                  <c:v>41359</c:v>
                </c:pt>
                <c:pt idx="491">
                  <c:v>41360</c:v>
                </c:pt>
                <c:pt idx="492">
                  <c:v>41361</c:v>
                </c:pt>
                <c:pt idx="493">
                  <c:v>41362</c:v>
                </c:pt>
                <c:pt idx="494">
                  <c:v>41365</c:v>
                </c:pt>
                <c:pt idx="495">
                  <c:v>41366</c:v>
                </c:pt>
                <c:pt idx="496">
                  <c:v>41367</c:v>
                </c:pt>
                <c:pt idx="497">
                  <c:v>41368</c:v>
                </c:pt>
                <c:pt idx="498">
                  <c:v>41369</c:v>
                </c:pt>
                <c:pt idx="499">
                  <c:v>41372</c:v>
                </c:pt>
                <c:pt idx="500">
                  <c:v>41373</c:v>
                </c:pt>
                <c:pt idx="501">
                  <c:v>41374</c:v>
                </c:pt>
                <c:pt idx="502">
                  <c:v>41375</c:v>
                </c:pt>
                <c:pt idx="503">
                  <c:v>41376</c:v>
                </c:pt>
                <c:pt idx="504">
                  <c:v>41379</c:v>
                </c:pt>
                <c:pt idx="505">
                  <c:v>41380</c:v>
                </c:pt>
                <c:pt idx="506">
                  <c:v>41381</c:v>
                </c:pt>
                <c:pt idx="507">
                  <c:v>41382</c:v>
                </c:pt>
                <c:pt idx="508">
                  <c:v>41383</c:v>
                </c:pt>
                <c:pt idx="509">
                  <c:v>41386</c:v>
                </c:pt>
                <c:pt idx="510">
                  <c:v>41388</c:v>
                </c:pt>
                <c:pt idx="511">
                  <c:v>41389</c:v>
                </c:pt>
                <c:pt idx="512">
                  <c:v>41390</c:v>
                </c:pt>
                <c:pt idx="513">
                  <c:v>41393</c:v>
                </c:pt>
                <c:pt idx="514">
                  <c:v>41394</c:v>
                </c:pt>
                <c:pt idx="515">
                  <c:v>41396</c:v>
                </c:pt>
                <c:pt idx="516">
                  <c:v>41397</c:v>
                </c:pt>
                <c:pt idx="517">
                  <c:v>41400</c:v>
                </c:pt>
                <c:pt idx="518">
                  <c:v>41401</c:v>
                </c:pt>
                <c:pt idx="519">
                  <c:v>41402</c:v>
                </c:pt>
                <c:pt idx="520">
                  <c:v>41403</c:v>
                </c:pt>
                <c:pt idx="521">
                  <c:v>41404</c:v>
                </c:pt>
                <c:pt idx="522">
                  <c:v>41407</c:v>
                </c:pt>
                <c:pt idx="523">
                  <c:v>41408</c:v>
                </c:pt>
                <c:pt idx="524">
                  <c:v>41409</c:v>
                </c:pt>
                <c:pt idx="525">
                  <c:v>41410</c:v>
                </c:pt>
                <c:pt idx="526">
                  <c:v>41411</c:v>
                </c:pt>
                <c:pt idx="527">
                  <c:v>41414</c:v>
                </c:pt>
                <c:pt idx="528">
                  <c:v>41415</c:v>
                </c:pt>
                <c:pt idx="529">
                  <c:v>41416</c:v>
                </c:pt>
                <c:pt idx="530">
                  <c:v>41417</c:v>
                </c:pt>
                <c:pt idx="531">
                  <c:v>41418</c:v>
                </c:pt>
                <c:pt idx="532">
                  <c:v>41421</c:v>
                </c:pt>
                <c:pt idx="533">
                  <c:v>41422</c:v>
                </c:pt>
                <c:pt idx="534">
                  <c:v>41423</c:v>
                </c:pt>
                <c:pt idx="535">
                  <c:v>41424</c:v>
                </c:pt>
                <c:pt idx="536">
                  <c:v>41425</c:v>
                </c:pt>
                <c:pt idx="537">
                  <c:v>41428</c:v>
                </c:pt>
                <c:pt idx="538">
                  <c:v>41429</c:v>
                </c:pt>
                <c:pt idx="539">
                  <c:v>41430</c:v>
                </c:pt>
                <c:pt idx="540">
                  <c:v>41431</c:v>
                </c:pt>
                <c:pt idx="541">
                  <c:v>41432</c:v>
                </c:pt>
                <c:pt idx="542">
                  <c:v>41435</c:v>
                </c:pt>
                <c:pt idx="543">
                  <c:v>41436</c:v>
                </c:pt>
                <c:pt idx="544">
                  <c:v>41437</c:v>
                </c:pt>
                <c:pt idx="545">
                  <c:v>41438</c:v>
                </c:pt>
                <c:pt idx="546">
                  <c:v>41439</c:v>
                </c:pt>
                <c:pt idx="547">
                  <c:v>41442</c:v>
                </c:pt>
                <c:pt idx="548">
                  <c:v>41443</c:v>
                </c:pt>
                <c:pt idx="549">
                  <c:v>41444</c:v>
                </c:pt>
                <c:pt idx="550">
                  <c:v>41445</c:v>
                </c:pt>
                <c:pt idx="551">
                  <c:v>41446</c:v>
                </c:pt>
                <c:pt idx="552">
                  <c:v>41449</c:v>
                </c:pt>
                <c:pt idx="553">
                  <c:v>41450</c:v>
                </c:pt>
                <c:pt idx="554">
                  <c:v>41451</c:v>
                </c:pt>
                <c:pt idx="555">
                  <c:v>41452</c:v>
                </c:pt>
                <c:pt idx="556">
                  <c:v>41453</c:v>
                </c:pt>
                <c:pt idx="557">
                  <c:v>41456</c:v>
                </c:pt>
                <c:pt idx="558">
                  <c:v>41457</c:v>
                </c:pt>
                <c:pt idx="559">
                  <c:v>41458</c:v>
                </c:pt>
                <c:pt idx="560">
                  <c:v>41459</c:v>
                </c:pt>
                <c:pt idx="561">
                  <c:v>41460</c:v>
                </c:pt>
                <c:pt idx="562">
                  <c:v>41463</c:v>
                </c:pt>
                <c:pt idx="563">
                  <c:v>41464</c:v>
                </c:pt>
                <c:pt idx="564">
                  <c:v>41465</c:v>
                </c:pt>
                <c:pt idx="565">
                  <c:v>41466</c:v>
                </c:pt>
                <c:pt idx="566">
                  <c:v>41467</c:v>
                </c:pt>
                <c:pt idx="567">
                  <c:v>41470</c:v>
                </c:pt>
                <c:pt idx="568">
                  <c:v>41471</c:v>
                </c:pt>
                <c:pt idx="569">
                  <c:v>41472</c:v>
                </c:pt>
                <c:pt idx="570">
                  <c:v>41473</c:v>
                </c:pt>
                <c:pt idx="571">
                  <c:v>41474</c:v>
                </c:pt>
                <c:pt idx="572">
                  <c:v>41477</c:v>
                </c:pt>
                <c:pt idx="573">
                  <c:v>41478</c:v>
                </c:pt>
                <c:pt idx="574">
                  <c:v>41479</c:v>
                </c:pt>
                <c:pt idx="575">
                  <c:v>41480</c:v>
                </c:pt>
                <c:pt idx="576">
                  <c:v>41481</c:v>
                </c:pt>
                <c:pt idx="577">
                  <c:v>41484</c:v>
                </c:pt>
                <c:pt idx="578">
                  <c:v>41485</c:v>
                </c:pt>
                <c:pt idx="579">
                  <c:v>41486</c:v>
                </c:pt>
                <c:pt idx="580">
                  <c:v>41487</c:v>
                </c:pt>
                <c:pt idx="581">
                  <c:v>41488</c:v>
                </c:pt>
                <c:pt idx="582">
                  <c:v>41491</c:v>
                </c:pt>
                <c:pt idx="583">
                  <c:v>41492</c:v>
                </c:pt>
                <c:pt idx="584">
                  <c:v>41493</c:v>
                </c:pt>
                <c:pt idx="585">
                  <c:v>41498</c:v>
                </c:pt>
                <c:pt idx="586">
                  <c:v>41499</c:v>
                </c:pt>
                <c:pt idx="587">
                  <c:v>41500</c:v>
                </c:pt>
                <c:pt idx="588">
                  <c:v>41501</c:v>
                </c:pt>
                <c:pt idx="589">
                  <c:v>41502</c:v>
                </c:pt>
                <c:pt idx="590">
                  <c:v>41505</c:v>
                </c:pt>
                <c:pt idx="591">
                  <c:v>41506</c:v>
                </c:pt>
                <c:pt idx="592">
                  <c:v>41507</c:v>
                </c:pt>
                <c:pt idx="593">
                  <c:v>41508</c:v>
                </c:pt>
                <c:pt idx="594">
                  <c:v>41509</c:v>
                </c:pt>
                <c:pt idx="595">
                  <c:v>41512</c:v>
                </c:pt>
                <c:pt idx="596">
                  <c:v>41513</c:v>
                </c:pt>
                <c:pt idx="597">
                  <c:v>41514</c:v>
                </c:pt>
                <c:pt idx="598">
                  <c:v>41515</c:v>
                </c:pt>
                <c:pt idx="599">
                  <c:v>41519</c:v>
                </c:pt>
                <c:pt idx="600">
                  <c:v>41520</c:v>
                </c:pt>
                <c:pt idx="601">
                  <c:v>41521</c:v>
                </c:pt>
                <c:pt idx="602">
                  <c:v>41522</c:v>
                </c:pt>
                <c:pt idx="603">
                  <c:v>41523</c:v>
                </c:pt>
                <c:pt idx="604">
                  <c:v>41526</c:v>
                </c:pt>
                <c:pt idx="605">
                  <c:v>41527</c:v>
                </c:pt>
                <c:pt idx="606">
                  <c:v>41528</c:v>
                </c:pt>
                <c:pt idx="607">
                  <c:v>41529</c:v>
                </c:pt>
                <c:pt idx="608">
                  <c:v>41530</c:v>
                </c:pt>
                <c:pt idx="609">
                  <c:v>41533</c:v>
                </c:pt>
                <c:pt idx="610">
                  <c:v>41534</c:v>
                </c:pt>
                <c:pt idx="611">
                  <c:v>41535</c:v>
                </c:pt>
                <c:pt idx="612">
                  <c:v>41536</c:v>
                </c:pt>
                <c:pt idx="613">
                  <c:v>41537</c:v>
                </c:pt>
                <c:pt idx="614">
                  <c:v>41540</c:v>
                </c:pt>
                <c:pt idx="615">
                  <c:v>41541</c:v>
                </c:pt>
                <c:pt idx="616">
                  <c:v>41542</c:v>
                </c:pt>
                <c:pt idx="617">
                  <c:v>41543</c:v>
                </c:pt>
                <c:pt idx="618">
                  <c:v>41544</c:v>
                </c:pt>
                <c:pt idx="619">
                  <c:v>41547</c:v>
                </c:pt>
                <c:pt idx="620">
                  <c:v>41548</c:v>
                </c:pt>
                <c:pt idx="621">
                  <c:v>41549</c:v>
                </c:pt>
                <c:pt idx="622">
                  <c:v>41550</c:v>
                </c:pt>
                <c:pt idx="623">
                  <c:v>41551</c:v>
                </c:pt>
                <c:pt idx="624">
                  <c:v>41554</c:v>
                </c:pt>
                <c:pt idx="625">
                  <c:v>41555</c:v>
                </c:pt>
                <c:pt idx="626">
                  <c:v>41556</c:v>
                </c:pt>
                <c:pt idx="627">
                  <c:v>41557</c:v>
                </c:pt>
                <c:pt idx="628">
                  <c:v>41558</c:v>
                </c:pt>
                <c:pt idx="629">
                  <c:v>41561</c:v>
                </c:pt>
                <c:pt idx="630">
                  <c:v>41568</c:v>
                </c:pt>
                <c:pt idx="631">
                  <c:v>41569</c:v>
                </c:pt>
                <c:pt idx="632">
                  <c:v>41570</c:v>
                </c:pt>
                <c:pt idx="633">
                  <c:v>41571</c:v>
                </c:pt>
                <c:pt idx="634">
                  <c:v>41572</c:v>
                </c:pt>
                <c:pt idx="635">
                  <c:v>41575</c:v>
                </c:pt>
                <c:pt idx="636">
                  <c:v>41577</c:v>
                </c:pt>
                <c:pt idx="637">
                  <c:v>41578</c:v>
                </c:pt>
                <c:pt idx="638">
                  <c:v>41579</c:v>
                </c:pt>
                <c:pt idx="639">
                  <c:v>41582</c:v>
                </c:pt>
                <c:pt idx="640">
                  <c:v>41583</c:v>
                </c:pt>
                <c:pt idx="641">
                  <c:v>41584</c:v>
                </c:pt>
                <c:pt idx="642">
                  <c:v>41585</c:v>
                </c:pt>
                <c:pt idx="643">
                  <c:v>41586</c:v>
                </c:pt>
                <c:pt idx="644">
                  <c:v>41589</c:v>
                </c:pt>
                <c:pt idx="645">
                  <c:v>41590</c:v>
                </c:pt>
                <c:pt idx="646">
                  <c:v>41591</c:v>
                </c:pt>
                <c:pt idx="647">
                  <c:v>41592</c:v>
                </c:pt>
                <c:pt idx="648">
                  <c:v>41593</c:v>
                </c:pt>
                <c:pt idx="649">
                  <c:v>41596</c:v>
                </c:pt>
                <c:pt idx="650">
                  <c:v>41597</c:v>
                </c:pt>
                <c:pt idx="651">
                  <c:v>41598</c:v>
                </c:pt>
                <c:pt idx="652">
                  <c:v>41599</c:v>
                </c:pt>
                <c:pt idx="653">
                  <c:v>41600</c:v>
                </c:pt>
                <c:pt idx="654">
                  <c:v>41603</c:v>
                </c:pt>
                <c:pt idx="655">
                  <c:v>41604</c:v>
                </c:pt>
                <c:pt idx="656">
                  <c:v>41605</c:v>
                </c:pt>
                <c:pt idx="657">
                  <c:v>41606</c:v>
                </c:pt>
                <c:pt idx="658">
                  <c:v>41607</c:v>
                </c:pt>
                <c:pt idx="659">
                  <c:v>41610</c:v>
                </c:pt>
                <c:pt idx="660">
                  <c:v>41611</c:v>
                </c:pt>
                <c:pt idx="661">
                  <c:v>41612</c:v>
                </c:pt>
                <c:pt idx="662">
                  <c:v>41613</c:v>
                </c:pt>
                <c:pt idx="663">
                  <c:v>41614</c:v>
                </c:pt>
                <c:pt idx="664">
                  <c:v>41617</c:v>
                </c:pt>
                <c:pt idx="665">
                  <c:v>41618</c:v>
                </c:pt>
                <c:pt idx="666">
                  <c:v>41619</c:v>
                </c:pt>
                <c:pt idx="667">
                  <c:v>41620</c:v>
                </c:pt>
                <c:pt idx="668">
                  <c:v>41621</c:v>
                </c:pt>
                <c:pt idx="669">
                  <c:v>41624</c:v>
                </c:pt>
                <c:pt idx="670">
                  <c:v>41625</c:v>
                </c:pt>
                <c:pt idx="671">
                  <c:v>41626</c:v>
                </c:pt>
                <c:pt idx="672">
                  <c:v>41627</c:v>
                </c:pt>
                <c:pt idx="673">
                  <c:v>41628</c:v>
                </c:pt>
                <c:pt idx="674">
                  <c:v>41631</c:v>
                </c:pt>
                <c:pt idx="675">
                  <c:v>41632</c:v>
                </c:pt>
                <c:pt idx="676">
                  <c:v>41633</c:v>
                </c:pt>
                <c:pt idx="677">
                  <c:v>41634</c:v>
                </c:pt>
                <c:pt idx="678">
                  <c:v>41635</c:v>
                </c:pt>
                <c:pt idx="679">
                  <c:v>41638</c:v>
                </c:pt>
                <c:pt idx="680">
                  <c:v>41639</c:v>
                </c:pt>
                <c:pt idx="681">
                  <c:v>41641</c:v>
                </c:pt>
                <c:pt idx="682">
                  <c:v>41642</c:v>
                </c:pt>
                <c:pt idx="683">
                  <c:v>41645</c:v>
                </c:pt>
                <c:pt idx="684">
                  <c:v>41646</c:v>
                </c:pt>
                <c:pt idx="685">
                  <c:v>41647</c:v>
                </c:pt>
                <c:pt idx="686">
                  <c:v>41648</c:v>
                </c:pt>
                <c:pt idx="687">
                  <c:v>41649</c:v>
                </c:pt>
                <c:pt idx="688">
                  <c:v>41652</c:v>
                </c:pt>
                <c:pt idx="689">
                  <c:v>41653</c:v>
                </c:pt>
                <c:pt idx="690">
                  <c:v>41654</c:v>
                </c:pt>
                <c:pt idx="691">
                  <c:v>41655</c:v>
                </c:pt>
                <c:pt idx="692">
                  <c:v>41656</c:v>
                </c:pt>
                <c:pt idx="693">
                  <c:v>41659</c:v>
                </c:pt>
                <c:pt idx="694">
                  <c:v>41660</c:v>
                </c:pt>
                <c:pt idx="695">
                  <c:v>41661</c:v>
                </c:pt>
                <c:pt idx="696">
                  <c:v>41662</c:v>
                </c:pt>
                <c:pt idx="697">
                  <c:v>41663</c:v>
                </c:pt>
                <c:pt idx="698">
                  <c:v>41666</c:v>
                </c:pt>
                <c:pt idx="699">
                  <c:v>41667</c:v>
                </c:pt>
                <c:pt idx="700">
                  <c:v>41668</c:v>
                </c:pt>
                <c:pt idx="701">
                  <c:v>41669</c:v>
                </c:pt>
                <c:pt idx="702">
                  <c:v>41670</c:v>
                </c:pt>
                <c:pt idx="703">
                  <c:v>41673</c:v>
                </c:pt>
                <c:pt idx="704">
                  <c:v>41674</c:v>
                </c:pt>
                <c:pt idx="705">
                  <c:v>41675</c:v>
                </c:pt>
                <c:pt idx="706">
                  <c:v>41676</c:v>
                </c:pt>
                <c:pt idx="707">
                  <c:v>41677</c:v>
                </c:pt>
                <c:pt idx="708">
                  <c:v>41680</c:v>
                </c:pt>
                <c:pt idx="709">
                  <c:v>41681</c:v>
                </c:pt>
                <c:pt idx="710">
                  <c:v>41682</c:v>
                </c:pt>
                <c:pt idx="711">
                  <c:v>41683</c:v>
                </c:pt>
                <c:pt idx="712">
                  <c:v>41684</c:v>
                </c:pt>
                <c:pt idx="713">
                  <c:v>41687</c:v>
                </c:pt>
                <c:pt idx="714">
                  <c:v>41688</c:v>
                </c:pt>
                <c:pt idx="715">
                  <c:v>41689</c:v>
                </c:pt>
                <c:pt idx="716">
                  <c:v>41690</c:v>
                </c:pt>
                <c:pt idx="717">
                  <c:v>41691</c:v>
                </c:pt>
                <c:pt idx="718">
                  <c:v>41694</c:v>
                </c:pt>
                <c:pt idx="719">
                  <c:v>41695</c:v>
                </c:pt>
                <c:pt idx="720">
                  <c:v>41696</c:v>
                </c:pt>
                <c:pt idx="721">
                  <c:v>41697</c:v>
                </c:pt>
                <c:pt idx="722">
                  <c:v>41698</c:v>
                </c:pt>
                <c:pt idx="723">
                  <c:v>41701</c:v>
                </c:pt>
                <c:pt idx="724">
                  <c:v>41702</c:v>
                </c:pt>
                <c:pt idx="725">
                  <c:v>41703</c:v>
                </c:pt>
                <c:pt idx="726">
                  <c:v>41704</c:v>
                </c:pt>
                <c:pt idx="727">
                  <c:v>41705</c:v>
                </c:pt>
                <c:pt idx="728">
                  <c:v>41708</c:v>
                </c:pt>
                <c:pt idx="729">
                  <c:v>41709</c:v>
                </c:pt>
                <c:pt idx="730">
                  <c:v>41710</c:v>
                </c:pt>
                <c:pt idx="731">
                  <c:v>41711</c:v>
                </c:pt>
                <c:pt idx="732">
                  <c:v>41712</c:v>
                </c:pt>
                <c:pt idx="733">
                  <c:v>41715</c:v>
                </c:pt>
                <c:pt idx="734">
                  <c:v>41716</c:v>
                </c:pt>
                <c:pt idx="735">
                  <c:v>41717</c:v>
                </c:pt>
                <c:pt idx="736">
                  <c:v>41718</c:v>
                </c:pt>
                <c:pt idx="737">
                  <c:v>41719</c:v>
                </c:pt>
                <c:pt idx="738">
                  <c:v>41722</c:v>
                </c:pt>
                <c:pt idx="739">
                  <c:v>41723</c:v>
                </c:pt>
                <c:pt idx="740">
                  <c:v>41724</c:v>
                </c:pt>
                <c:pt idx="741">
                  <c:v>41725</c:v>
                </c:pt>
                <c:pt idx="742">
                  <c:v>41726</c:v>
                </c:pt>
                <c:pt idx="743">
                  <c:v>41729</c:v>
                </c:pt>
                <c:pt idx="744">
                  <c:v>41730</c:v>
                </c:pt>
                <c:pt idx="745">
                  <c:v>41731</c:v>
                </c:pt>
                <c:pt idx="746">
                  <c:v>41732</c:v>
                </c:pt>
                <c:pt idx="747">
                  <c:v>41733</c:v>
                </c:pt>
                <c:pt idx="748">
                  <c:v>41736</c:v>
                </c:pt>
                <c:pt idx="749">
                  <c:v>41737</c:v>
                </c:pt>
                <c:pt idx="750">
                  <c:v>41738</c:v>
                </c:pt>
                <c:pt idx="751">
                  <c:v>41739</c:v>
                </c:pt>
                <c:pt idx="752">
                  <c:v>41740</c:v>
                </c:pt>
                <c:pt idx="753">
                  <c:v>41743</c:v>
                </c:pt>
                <c:pt idx="754">
                  <c:v>41744</c:v>
                </c:pt>
                <c:pt idx="755">
                  <c:v>41745</c:v>
                </c:pt>
                <c:pt idx="756">
                  <c:v>41746</c:v>
                </c:pt>
                <c:pt idx="757">
                  <c:v>41747</c:v>
                </c:pt>
                <c:pt idx="758">
                  <c:v>41750</c:v>
                </c:pt>
                <c:pt idx="759">
                  <c:v>41751</c:v>
                </c:pt>
                <c:pt idx="760">
                  <c:v>41753</c:v>
                </c:pt>
                <c:pt idx="761">
                  <c:v>41754</c:v>
                </c:pt>
                <c:pt idx="762">
                  <c:v>41757</c:v>
                </c:pt>
                <c:pt idx="763">
                  <c:v>41758</c:v>
                </c:pt>
                <c:pt idx="764">
                  <c:v>41759</c:v>
                </c:pt>
                <c:pt idx="765">
                  <c:v>41761</c:v>
                </c:pt>
                <c:pt idx="766">
                  <c:v>41764</c:v>
                </c:pt>
                <c:pt idx="767">
                  <c:v>41765</c:v>
                </c:pt>
                <c:pt idx="768">
                  <c:v>41766</c:v>
                </c:pt>
                <c:pt idx="769">
                  <c:v>41767</c:v>
                </c:pt>
                <c:pt idx="770">
                  <c:v>41768</c:v>
                </c:pt>
                <c:pt idx="771">
                  <c:v>41771</c:v>
                </c:pt>
                <c:pt idx="772">
                  <c:v>41772</c:v>
                </c:pt>
                <c:pt idx="773">
                  <c:v>41773</c:v>
                </c:pt>
                <c:pt idx="774">
                  <c:v>41774</c:v>
                </c:pt>
                <c:pt idx="775">
                  <c:v>41775</c:v>
                </c:pt>
                <c:pt idx="776">
                  <c:v>41779</c:v>
                </c:pt>
                <c:pt idx="777">
                  <c:v>41780</c:v>
                </c:pt>
                <c:pt idx="778">
                  <c:v>41781</c:v>
                </c:pt>
                <c:pt idx="779">
                  <c:v>41782</c:v>
                </c:pt>
                <c:pt idx="780">
                  <c:v>41785</c:v>
                </c:pt>
                <c:pt idx="781">
                  <c:v>41786</c:v>
                </c:pt>
                <c:pt idx="782">
                  <c:v>41787</c:v>
                </c:pt>
                <c:pt idx="783">
                  <c:v>41788</c:v>
                </c:pt>
                <c:pt idx="784">
                  <c:v>41789</c:v>
                </c:pt>
                <c:pt idx="785">
                  <c:v>41792</c:v>
                </c:pt>
                <c:pt idx="786">
                  <c:v>41793</c:v>
                </c:pt>
                <c:pt idx="787">
                  <c:v>41794</c:v>
                </c:pt>
                <c:pt idx="788">
                  <c:v>41795</c:v>
                </c:pt>
                <c:pt idx="789">
                  <c:v>41796</c:v>
                </c:pt>
                <c:pt idx="790">
                  <c:v>41799</c:v>
                </c:pt>
                <c:pt idx="791">
                  <c:v>41800</c:v>
                </c:pt>
                <c:pt idx="792">
                  <c:v>41801</c:v>
                </c:pt>
                <c:pt idx="793">
                  <c:v>41802</c:v>
                </c:pt>
                <c:pt idx="794">
                  <c:v>41803</c:v>
                </c:pt>
                <c:pt idx="795">
                  <c:v>41806</c:v>
                </c:pt>
                <c:pt idx="796">
                  <c:v>41807</c:v>
                </c:pt>
                <c:pt idx="797">
                  <c:v>41808</c:v>
                </c:pt>
                <c:pt idx="798">
                  <c:v>41809</c:v>
                </c:pt>
                <c:pt idx="799">
                  <c:v>41810</c:v>
                </c:pt>
                <c:pt idx="800">
                  <c:v>41813</c:v>
                </c:pt>
                <c:pt idx="801">
                  <c:v>41814</c:v>
                </c:pt>
                <c:pt idx="802">
                  <c:v>41815</c:v>
                </c:pt>
                <c:pt idx="803">
                  <c:v>41816</c:v>
                </c:pt>
                <c:pt idx="804">
                  <c:v>41817</c:v>
                </c:pt>
                <c:pt idx="805">
                  <c:v>41820</c:v>
                </c:pt>
                <c:pt idx="806">
                  <c:v>41821</c:v>
                </c:pt>
                <c:pt idx="807">
                  <c:v>41822</c:v>
                </c:pt>
                <c:pt idx="808">
                  <c:v>41823</c:v>
                </c:pt>
                <c:pt idx="809">
                  <c:v>41824</c:v>
                </c:pt>
                <c:pt idx="810">
                  <c:v>41827</c:v>
                </c:pt>
                <c:pt idx="811">
                  <c:v>41828</c:v>
                </c:pt>
                <c:pt idx="812">
                  <c:v>41829</c:v>
                </c:pt>
                <c:pt idx="813">
                  <c:v>41830</c:v>
                </c:pt>
                <c:pt idx="814">
                  <c:v>41831</c:v>
                </c:pt>
                <c:pt idx="815">
                  <c:v>41834</c:v>
                </c:pt>
                <c:pt idx="816">
                  <c:v>41835</c:v>
                </c:pt>
                <c:pt idx="817">
                  <c:v>41836</c:v>
                </c:pt>
                <c:pt idx="818">
                  <c:v>41837</c:v>
                </c:pt>
                <c:pt idx="819">
                  <c:v>41838</c:v>
                </c:pt>
                <c:pt idx="820">
                  <c:v>41841</c:v>
                </c:pt>
                <c:pt idx="821">
                  <c:v>41842</c:v>
                </c:pt>
                <c:pt idx="822">
                  <c:v>41843</c:v>
                </c:pt>
                <c:pt idx="823">
                  <c:v>41844</c:v>
                </c:pt>
                <c:pt idx="824">
                  <c:v>41845</c:v>
                </c:pt>
                <c:pt idx="825">
                  <c:v>41851</c:v>
                </c:pt>
                <c:pt idx="826">
                  <c:v>41852</c:v>
                </c:pt>
                <c:pt idx="827">
                  <c:v>41855</c:v>
                </c:pt>
                <c:pt idx="828">
                  <c:v>41856</c:v>
                </c:pt>
                <c:pt idx="829">
                  <c:v>41857</c:v>
                </c:pt>
                <c:pt idx="830">
                  <c:v>41858</c:v>
                </c:pt>
                <c:pt idx="831">
                  <c:v>41859</c:v>
                </c:pt>
                <c:pt idx="832">
                  <c:v>41862</c:v>
                </c:pt>
                <c:pt idx="833">
                  <c:v>41863</c:v>
                </c:pt>
                <c:pt idx="834">
                  <c:v>41864</c:v>
                </c:pt>
                <c:pt idx="835">
                  <c:v>41865</c:v>
                </c:pt>
                <c:pt idx="836">
                  <c:v>41866</c:v>
                </c:pt>
                <c:pt idx="837">
                  <c:v>41869</c:v>
                </c:pt>
                <c:pt idx="838">
                  <c:v>41870</c:v>
                </c:pt>
                <c:pt idx="839">
                  <c:v>41871</c:v>
                </c:pt>
                <c:pt idx="840">
                  <c:v>41872</c:v>
                </c:pt>
                <c:pt idx="841">
                  <c:v>41873</c:v>
                </c:pt>
                <c:pt idx="842">
                  <c:v>41876</c:v>
                </c:pt>
                <c:pt idx="843">
                  <c:v>41877</c:v>
                </c:pt>
                <c:pt idx="844">
                  <c:v>41878</c:v>
                </c:pt>
                <c:pt idx="845">
                  <c:v>41879</c:v>
                </c:pt>
                <c:pt idx="846">
                  <c:v>41880</c:v>
                </c:pt>
                <c:pt idx="847">
                  <c:v>41883</c:v>
                </c:pt>
                <c:pt idx="848">
                  <c:v>41884</c:v>
                </c:pt>
                <c:pt idx="849">
                  <c:v>41885</c:v>
                </c:pt>
                <c:pt idx="850">
                  <c:v>41886</c:v>
                </c:pt>
                <c:pt idx="851">
                  <c:v>41887</c:v>
                </c:pt>
                <c:pt idx="852">
                  <c:v>41890</c:v>
                </c:pt>
                <c:pt idx="853">
                  <c:v>41891</c:v>
                </c:pt>
                <c:pt idx="854">
                  <c:v>41892</c:v>
                </c:pt>
                <c:pt idx="855">
                  <c:v>41893</c:v>
                </c:pt>
                <c:pt idx="856">
                  <c:v>41894</c:v>
                </c:pt>
                <c:pt idx="857">
                  <c:v>41897</c:v>
                </c:pt>
                <c:pt idx="858">
                  <c:v>41898</c:v>
                </c:pt>
                <c:pt idx="859">
                  <c:v>41899</c:v>
                </c:pt>
                <c:pt idx="860">
                  <c:v>41900</c:v>
                </c:pt>
                <c:pt idx="861">
                  <c:v>41901</c:v>
                </c:pt>
                <c:pt idx="862">
                  <c:v>41904</c:v>
                </c:pt>
                <c:pt idx="863">
                  <c:v>41905</c:v>
                </c:pt>
                <c:pt idx="864">
                  <c:v>41906</c:v>
                </c:pt>
                <c:pt idx="865">
                  <c:v>41907</c:v>
                </c:pt>
                <c:pt idx="866">
                  <c:v>41908</c:v>
                </c:pt>
                <c:pt idx="867">
                  <c:v>41911</c:v>
                </c:pt>
                <c:pt idx="868">
                  <c:v>41912</c:v>
                </c:pt>
                <c:pt idx="869">
                  <c:v>41913</c:v>
                </c:pt>
                <c:pt idx="870">
                  <c:v>41914</c:v>
                </c:pt>
                <c:pt idx="871">
                  <c:v>41915</c:v>
                </c:pt>
                <c:pt idx="872">
                  <c:v>41920</c:v>
                </c:pt>
                <c:pt idx="873">
                  <c:v>41921</c:v>
                </c:pt>
                <c:pt idx="874">
                  <c:v>41922</c:v>
                </c:pt>
                <c:pt idx="875">
                  <c:v>41925</c:v>
                </c:pt>
                <c:pt idx="876">
                  <c:v>41926</c:v>
                </c:pt>
                <c:pt idx="877">
                  <c:v>41927</c:v>
                </c:pt>
                <c:pt idx="878">
                  <c:v>41928</c:v>
                </c:pt>
                <c:pt idx="879">
                  <c:v>41929</c:v>
                </c:pt>
                <c:pt idx="880">
                  <c:v>41932</c:v>
                </c:pt>
                <c:pt idx="881">
                  <c:v>41933</c:v>
                </c:pt>
                <c:pt idx="882">
                  <c:v>41934</c:v>
                </c:pt>
                <c:pt idx="883">
                  <c:v>41935</c:v>
                </c:pt>
                <c:pt idx="884">
                  <c:v>41936</c:v>
                </c:pt>
                <c:pt idx="885">
                  <c:v>41939</c:v>
                </c:pt>
                <c:pt idx="886">
                  <c:v>41940</c:v>
                </c:pt>
                <c:pt idx="887">
                  <c:v>41942</c:v>
                </c:pt>
                <c:pt idx="888">
                  <c:v>41943</c:v>
                </c:pt>
                <c:pt idx="889">
                  <c:v>41946</c:v>
                </c:pt>
                <c:pt idx="890">
                  <c:v>41947</c:v>
                </c:pt>
                <c:pt idx="891">
                  <c:v>41948</c:v>
                </c:pt>
                <c:pt idx="892">
                  <c:v>41949</c:v>
                </c:pt>
                <c:pt idx="893">
                  <c:v>41950</c:v>
                </c:pt>
                <c:pt idx="894">
                  <c:v>41953</c:v>
                </c:pt>
                <c:pt idx="895">
                  <c:v>41954</c:v>
                </c:pt>
                <c:pt idx="896">
                  <c:v>41955</c:v>
                </c:pt>
                <c:pt idx="897">
                  <c:v>41956</c:v>
                </c:pt>
                <c:pt idx="898">
                  <c:v>41957</c:v>
                </c:pt>
                <c:pt idx="899">
                  <c:v>41960</c:v>
                </c:pt>
                <c:pt idx="900">
                  <c:v>41961</c:v>
                </c:pt>
                <c:pt idx="901">
                  <c:v>41962</c:v>
                </c:pt>
                <c:pt idx="902">
                  <c:v>41963</c:v>
                </c:pt>
                <c:pt idx="903">
                  <c:v>41964</c:v>
                </c:pt>
                <c:pt idx="904">
                  <c:v>41967</c:v>
                </c:pt>
                <c:pt idx="905">
                  <c:v>41968</c:v>
                </c:pt>
                <c:pt idx="906">
                  <c:v>41969</c:v>
                </c:pt>
                <c:pt idx="907">
                  <c:v>41970</c:v>
                </c:pt>
                <c:pt idx="908">
                  <c:v>41971</c:v>
                </c:pt>
                <c:pt idx="909">
                  <c:v>41974</c:v>
                </c:pt>
                <c:pt idx="910">
                  <c:v>41975</c:v>
                </c:pt>
                <c:pt idx="911">
                  <c:v>41976</c:v>
                </c:pt>
                <c:pt idx="912">
                  <c:v>41977</c:v>
                </c:pt>
                <c:pt idx="913">
                  <c:v>41978</c:v>
                </c:pt>
                <c:pt idx="914">
                  <c:v>41981</c:v>
                </c:pt>
                <c:pt idx="915">
                  <c:v>41982</c:v>
                </c:pt>
                <c:pt idx="916">
                  <c:v>41983</c:v>
                </c:pt>
                <c:pt idx="917">
                  <c:v>41984</c:v>
                </c:pt>
                <c:pt idx="918">
                  <c:v>41985</c:v>
                </c:pt>
                <c:pt idx="919">
                  <c:v>41988</c:v>
                </c:pt>
                <c:pt idx="920">
                  <c:v>41989</c:v>
                </c:pt>
                <c:pt idx="921">
                  <c:v>41990</c:v>
                </c:pt>
                <c:pt idx="922">
                  <c:v>41991</c:v>
                </c:pt>
                <c:pt idx="923">
                  <c:v>41992</c:v>
                </c:pt>
                <c:pt idx="924">
                  <c:v>41995</c:v>
                </c:pt>
                <c:pt idx="925">
                  <c:v>41996</c:v>
                </c:pt>
                <c:pt idx="926">
                  <c:v>41997</c:v>
                </c:pt>
                <c:pt idx="927">
                  <c:v>41998</c:v>
                </c:pt>
                <c:pt idx="928">
                  <c:v>41999</c:v>
                </c:pt>
                <c:pt idx="929">
                  <c:v>42002</c:v>
                </c:pt>
                <c:pt idx="930">
                  <c:v>42003</c:v>
                </c:pt>
                <c:pt idx="931">
                  <c:v>42004</c:v>
                </c:pt>
                <c:pt idx="932">
                  <c:v>42006</c:v>
                </c:pt>
                <c:pt idx="933">
                  <c:v>42009</c:v>
                </c:pt>
                <c:pt idx="934">
                  <c:v>42010</c:v>
                </c:pt>
                <c:pt idx="935">
                  <c:v>42011</c:v>
                </c:pt>
                <c:pt idx="936">
                  <c:v>42012</c:v>
                </c:pt>
                <c:pt idx="937">
                  <c:v>42013</c:v>
                </c:pt>
                <c:pt idx="938">
                  <c:v>42016</c:v>
                </c:pt>
                <c:pt idx="939">
                  <c:v>42017</c:v>
                </c:pt>
                <c:pt idx="940">
                  <c:v>42018</c:v>
                </c:pt>
                <c:pt idx="941">
                  <c:v>42019</c:v>
                </c:pt>
                <c:pt idx="942">
                  <c:v>42020</c:v>
                </c:pt>
                <c:pt idx="943">
                  <c:v>42023</c:v>
                </c:pt>
                <c:pt idx="944">
                  <c:v>42024</c:v>
                </c:pt>
                <c:pt idx="945">
                  <c:v>42025</c:v>
                </c:pt>
                <c:pt idx="946">
                  <c:v>42026</c:v>
                </c:pt>
                <c:pt idx="947">
                  <c:v>42027</c:v>
                </c:pt>
                <c:pt idx="948">
                  <c:v>42030</c:v>
                </c:pt>
                <c:pt idx="949">
                  <c:v>42031</c:v>
                </c:pt>
                <c:pt idx="950">
                  <c:v>42032</c:v>
                </c:pt>
                <c:pt idx="951">
                  <c:v>42033</c:v>
                </c:pt>
                <c:pt idx="952">
                  <c:v>42034</c:v>
                </c:pt>
                <c:pt idx="953">
                  <c:v>42037</c:v>
                </c:pt>
                <c:pt idx="954">
                  <c:v>42038</c:v>
                </c:pt>
                <c:pt idx="955">
                  <c:v>42039</c:v>
                </c:pt>
                <c:pt idx="956">
                  <c:v>42040</c:v>
                </c:pt>
                <c:pt idx="957">
                  <c:v>42041</c:v>
                </c:pt>
                <c:pt idx="958">
                  <c:v>42044</c:v>
                </c:pt>
                <c:pt idx="959">
                  <c:v>42045</c:v>
                </c:pt>
                <c:pt idx="960">
                  <c:v>42046</c:v>
                </c:pt>
                <c:pt idx="961">
                  <c:v>42047</c:v>
                </c:pt>
                <c:pt idx="962">
                  <c:v>42048</c:v>
                </c:pt>
                <c:pt idx="963">
                  <c:v>42051</c:v>
                </c:pt>
                <c:pt idx="964">
                  <c:v>42052</c:v>
                </c:pt>
                <c:pt idx="965">
                  <c:v>42053</c:v>
                </c:pt>
                <c:pt idx="966">
                  <c:v>42054</c:v>
                </c:pt>
                <c:pt idx="967">
                  <c:v>42055</c:v>
                </c:pt>
                <c:pt idx="968">
                  <c:v>42058</c:v>
                </c:pt>
                <c:pt idx="969">
                  <c:v>42059</c:v>
                </c:pt>
                <c:pt idx="970">
                  <c:v>42060</c:v>
                </c:pt>
                <c:pt idx="971">
                  <c:v>42061</c:v>
                </c:pt>
                <c:pt idx="972">
                  <c:v>42062</c:v>
                </c:pt>
                <c:pt idx="973">
                  <c:v>42065</c:v>
                </c:pt>
                <c:pt idx="974">
                  <c:v>42066</c:v>
                </c:pt>
                <c:pt idx="975">
                  <c:v>42067</c:v>
                </c:pt>
                <c:pt idx="976">
                  <c:v>42068</c:v>
                </c:pt>
                <c:pt idx="977">
                  <c:v>42069</c:v>
                </c:pt>
                <c:pt idx="978">
                  <c:v>42072</c:v>
                </c:pt>
                <c:pt idx="979">
                  <c:v>42073</c:v>
                </c:pt>
                <c:pt idx="980">
                  <c:v>42074</c:v>
                </c:pt>
                <c:pt idx="981">
                  <c:v>42075</c:v>
                </c:pt>
                <c:pt idx="982">
                  <c:v>42076</c:v>
                </c:pt>
                <c:pt idx="983">
                  <c:v>42079</c:v>
                </c:pt>
                <c:pt idx="984">
                  <c:v>42080</c:v>
                </c:pt>
                <c:pt idx="985">
                  <c:v>42081</c:v>
                </c:pt>
                <c:pt idx="986">
                  <c:v>42082</c:v>
                </c:pt>
                <c:pt idx="987">
                  <c:v>42083</c:v>
                </c:pt>
                <c:pt idx="988">
                  <c:v>42086</c:v>
                </c:pt>
                <c:pt idx="989">
                  <c:v>42087</c:v>
                </c:pt>
                <c:pt idx="990">
                  <c:v>42088</c:v>
                </c:pt>
                <c:pt idx="991">
                  <c:v>42089</c:v>
                </c:pt>
                <c:pt idx="992">
                  <c:v>42090</c:v>
                </c:pt>
                <c:pt idx="993">
                  <c:v>42093</c:v>
                </c:pt>
                <c:pt idx="994">
                  <c:v>42094</c:v>
                </c:pt>
                <c:pt idx="995">
                  <c:v>42095</c:v>
                </c:pt>
                <c:pt idx="996">
                  <c:v>42096</c:v>
                </c:pt>
                <c:pt idx="997">
                  <c:v>42097</c:v>
                </c:pt>
                <c:pt idx="998">
                  <c:v>42100</c:v>
                </c:pt>
                <c:pt idx="999">
                  <c:v>42101</c:v>
                </c:pt>
                <c:pt idx="1000">
                  <c:v>42102</c:v>
                </c:pt>
                <c:pt idx="1001">
                  <c:v>42103</c:v>
                </c:pt>
                <c:pt idx="1002">
                  <c:v>42104</c:v>
                </c:pt>
                <c:pt idx="1003">
                  <c:v>42107</c:v>
                </c:pt>
                <c:pt idx="1004">
                  <c:v>42108</c:v>
                </c:pt>
                <c:pt idx="1005">
                  <c:v>42109</c:v>
                </c:pt>
                <c:pt idx="1006">
                  <c:v>42110</c:v>
                </c:pt>
                <c:pt idx="1007">
                  <c:v>42111</c:v>
                </c:pt>
                <c:pt idx="1008">
                  <c:v>42114</c:v>
                </c:pt>
                <c:pt idx="1009">
                  <c:v>42115</c:v>
                </c:pt>
                <c:pt idx="1010">
                  <c:v>42116</c:v>
                </c:pt>
                <c:pt idx="1011">
                  <c:v>42118</c:v>
                </c:pt>
                <c:pt idx="1012">
                  <c:v>42121</c:v>
                </c:pt>
              </c:numCache>
            </c:numRef>
          </c:cat>
          <c:val>
            <c:numRef>
              <c:f>'5.1.14'!$D$20:$D$1506</c:f>
              <c:numCache>
                <c:formatCode>General</c:formatCode>
                <c:ptCount val="1487"/>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pt idx="21">
                  <c:v>9</c:v>
                </c:pt>
                <c:pt idx="22">
                  <c:v>9</c:v>
                </c:pt>
                <c:pt idx="23">
                  <c:v>9</c:v>
                </c:pt>
                <c:pt idx="24">
                  <c:v>9</c:v>
                </c:pt>
                <c:pt idx="25">
                  <c:v>9</c:v>
                </c:pt>
                <c:pt idx="26">
                  <c:v>9</c:v>
                </c:pt>
                <c:pt idx="27">
                  <c:v>9</c:v>
                </c:pt>
                <c:pt idx="28">
                  <c:v>9</c:v>
                </c:pt>
                <c:pt idx="29">
                  <c:v>9</c:v>
                </c:pt>
                <c:pt idx="30">
                  <c:v>9</c:v>
                </c:pt>
                <c:pt idx="31">
                  <c:v>9</c:v>
                </c:pt>
                <c:pt idx="32">
                  <c:v>9</c:v>
                </c:pt>
                <c:pt idx="33">
                  <c:v>9</c:v>
                </c:pt>
                <c:pt idx="34">
                  <c:v>9</c:v>
                </c:pt>
                <c:pt idx="35">
                  <c:v>9</c:v>
                </c:pt>
                <c:pt idx="36">
                  <c:v>9</c:v>
                </c:pt>
                <c:pt idx="37">
                  <c:v>9</c:v>
                </c:pt>
                <c:pt idx="38">
                  <c:v>9</c:v>
                </c:pt>
                <c:pt idx="39">
                  <c:v>9</c:v>
                </c:pt>
                <c:pt idx="40">
                  <c:v>9</c:v>
                </c:pt>
                <c:pt idx="41">
                  <c:v>9</c:v>
                </c:pt>
                <c:pt idx="42">
                  <c:v>9</c:v>
                </c:pt>
                <c:pt idx="43">
                  <c:v>9</c:v>
                </c:pt>
                <c:pt idx="44">
                  <c:v>9</c:v>
                </c:pt>
                <c:pt idx="45">
                  <c:v>9</c:v>
                </c:pt>
                <c:pt idx="46">
                  <c:v>9</c:v>
                </c:pt>
                <c:pt idx="47">
                  <c:v>9</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9</c:v>
                </c:pt>
                <c:pt idx="65">
                  <c:v>9</c:v>
                </c:pt>
                <c:pt idx="66">
                  <c:v>9</c:v>
                </c:pt>
                <c:pt idx="67">
                  <c:v>9</c:v>
                </c:pt>
                <c:pt idx="68">
                  <c:v>9</c:v>
                </c:pt>
                <c:pt idx="69">
                  <c:v>9</c:v>
                </c:pt>
                <c:pt idx="70">
                  <c:v>9</c:v>
                </c:pt>
                <c:pt idx="71">
                  <c:v>9</c:v>
                </c:pt>
                <c:pt idx="72">
                  <c:v>9</c:v>
                </c:pt>
                <c:pt idx="73">
                  <c:v>9</c:v>
                </c:pt>
                <c:pt idx="74">
                  <c:v>9</c:v>
                </c:pt>
                <c:pt idx="75">
                  <c:v>9</c:v>
                </c:pt>
                <c:pt idx="76">
                  <c:v>9</c:v>
                </c:pt>
                <c:pt idx="77">
                  <c:v>9</c:v>
                </c:pt>
                <c:pt idx="78">
                  <c:v>9</c:v>
                </c:pt>
                <c:pt idx="79">
                  <c:v>9</c:v>
                </c:pt>
                <c:pt idx="80">
                  <c:v>9</c:v>
                </c:pt>
                <c:pt idx="81">
                  <c:v>9</c:v>
                </c:pt>
                <c:pt idx="82">
                  <c:v>9</c:v>
                </c:pt>
                <c:pt idx="83">
                  <c:v>9</c:v>
                </c:pt>
                <c:pt idx="84">
                  <c:v>9</c:v>
                </c:pt>
                <c:pt idx="85">
                  <c:v>9</c:v>
                </c:pt>
                <c:pt idx="86">
                  <c:v>9</c:v>
                </c:pt>
                <c:pt idx="87">
                  <c:v>9</c:v>
                </c:pt>
                <c:pt idx="88">
                  <c:v>9</c:v>
                </c:pt>
                <c:pt idx="89">
                  <c:v>9</c:v>
                </c:pt>
                <c:pt idx="90">
                  <c:v>9</c:v>
                </c:pt>
                <c:pt idx="91">
                  <c:v>9</c:v>
                </c:pt>
                <c:pt idx="92">
                  <c:v>9</c:v>
                </c:pt>
                <c:pt idx="93">
                  <c:v>9</c:v>
                </c:pt>
                <c:pt idx="94">
                  <c:v>9</c:v>
                </c:pt>
                <c:pt idx="95">
                  <c:v>9</c:v>
                </c:pt>
                <c:pt idx="96">
                  <c:v>9</c:v>
                </c:pt>
                <c:pt idx="97">
                  <c:v>9</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9</c:v>
                </c:pt>
                <c:pt idx="119">
                  <c:v>9</c:v>
                </c:pt>
                <c:pt idx="120">
                  <c:v>9</c:v>
                </c:pt>
                <c:pt idx="121">
                  <c:v>9</c:v>
                </c:pt>
                <c:pt idx="122">
                  <c:v>9</c:v>
                </c:pt>
                <c:pt idx="123">
                  <c:v>9</c:v>
                </c:pt>
                <c:pt idx="124">
                  <c:v>9</c:v>
                </c:pt>
                <c:pt idx="125">
                  <c:v>9</c:v>
                </c:pt>
                <c:pt idx="126">
                  <c:v>9</c:v>
                </c:pt>
                <c:pt idx="127">
                  <c:v>9</c:v>
                </c:pt>
                <c:pt idx="128">
                  <c:v>9</c:v>
                </c:pt>
                <c:pt idx="129">
                  <c:v>9</c:v>
                </c:pt>
                <c:pt idx="130">
                  <c:v>9</c:v>
                </c:pt>
                <c:pt idx="131">
                  <c:v>12.5</c:v>
                </c:pt>
                <c:pt idx="132">
                  <c:v>12.5</c:v>
                </c:pt>
                <c:pt idx="133">
                  <c:v>12.5</c:v>
                </c:pt>
                <c:pt idx="134">
                  <c:v>12.5</c:v>
                </c:pt>
                <c:pt idx="135">
                  <c:v>12.5</c:v>
                </c:pt>
                <c:pt idx="136">
                  <c:v>12.5</c:v>
                </c:pt>
                <c:pt idx="137">
                  <c:v>12.5</c:v>
                </c:pt>
                <c:pt idx="138">
                  <c:v>12.5</c:v>
                </c:pt>
                <c:pt idx="139">
                  <c:v>12.5</c:v>
                </c:pt>
                <c:pt idx="140">
                  <c:v>12.5</c:v>
                </c:pt>
                <c:pt idx="141">
                  <c:v>12.5</c:v>
                </c:pt>
                <c:pt idx="142">
                  <c:v>12.5</c:v>
                </c:pt>
                <c:pt idx="143">
                  <c:v>12.5</c:v>
                </c:pt>
                <c:pt idx="144">
                  <c:v>12.5</c:v>
                </c:pt>
                <c:pt idx="145">
                  <c:v>12.5</c:v>
                </c:pt>
                <c:pt idx="146">
                  <c:v>12.5</c:v>
                </c:pt>
                <c:pt idx="147">
                  <c:v>12.5</c:v>
                </c:pt>
                <c:pt idx="148">
                  <c:v>12.5</c:v>
                </c:pt>
                <c:pt idx="149">
                  <c:v>12.5</c:v>
                </c:pt>
                <c:pt idx="150">
                  <c:v>12.5</c:v>
                </c:pt>
                <c:pt idx="151">
                  <c:v>12.5</c:v>
                </c:pt>
                <c:pt idx="152">
                  <c:v>12.5</c:v>
                </c:pt>
                <c:pt idx="153">
                  <c:v>12.5</c:v>
                </c:pt>
                <c:pt idx="154">
                  <c:v>12.5</c:v>
                </c:pt>
                <c:pt idx="155">
                  <c:v>12.5</c:v>
                </c:pt>
                <c:pt idx="156">
                  <c:v>12.5</c:v>
                </c:pt>
                <c:pt idx="157">
                  <c:v>12.5</c:v>
                </c:pt>
                <c:pt idx="158">
                  <c:v>12.5</c:v>
                </c:pt>
                <c:pt idx="159">
                  <c:v>12.5</c:v>
                </c:pt>
                <c:pt idx="160">
                  <c:v>12.5</c:v>
                </c:pt>
                <c:pt idx="161">
                  <c:v>12.5</c:v>
                </c:pt>
                <c:pt idx="162">
                  <c:v>12.5</c:v>
                </c:pt>
                <c:pt idx="163">
                  <c:v>12.5</c:v>
                </c:pt>
                <c:pt idx="164">
                  <c:v>12.5</c:v>
                </c:pt>
                <c:pt idx="165">
                  <c:v>12.5</c:v>
                </c:pt>
                <c:pt idx="166">
                  <c:v>12.5</c:v>
                </c:pt>
                <c:pt idx="167">
                  <c:v>12.5</c:v>
                </c:pt>
                <c:pt idx="168">
                  <c:v>12.5</c:v>
                </c:pt>
                <c:pt idx="169">
                  <c:v>12.5</c:v>
                </c:pt>
                <c:pt idx="170">
                  <c:v>12.5</c:v>
                </c:pt>
                <c:pt idx="171">
                  <c:v>12.5</c:v>
                </c:pt>
                <c:pt idx="172">
                  <c:v>12.5</c:v>
                </c:pt>
                <c:pt idx="173">
                  <c:v>12.5</c:v>
                </c:pt>
                <c:pt idx="174">
                  <c:v>12.5</c:v>
                </c:pt>
                <c:pt idx="175">
                  <c:v>12.5</c:v>
                </c:pt>
                <c:pt idx="176">
                  <c:v>12.5</c:v>
                </c:pt>
                <c:pt idx="177">
                  <c:v>12.5</c:v>
                </c:pt>
                <c:pt idx="178">
                  <c:v>12.5</c:v>
                </c:pt>
                <c:pt idx="179">
                  <c:v>12.5</c:v>
                </c:pt>
                <c:pt idx="180">
                  <c:v>12.5</c:v>
                </c:pt>
                <c:pt idx="181">
                  <c:v>12.5</c:v>
                </c:pt>
                <c:pt idx="182">
                  <c:v>12.5</c:v>
                </c:pt>
                <c:pt idx="183">
                  <c:v>12.5</c:v>
                </c:pt>
                <c:pt idx="184">
                  <c:v>12.5</c:v>
                </c:pt>
                <c:pt idx="185">
                  <c:v>12.5</c:v>
                </c:pt>
                <c:pt idx="186">
                  <c:v>12.5</c:v>
                </c:pt>
                <c:pt idx="187">
                  <c:v>12.5</c:v>
                </c:pt>
                <c:pt idx="188">
                  <c:v>12.5</c:v>
                </c:pt>
                <c:pt idx="189">
                  <c:v>12.5</c:v>
                </c:pt>
                <c:pt idx="190">
                  <c:v>12.5</c:v>
                </c:pt>
                <c:pt idx="191">
                  <c:v>12.5</c:v>
                </c:pt>
                <c:pt idx="192">
                  <c:v>12.5</c:v>
                </c:pt>
                <c:pt idx="193">
                  <c:v>12.5</c:v>
                </c:pt>
                <c:pt idx="194">
                  <c:v>12.5</c:v>
                </c:pt>
                <c:pt idx="195">
                  <c:v>12.5</c:v>
                </c:pt>
                <c:pt idx="196">
                  <c:v>12.5</c:v>
                </c:pt>
                <c:pt idx="197">
                  <c:v>12.5</c:v>
                </c:pt>
                <c:pt idx="198">
                  <c:v>12.5</c:v>
                </c:pt>
                <c:pt idx="199">
                  <c:v>12.5</c:v>
                </c:pt>
                <c:pt idx="200">
                  <c:v>12.5</c:v>
                </c:pt>
                <c:pt idx="201">
                  <c:v>12.5</c:v>
                </c:pt>
                <c:pt idx="202">
                  <c:v>12.5</c:v>
                </c:pt>
                <c:pt idx="203">
                  <c:v>12.5</c:v>
                </c:pt>
                <c:pt idx="204">
                  <c:v>12.5</c:v>
                </c:pt>
                <c:pt idx="205">
                  <c:v>12.5</c:v>
                </c:pt>
                <c:pt idx="206">
                  <c:v>12.5</c:v>
                </c:pt>
                <c:pt idx="207">
                  <c:v>12.5</c:v>
                </c:pt>
                <c:pt idx="208">
                  <c:v>12.5</c:v>
                </c:pt>
                <c:pt idx="209">
                  <c:v>12.5</c:v>
                </c:pt>
                <c:pt idx="210">
                  <c:v>12.5</c:v>
                </c:pt>
                <c:pt idx="211">
                  <c:v>12.5</c:v>
                </c:pt>
                <c:pt idx="212">
                  <c:v>12.5</c:v>
                </c:pt>
                <c:pt idx="213">
                  <c:v>11.5</c:v>
                </c:pt>
                <c:pt idx="214">
                  <c:v>11.5</c:v>
                </c:pt>
                <c:pt idx="215">
                  <c:v>11.5</c:v>
                </c:pt>
                <c:pt idx="216">
                  <c:v>11.5</c:v>
                </c:pt>
                <c:pt idx="217">
                  <c:v>11.5</c:v>
                </c:pt>
                <c:pt idx="218">
                  <c:v>11.5</c:v>
                </c:pt>
                <c:pt idx="219">
                  <c:v>11.5</c:v>
                </c:pt>
                <c:pt idx="220">
                  <c:v>11.5</c:v>
                </c:pt>
                <c:pt idx="221">
                  <c:v>11.5</c:v>
                </c:pt>
                <c:pt idx="222">
                  <c:v>11.5</c:v>
                </c:pt>
                <c:pt idx="223">
                  <c:v>11.5</c:v>
                </c:pt>
                <c:pt idx="224">
                  <c:v>11.5</c:v>
                </c:pt>
                <c:pt idx="225">
                  <c:v>11.5</c:v>
                </c:pt>
                <c:pt idx="226">
                  <c:v>11.5</c:v>
                </c:pt>
                <c:pt idx="227">
                  <c:v>11.5</c:v>
                </c:pt>
                <c:pt idx="228">
                  <c:v>11.5</c:v>
                </c:pt>
                <c:pt idx="229">
                  <c:v>11.5</c:v>
                </c:pt>
                <c:pt idx="230">
                  <c:v>11.5</c:v>
                </c:pt>
                <c:pt idx="231">
                  <c:v>11.5</c:v>
                </c:pt>
                <c:pt idx="232">
                  <c:v>11.5</c:v>
                </c:pt>
                <c:pt idx="233">
                  <c:v>11.5</c:v>
                </c:pt>
                <c:pt idx="234">
                  <c:v>11.5</c:v>
                </c:pt>
                <c:pt idx="235">
                  <c:v>11.5</c:v>
                </c:pt>
                <c:pt idx="236">
                  <c:v>11.5</c:v>
                </c:pt>
                <c:pt idx="237">
                  <c:v>11.5</c:v>
                </c:pt>
                <c:pt idx="238">
                  <c:v>11.5</c:v>
                </c:pt>
                <c:pt idx="239">
                  <c:v>11.5</c:v>
                </c:pt>
                <c:pt idx="240">
                  <c:v>11.5</c:v>
                </c:pt>
                <c:pt idx="241">
                  <c:v>11.5</c:v>
                </c:pt>
                <c:pt idx="242">
                  <c:v>11.5</c:v>
                </c:pt>
                <c:pt idx="243">
                  <c:v>11.5</c:v>
                </c:pt>
                <c:pt idx="244">
                  <c:v>11.5</c:v>
                </c:pt>
                <c:pt idx="245">
                  <c:v>11.5</c:v>
                </c:pt>
                <c:pt idx="246">
                  <c:v>11.5</c:v>
                </c:pt>
                <c:pt idx="247">
                  <c:v>11.5</c:v>
                </c:pt>
                <c:pt idx="248">
                  <c:v>11.5</c:v>
                </c:pt>
                <c:pt idx="249">
                  <c:v>11.5</c:v>
                </c:pt>
                <c:pt idx="250">
                  <c:v>11.5</c:v>
                </c:pt>
                <c:pt idx="251">
                  <c:v>11.5</c:v>
                </c:pt>
                <c:pt idx="252">
                  <c:v>11.5</c:v>
                </c:pt>
                <c:pt idx="253">
                  <c:v>11.5</c:v>
                </c:pt>
                <c:pt idx="254">
                  <c:v>11.5</c:v>
                </c:pt>
                <c:pt idx="255">
                  <c:v>11.5</c:v>
                </c:pt>
                <c:pt idx="256">
                  <c:v>11.5</c:v>
                </c:pt>
                <c:pt idx="257">
                  <c:v>11.5</c:v>
                </c:pt>
                <c:pt idx="258">
                  <c:v>11.5</c:v>
                </c:pt>
                <c:pt idx="259">
                  <c:v>11.5</c:v>
                </c:pt>
                <c:pt idx="260">
                  <c:v>11.5</c:v>
                </c:pt>
                <c:pt idx="261">
                  <c:v>11.5</c:v>
                </c:pt>
                <c:pt idx="262">
                  <c:v>11.5</c:v>
                </c:pt>
                <c:pt idx="263">
                  <c:v>11.5</c:v>
                </c:pt>
                <c:pt idx="264">
                  <c:v>11.5</c:v>
                </c:pt>
                <c:pt idx="265">
                  <c:v>11.5</c:v>
                </c:pt>
                <c:pt idx="266">
                  <c:v>11.5</c:v>
                </c:pt>
                <c:pt idx="267">
                  <c:v>11.5</c:v>
                </c:pt>
                <c:pt idx="268">
                  <c:v>11.5</c:v>
                </c:pt>
                <c:pt idx="269">
                  <c:v>11.5</c:v>
                </c:pt>
                <c:pt idx="270">
                  <c:v>11.5</c:v>
                </c:pt>
                <c:pt idx="271">
                  <c:v>11.5</c:v>
                </c:pt>
                <c:pt idx="272">
                  <c:v>11.5</c:v>
                </c:pt>
                <c:pt idx="273">
                  <c:v>11.5</c:v>
                </c:pt>
                <c:pt idx="274">
                  <c:v>11.5</c:v>
                </c:pt>
                <c:pt idx="275">
                  <c:v>11.5</c:v>
                </c:pt>
                <c:pt idx="276">
                  <c:v>11.5</c:v>
                </c:pt>
                <c:pt idx="277">
                  <c:v>11.5</c:v>
                </c:pt>
                <c:pt idx="278">
                  <c:v>11.5</c:v>
                </c:pt>
                <c:pt idx="279">
                  <c:v>11.5</c:v>
                </c:pt>
                <c:pt idx="280">
                  <c:v>11.5</c:v>
                </c:pt>
                <c:pt idx="281">
                  <c:v>11.5</c:v>
                </c:pt>
                <c:pt idx="282">
                  <c:v>11.5</c:v>
                </c:pt>
                <c:pt idx="283">
                  <c:v>11.5</c:v>
                </c:pt>
                <c:pt idx="284">
                  <c:v>11.5</c:v>
                </c:pt>
                <c:pt idx="285">
                  <c:v>11.5</c:v>
                </c:pt>
                <c:pt idx="286">
                  <c:v>11.5</c:v>
                </c:pt>
                <c:pt idx="287">
                  <c:v>11.5</c:v>
                </c:pt>
                <c:pt idx="288">
                  <c:v>11.5</c:v>
                </c:pt>
                <c:pt idx="289">
                  <c:v>11.5</c:v>
                </c:pt>
                <c:pt idx="290">
                  <c:v>11.5</c:v>
                </c:pt>
                <c:pt idx="291">
                  <c:v>11.5</c:v>
                </c:pt>
                <c:pt idx="292">
                  <c:v>11.5</c:v>
                </c:pt>
                <c:pt idx="293">
                  <c:v>11.5</c:v>
                </c:pt>
                <c:pt idx="294">
                  <c:v>11.5</c:v>
                </c:pt>
                <c:pt idx="295">
                  <c:v>11.5</c:v>
                </c:pt>
                <c:pt idx="296">
                  <c:v>11.5</c:v>
                </c:pt>
                <c:pt idx="297">
                  <c:v>11.5</c:v>
                </c:pt>
                <c:pt idx="298">
                  <c:v>11.5</c:v>
                </c:pt>
                <c:pt idx="299">
                  <c:v>11.5</c:v>
                </c:pt>
                <c:pt idx="300">
                  <c:v>11.5</c:v>
                </c:pt>
                <c:pt idx="301">
                  <c:v>11.5</c:v>
                </c:pt>
                <c:pt idx="302">
                  <c:v>11.5</c:v>
                </c:pt>
                <c:pt idx="303">
                  <c:v>11.5</c:v>
                </c:pt>
                <c:pt idx="304">
                  <c:v>11.5</c:v>
                </c:pt>
                <c:pt idx="305">
                  <c:v>11.5</c:v>
                </c:pt>
                <c:pt idx="306">
                  <c:v>11.5</c:v>
                </c:pt>
                <c:pt idx="307">
                  <c:v>11.5</c:v>
                </c:pt>
                <c:pt idx="308">
                  <c:v>11.5</c:v>
                </c:pt>
                <c:pt idx="309">
                  <c:v>11.5</c:v>
                </c:pt>
                <c:pt idx="310">
                  <c:v>11.5</c:v>
                </c:pt>
                <c:pt idx="311">
                  <c:v>11.5</c:v>
                </c:pt>
                <c:pt idx="312">
                  <c:v>11.5</c:v>
                </c:pt>
                <c:pt idx="313">
                  <c:v>11.5</c:v>
                </c:pt>
                <c:pt idx="314">
                  <c:v>11.5</c:v>
                </c:pt>
                <c:pt idx="315">
                  <c:v>11.5</c:v>
                </c:pt>
                <c:pt idx="316">
                  <c:v>11.5</c:v>
                </c:pt>
                <c:pt idx="317">
                  <c:v>11.5</c:v>
                </c:pt>
                <c:pt idx="318">
                  <c:v>11.5</c:v>
                </c:pt>
                <c:pt idx="319">
                  <c:v>11.5</c:v>
                </c:pt>
                <c:pt idx="320">
                  <c:v>11.5</c:v>
                </c:pt>
                <c:pt idx="321">
                  <c:v>11.5</c:v>
                </c:pt>
                <c:pt idx="322">
                  <c:v>11.5</c:v>
                </c:pt>
                <c:pt idx="323">
                  <c:v>11.5</c:v>
                </c:pt>
                <c:pt idx="324">
                  <c:v>11.5</c:v>
                </c:pt>
                <c:pt idx="325">
                  <c:v>11.5</c:v>
                </c:pt>
                <c:pt idx="326">
                  <c:v>11.5</c:v>
                </c:pt>
                <c:pt idx="327">
                  <c:v>11.5</c:v>
                </c:pt>
                <c:pt idx="328">
                  <c:v>11.5</c:v>
                </c:pt>
                <c:pt idx="329">
                  <c:v>11.5</c:v>
                </c:pt>
                <c:pt idx="330">
                  <c:v>11.5</c:v>
                </c:pt>
                <c:pt idx="331">
                  <c:v>11.5</c:v>
                </c:pt>
                <c:pt idx="332">
                  <c:v>11.5</c:v>
                </c:pt>
                <c:pt idx="333">
                  <c:v>11.5</c:v>
                </c:pt>
                <c:pt idx="334">
                  <c:v>11.5</c:v>
                </c:pt>
                <c:pt idx="335">
                  <c:v>11.5</c:v>
                </c:pt>
                <c:pt idx="336">
                  <c:v>11.5</c:v>
                </c:pt>
                <c:pt idx="337">
                  <c:v>11.5</c:v>
                </c:pt>
                <c:pt idx="338">
                  <c:v>11.5</c:v>
                </c:pt>
                <c:pt idx="339">
                  <c:v>11.5</c:v>
                </c:pt>
                <c:pt idx="340">
                  <c:v>11.5</c:v>
                </c:pt>
                <c:pt idx="341">
                  <c:v>11.5</c:v>
                </c:pt>
                <c:pt idx="342">
                  <c:v>11.5</c:v>
                </c:pt>
                <c:pt idx="343">
                  <c:v>11.5</c:v>
                </c:pt>
                <c:pt idx="344">
                  <c:v>11.5</c:v>
                </c:pt>
                <c:pt idx="345">
                  <c:v>11.5</c:v>
                </c:pt>
                <c:pt idx="346">
                  <c:v>11.5</c:v>
                </c:pt>
                <c:pt idx="347">
                  <c:v>11.5</c:v>
                </c:pt>
                <c:pt idx="348">
                  <c:v>11.5</c:v>
                </c:pt>
                <c:pt idx="349">
                  <c:v>11.5</c:v>
                </c:pt>
                <c:pt idx="350">
                  <c:v>11.5</c:v>
                </c:pt>
                <c:pt idx="351">
                  <c:v>11.5</c:v>
                </c:pt>
                <c:pt idx="352">
                  <c:v>11.5</c:v>
                </c:pt>
                <c:pt idx="353">
                  <c:v>11.5</c:v>
                </c:pt>
                <c:pt idx="354">
                  <c:v>11.5</c:v>
                </c:pt>
                <c:pt idx="355">
                  <c:v>11.5</c:v>
                </c:pt>
                <c:pt idx="356">
                  <c:v>11.5</c:v>
                </c:pt>
                <c:pt idx="357">
                  <c:v>11.5</c:v>
                </c:pt>
                <c:pt idx="358">
                  <c:v>11.5</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9.5</c:v>
                </c:pt>
                <c:pt idx="382">
                  <c:v>9.5</c:v>
                </c:pt>
                <c:pt idx="383">
                  <c:v>9.5</c:v>
                </c:pt>
                <c:pt idx="384">
                  <c:v>9.5</c:v>
                </c:pt>
                <c:pt idx="385">
                  <c:v>9.5</c:v>
                </c:pt>
                <c:pt idx="386">
                  <c:v>9.5</c:v>
                </c:pt>
                <c:pt idx="387">
                  <c:v>9.5</c:v>
                </c:pt>
                <c:pt idx="388">
                  <c:v>9.5</c:v>
                </c:pt>
                <c:pt idx="389">
                  <c:v>9.5</c:v>
                </c:pt>
                <c:pt idx="390">
                  <c:v>9.5</c:v>
                </c:pt>
                <c:pt idx="391">
                  <c:v>9.5</c:v>
                </c:pt>
                <c:pt idx="392">
                  <c:v>9.5</c:v>
                </c:pt>
                <c:pt idx="393">
                  <c:v>9.5</c:v>
                </c:pt>
                <c:pt idx="394">
                  <c:v>9.5</c:v>
                </c:pt>
                <c:pt idx="395">
                  <c:v>9.5</c:v>
                </c:pt>
                <c:pt idx="396">
                  <c:v>9.5</c:v>
                </c:pt>
                <c:pt idx="397">
                  <c:v>9.5</c:v>
                </c:pt>
                <c:pt idx="398">
                  <c:v>9.5</c:v>
                </c:pt>
                <c:pt idx="399">
                  <c:v>9.5</c:v>
                </c:pt>
                <c:pt idx="400">
                  <c:v>9.5</c:v>
                </c:pt>
                <c:pt idx="401">
                  <c:v>9</c:v>
                </c:pt>
                <c:pt idx="402">
                  <c:v>9</c:v>
                </c:pt>
                <c:pt idx="403">
                  <c:v>9</c:v>
                </c:pt>
                <c:pt idx="404">
                  <c:v>9</c:v>
                </c:pt>
                <c:pt idx="405">
                  <c:v>9</c:v>
                </c:pt>
                <c:pt idx="406">
                  <c:v>9</c:v>
                </c:pt>
                <c:pt idx="407">
                  <c:v>9</c:v>
                </c:pt>
                <c:pt idx="408">
                  <c:v>9</c:v>
                </c:pt>
                <c:pt idx="409">
                  <c:v>9</c:v>
                </c:pt>
                <c:pt idx="410">
                  <c:v>9</c:v>
                </c:pt>
                <c:pt idx="411">
                  <c:v>9</c:v>
                </c:pt>
                <c:pt idx="412">
                  <c:v>9</c:v>
                </c:pt>
                <c:pt idx="413">
                  <c:v>9</c:v>
                </c:pt>
                <c:pt idx="414">
                  <c:v>9</c:v>
                </c:pt>
                <c:pt idx="415">
                  <c:v>9</c:v>
                </c:pt>
                <c:pt idx="416">
                  <c:v>9</c:v>
                </c:pt>
                <c:pt idx="417">
                  <c:v>9</c:v>
                </c:pt>
                <c:pt idx="418">
                  <c:v>9</c:v>
                </c:pt>
                <c:pt idx="419">
                  <c:v>9</c:v>
                </c:pt>
                <c:pt idx="420">
                  <c:v>9</c:v>
                </c:pt>
                <c:pt idx="421">
                  <c:v>9</c:v>
                </c:pt>
                <c:pt idx="422">
                  <c:v>9</c:v>
                </c:pt>
                <c:pt idx="423">
                  <c:v>9</c:v>
                </c:pt>
                <c:pt idx="424">
                  <c:v>9</c:v>
                </c:pt>
                <c:pt idx="425">
                  <c:v>9</c:v>
                </c:pt>
                <c:pt idx="426">
                  <c:v>9</c:v>
                </c:pt>
                <c:pt idx="427">
                  <c:v>9</c:v>
                </c:pt>
                <c:pt idx="428">
                  <c:v>9</c:v>
                </c:pt>
                <c:pt idx="429">
                  <c:v>9</c:v>
                </c:pt>
                <c:pt idx="430">
                  <c:v>9</c:v>
                </c:pt>
                <c:pt idx="431">
                  <c:v>9</c:v>
                </c:pt>
                <c:pt idx="432">
                  <c:v>9</c:v>
                </c:pt>
                <c:pt idx="433">
                  <c:v>9</c:v>
                </c:pt>
                <c:pt idx="434">
                  <c:v>9</c:v>
                </c:pt>
                <c:pt idx="435">
                  <c:v>9</c:v>
                </c:pt>
                <c:pt idx="436">
                  <c:v>9</c:v>
                </c:pt>
                <c:pt idx="437">
                  <c:v>9</c:v>
                </c:pt>
                <c:pt idx="438">
                  <c:v>9</c:v>
                </c:pt>
                <c:pt idx="439">
                  <c:v>9</c:v>
                </c:pt>
                <c:pt idx="440">
                  <c:v>9</c:v>
                </c:pt>
                <c:pt idx="441">
                  <c:v>9</c:v>
                </c:pt>
                <c:pt idx="442">
                  <c:v>9</c:v>
                </c:pt>
                <c:pt idx="443">
                  <c:v>9</c:v>
                </c:pt>
                <c:pt idx="444">
                  <c:v>9</c:v>
                </c:pt>
                <c:pt idx="445">
                  <c:v>9</c:v>
                </c:pt>
                <c:pt idx="446">
                  <c:v>8.75</c:v>
                </c:pt>
                <c:pt idx="447">
                  <c:v>8.75</c:v>
                </c:pt>
                <c:pt idx="448">
                  <c:v>8.75</c:v>
                </c:pt>
                <c:pt idx="449">
                  <c:v>8.75</c:v>
                </c:pt>
                <c:pt idx="450">
                  <c:v>8.75</c:v>
                </c:pt>
                <c:pt idx="451">
                  <c:v>8.75</c:v>
                </c:pt>
                <c:pt idx="452">
                  <c:v>8.75</c:v>
                </c:pt>
                <c:pt idx="453">
                  <c:v>8.75</c:v>
                </c:pt>
                <c:pt idx="454">
                  <c:v>8.75</c:v>
                </c:pt>
                <c:pt idx="455">
                  <c:v>8.75</c:v>
                </c:pt>
                <c:pt idx="456">
                  <c:v>8.75</c:v>
                </c:pt>
                <c:pt idx="457">
                  <c:v>8.75</c:v>
                </c:pt>
                <c:pt idx="458">
                  <c:v>8.75</c:v>
                </c:pt>
                <c:pt idx="459">
                  <c:v>8.75</c:v>
                </c:pt>
                <c:pt idx="460">
                  <c:v>8.75</c:v>
                </c:pt>
                <c:pt idx="461">
                  <c:v>8.75</c:v>
                </c:pt>
                <c:pt idx="462">
                  <c:v>8.75</c:v>
                </c:pt>
                <c:pt idx="463">
                  <c:v>8.75</c:v>
                </c:pt>
                <c:pt idx="464">
                  <c:v>8.75</c:v>
                </c:pt>
                <c:pt idx="465">
                  <c:v>8.75</c:v>
                </c:pt>
                <c:pt idx="466">
                  <c:v>8.5</c:v>
                </c:pt>
                <c:pt idx="467">
                  <c:v>8.5</c:v>
                </c:pt>
                <c:pt idx="468">
                  <c:v>8.5</c:v>
                </c:pt>
                <c:pt idx="469">
                  <c:v>8.5</c:v>
                </c:pt>
                <c:pt idx="470">
                  <c:v>8.5</c:v>
                </c:pt>
                <c:pt idx="471">
                  <c:v>8.5</c:v>
                </c:pt>
                <c:pt idx="472">
                  <c:v>8.5</c:v>
                </c:pt>
                <c:pt idx="473">
                  <c:v>8.5</c:v>
                </c:pt>
                <c:pt idx="474">
                  <c:v>8.5</c:v>
                </c:pt>
                <c:pt idx="475">
                  <c:v>8.5</c:v>
                </c:pt>
                <c:pt idx="476">
                  <c:v>8.5</c:v>
                </c:pt>
                <c:pt idx="477">
                  <c:v>8.5</c:v>
                </c:pt>
                <c:pt idx="478">
                  <c:v>8.5</c:v>
                </c:pt>
                <c:pt idx="479">
                  <c:v>8.5</c:v>
                </c:pt>
                <c:pt idx="480">
                  <c:v>8.5</c:v>
                </c:pt>
                <c:pt idx="481">
                  <c:v>8.5</c:v>
                </c:pt>
                <c:pt idx="482">
                  <c:v>8.5</c:v>
                </c:pt>
                <c:pt idx="483">
                  <c:v>8.5</c:v>
                </c:pt>
                <c:pt idx="484">
                  <c:v>8.5</c:v>
                </c:pt>
                <c:pt idx="485">
                  <c:v>8.5</c:v>
                </c:pt>
                <c:pt idx="486">
                  <c:v>8.5</c:v>
                </c:pt>
                <c:pt idx="487">
                  <c:v>8.5</c:v>
                </c:pt>
                <c:pt idx="488">
                  <c:v>8.5</c:v>
                </c:pt>
                <c:pt idx="489">
                  <c:v>8.5</c:v>
                </c:pt>
                <c:pt idx="490">
                  <c:v>8.5</c:v>
                </c:pt>
                <c:pt idx="491">
                  <c:v>7.5</c:v>
                </c:pt>
                <c:pt idx="492">
                  <c:v>7.5</c:v>
                </c:pt>
                <c:pt idx="493">
                  <c:v>7.5</c:v>
                </c:pt>
                <c:pt idx="494">
                  <c:v>7.5</c:v>
                </c:pt>
                <c:pt idx="495">
                  <c:v>7.5</c:v>
                </c:pt>
                <c:pt idx="496">
                  <c:v>7.5</c:v>
                </c:pt>
                <c:pt idx="497">
                  <c:v>7.5</c:v>
                </c:pt>
                <c:pt idx="498">
                  <c:v>7.5</c:v>
                </c:pt>
                <c:pt idx="499">
                  <c:v>7.5</c:v>
                </c:pt>
                <c:pt idx="500">
                  <c:v>7.5</c:v>
                </c:pt>
                <c:pt idx="501">
                  <c:v>7.5</c:v>
                </c:pt>
                <c:pt idx="502">
                  <c:v>7.5</c:v>
                </c:pt>
                <c:pt idx="503">
                  <c:v>7.5</c:v>
                </c:pt>
                <c:pt idx="504">
                  <c:v>7.5</c:v>
                </c:pt>
                <c:pt idx="505">
                  <c:v>7.5</c:v>
                </c:pt>
                <c:pt idx="506">
                  <c:v>7</c:v>
                </c:pt>
                <c:pt idx="507">
                  <c:v>7</c:v>
                </c:pt>
                <c:pt idx="508">
                  <c:v>7</c:v>
                </c:pt>
                <c:pt idx="509">
                  <c:v>7</c:v>
                </c:pt>
                <c:pt idx="510">
                  <c:v>7</c:v>
                </c:pt>
                <c:pt idx="511">
                  <c:v>7</c:v>
                </c:pt>
                <c:pt idx="512">
                  <c:v>7</c:v>
                </c:pt>
                <c:pt idx="513">
                  <c:v>7</c:v>
                </c:pt>
                <c:pt idx="514">
                  <c:v>7</c:v>
                </c:pt>
                <c:pt idx="515">
                  <c:v>7</c:v>
                </c:pt>
                <c:pt idx="516">
                  <c:v>7</c:v>
                </c:pt>
                <c:pt idx="517">
                  <c:v>7</c:v>
                </c:pt>
                <c:pt idx="518">
                  <c:v>7</c:v>
                </c:pt>
                <c:pt idx="519">
                  <c:v>7</c:v>
                </c:pt>
                <c:pt idx="520">
                  <c:v>7</c:v>
                </c:pt>
                <c:pt idx="521">
                  <c:v>7</c:v>
                </c:pt>
                <c:pt idx="522">
                  <c:v>7</c:v>
                </c:pt>
                <c:pt idx="523">
                  <c:v>7</c:v>
                </c:pt>
                <c:pt idx="524">
                  <c:v>7</c:v>
                </c:pt>
                <c:pt idx="525">
                  <c:v>6.5</c:v>
                </c:pt>
                <c:pt idx="526">
                  <c:v>6.5</c:v>
                </c:pt>
                <c:pt idx="527">
                  <c:v>6.5</c:v>
                </c:pt>
                <c:pt idx="528">
                  <c:v>6.5</c:v>
                </c:pt>
                <c:pt idx="529">
                  <c:v>6.5</c:v>
                </c:pt>
                <c:pt idx="530">
                  <c:v>6.5</c:v>
                </c:pt>
                <c:pt idx="531">
                  <c:v>6.5</c:v>
                </c:pt>
                <c:pt idx="532">
                  <c:v>6.5</c:v>
                </c:pt>
                <c:pt idx="533">
                  <c:v>6.5</c:v>
                </c:pt>
                <c:pt idx="534">
                  <c:v>6.5</c:v>
                </c:pt>
                <c:pt idx="535">
                  <c:v>6.5</c:v>
                </c:pt>
                <c:pt idx="536">
                  <c:v>6.5</c:v>
                </c:pt>
                <c:pt idx="537">
                  <c:v>6.5</c:v>
                </c:pt>
                <c:pt idx="538">
                  <c:v>6.5</c:v>
                </c:pt>
                <c:pt idx="539">
                  <c:v>6.5</c:v>
                </c:pt>
                <c:pt idx="540">
                  <c:v>6.5</c:v>
                </c:pt>
                <c:pt idx="541">
                  <c:v>6.5</c:v>
                </c:pt>
                <c:pt idx="542">
                  <c:v>6.5</c:v>
                </c:pt>
                <c:pt idx="543">
                  <c:v>6.5</c:v>
                </c:pt>
                <c:pt idx="544">
                  <c:v>6.5</c:v>
                </c:pt>
                <c:pt idx="545">
                  <c:v>6.5</c:v>
                </c:pt>
                <c:pt idx="546">
                  <c:v>6.5</c:v>
                </c:pt>
                <c:pt idx="547">
                  <c:v>6.5</c:v>
                </c:pt>
                <c:pt idx="548">
                  <c:v>6.5</c:v>
                </c:pt>
                <c:pt idx="549">
                  <c:v>6.5</c:v>
                </c:pt>
                <c:pt idx="550">
                  <c:v>6.5</c:v>
                </c:pt>
                <c:pt idx="551">
                  <c:v>6.5</c:v>
                </c:pt>
                <c:pt idx="552">
                  <c:v>6.5</c:v>
                </c:pt>
                <c:pt idx="553">
                  <c:v>6.5</c:v>
                </c:pt>
                <c:pt idx="554">
                  <c:v>6.5</c:v>
                </c:pt>
                <c:pt idx="555">
                  <c:v>6.5</c:v>
                </c:pt>
                <c:pt idx="556">
                  <c:v>6.5</c:v>
                </c:pt>
                <c:pt idx="557">
                  <c:v>6.5</c:v>
                </c:pt>
                <c:pt idx="558">
                  <c:v>6.5</c:v>
                </c:pt>
                <c:pt idx="559">
                  <c:v>6.5</c:v>
                </c:pt>
                <c:pt idx="560">
                  <c:v>6.5</c:v>
                </c:pt>
                <c:pt idx="561">
                  <c:v>6.5</c:v>
                </c:pt>
                <c:pt idx="562">
                  <c:v>6.5</c:v>
                </c:pt>
                <c:pt idx="563">
                  <c:v>6.5</c:v>
                </c:pt>
                <c:pt idx="564">
                  <c:v>6.5</c:v>
                </c:pt>
                <c:pt idx="565">
                  <c:v>6.5</c:v>
                </c:pt>
                <c:pt idx="566">
                  <c:v>6.5</c:v>
                </c:pt>
                <c:pt idx="567">
                  <c:v>6.5</c:v>
                </c:pt>
                <c:pt idx="568">
                  <c:v>6.5</c:v>
                </c:pt>
                <c:pt idx="569">
                  <c:v>6.5</c:v>
                </c:pt>
                <c:pt idx="570">
                  <c:v>6.5</c:v>
                </c:pt>
                <c:pt idx="571">
                  <c:v>6.5</c:v>
                </c:pt>
                <c:pt idx="572">
                  <c:v>6.5</c:v>
                </c:pt>
                <c:pt idx="573">
                  <c:v>6.5</c:v>
                </c:pt>
                <c:pt idx="574">
                  <c:v>7.25</c:v>
                </c:pt>
                <c:pt idx="575">
                  <c:v>7.25</c:v>
                </c:pt>
                <c:pt idx="576">
                  <c:v>7.25</c:v>
                </c:pt>
                <c:pt idx="577">
                  <c:v>7.25</c:v>
                </c:pt>
                <c:pt idx="578">
                  <c:v>7.25</c:v>
                </c:pt>
                <c:pt idx="579">
                  <c:v>7.25</c:v>
                </c:pt>
                <c:pt idx="580">
                  <c:v>7.25</c:v>
                </c:pt>
                <c:pt idx="581">
                  <c:v>7.25</c:v>
                </c:pt>
                <c:pt idx="582">
                  <c:v>7.25</c:v>
                </c:pt>
                <c:pt idx="583">
                  <c:v>7.25</c:v>
                </c:pt>
                <c:pt idx="584">
                  <c:v>7.25</c:v>
                </c:pt>
                <c:pt idx="585">
                  <c:v>7.25</c:v>
                </c:pt>
                <c:pt idx="586">
                  <c:v>7.25</c:v>
                </c:pt>
                <c:pt idx="587">
                  <c:v>7.25</c:v>
                </c:pt>
                <c:pt idx="588">
                  <c:v>7.25</c:v>
                </c:pt>
                <c:pt idx="589">
                  <c:v>7.25</c:v>
                </c:pt>
                <c:pt idx="590">
                  <c:v>7.25</c:v>
                </c:pt>
                <c:pt idx="591">
                  <c:v>7.25</c:v>
                </c:pt>
                <c:pt idx="592">
                  <c:v>7.75</c:v>
                </c:pt>
                <c:pt idx="593">
                  <c:v>7.75</c:v>
                </c:pt>
                <c:pt idx="594">
                  <c:v>7.75</c:v>
                </c:pt>
                <c:pt idx="595">
                  <c:v>7.75</c:v>
                </c:pt>
                <c:pt idx="596">
                  <c:v>7.75</c:v>
                </c:pt>
                <c:pt idx="597">
                  <c:v>7.75</c:v>
                </c:pt>
                <c:pt idx="598">
                  <c:v>7.75</c:v>
                </c:pt>
                <c:pt idx="599">
                  <c:v>7.75</c:v>
                </c:pt>
                <c:pt idx="600">
                  <c:v>7.75</c:v>
                </c:pt>
                <c:pt idx="601">
                  <c:v>7.75</c:v>
                </c:pt>
                <c:pt idx="602">
                  <c:v>7.75</c:v>
                </c:pt>
                <c:pt idx="603">
                  <c:v>7.75</c:v>
                </c:pt>
                <c:pt idx="604">
                  <c:v>7.75</c:v>
                </c:pt>
                <c:pt idx="605">
                  <c:v>7.75</c:v>
                </c:pt>
                <c:pt idx="606">
                  <c:v>7.75</c:v>
                </c:pt>
                <c:pt idx="607">
                  <c:v>7.75</c:v>
                </c:pt>
                <c:pt idx="608">
                  <c:v>7.75</c:v>
                </c:pt>
                <c:pt idx="609">
                  <c:v>7.75</c:v>
                </c:pt>
                <c:pt idx="610">
                  <c:v>7.75</c:v>
                </c:pt>
                <c:pt idx="611">
                  <c:v>7.75</c:v>
                </c:pt>
                <c:pt idx="612">
                  <c:v>7.75</c:v>
                </c:pt>
                <c:pt idx="613">
                  <c:v>7.75</c:v>
                </c:pt>
                <c:pt idx="614">
                  <c:v>7.75</c:v>
                </c:pt>
                <c:pt idx="615">
                  <c:v>7.75</c:v>
                </c:pt>
                <c:pt idx="616">
                  <c:v>7.75</c:v>
                </c:pt>
                <c:pt idx="617">
                  <c:v>7.75</c:v>
                </c:pt>
                <c:pt idx="618">
                  <c:v>7.75</c:v>
                </c:pt>
                <c:pt idx="619">
                  <c:v>7.75</c:v>
                </c:pt>
                <c:pt idx="620">
                  <c:v>7.75</c:v>
                </c:pt>
                <c:pt idx="621">
                  <c:v>7.75</c:v>
                </c:pt>
                <c:pt idx="622">
                  <c:v>7.75</c:v>
                </c:pt>
                <c:pt idx="623">
                  <c:v>7.75</c:v>
                </c:pt>
                <c:pt idx="624">
                  <c:v>7.75</c:v>
                </c:pt>
                <c:pt idx="625">
                  <c:v>7.75</c:v>
                </c:pt>
                <c:pt idx="626">
                  <c:v>7.75</c:v>
                </c:pt>
                <c:pt idx="627">
                  <c:v>7.75</c:v>
                </c:pt>
                <c:pt idx="628">
                  <c:v>7.75</c:v>
                </c:pt>
                <c:pt idx="629">
                  <c:v>7.75</c:v>
                </c:pt>
                <c:pt idx="630">
                  <c:v>7.75</c:v>
                </c:pt>
                <c:pt idx="631">
                  <c:v>7.75</c:v>
                </c:pt>
                <c:pt idx="632">
                  <c:v>7.75</c:v>
                </c:pt>
                <c:pt idx="633">
                  <c:v>7.75</c:v>
                </c:pt>
                <c:pt idx="634">
                  <c:v>7.75</c:v>
                </c:pt>
                <c:pt idx="635">
                  <c:v>7.75</c:v>
                </c:pt>
                <c:pt idx="636">
                  <c:v>7.75</c:v>
                </c:pt>
                <c:pt idx="637">
                  <c:v>7.75</c:v>
                </c:pt>
                <c:pt idx="638">
                  <c:v>7.75</c:v>
                </c:pt>
                <c:pt idx="639">
                  <c:v>7.75</c:v>
                </c:pt>
                <c:pt idx="640">
                  <c:v>7.75</c:v>
                </c:pt>
                <c:pt idx="641">
                  <c:v>7.75</c:v>
                </c:pt>
                <c:pt idx="642">
                  <c:v>7.75</c:v>
                </c:pt>
                <c:pt idx="643">
                  <c:v>7.75</c:v>
                </c:pt>
                <c:pt idx="644">
                  <c:v>7.75</c:v>
                </c:pt>
                <c:pt idx="645">
                  <c:v>7.75</c:v>
                </c:pt>
                <c:pt idx="646">
                  <c:v>7.75</c:v>
                </c:pt>
                <c:pt idx="647">
                  <c:v>7.75</c:v>
                </c:pt>
                <c:pt idx="648">
                  <c:v>7.75</c:v>
                </c:pt>
                <c:pt idx="649">
                  <c:v>7.75</c:v>
                </c:pt>
                <c:pt idx="650">
                  <c:v>7.75</c:v>
                </c:pt>
                <c:pt idx="651">
                  <c:v>7.75</c:v>
                </c:pt>
                <c:pt idx="652">
                  <c:v>7.75</c:v>
                </c:pt>
                <c:pt idx="653">
                  <c:v>7.75</c:v>
                </c:pt>
                <c:pt idx="654">
                  <c:v>7.75</c:v>
                </c:pt>
                <c:pt idx="655">
                  <c:v>7.75</c:v>
                </c:pt>
                <c:pt idx="656">
                  <c:v>7.75</c:v>
                </c:pt>
                <c:pt idx="657">
                  <c:v>7.75</c:v>
                </c:pt>
                <c:pt idx="658">
                  <c:v>7.75</c:v>
                </c:pt>
                <c:pt idx="659">
                  <c:v>7.75</c:v>
                </c:pt>
                <c:pt idx="660">
                  <c:v>7.75</c:v>
                </c:pt>
                <c:pt idx="661">
                  <c:v>7.75</c:v>
                </c:pt>
                <c:pt idx="662">
                  <c:v>7.75</c:v>
                </c:pt>
                <c:pt idx="663">
                  <c:v>7.75</c:v>
                </c:pt>
                <c:pt idx="664">
                  <c:v>7.75</c:v>
                </c:pt>
                <c:pt idx="665">
                  <c:v>7.75</c:v>
                </c:pt>
                <c:pt idx="666">
                  <c:v>7.75</c:v>
                </c:pt>
                <c:pt idx="667">
                  <c:v>7.75</c:v>
                </c:pt>
                <c:pt idx="668">
                  <c:v>7.75</c:v>
                </c:pt>
                <c:pt idx="669">
                  <c:v>7.75</c:v>
                </c:pt>
                <c:pt idx="670">
                  <c:v>7.75</c:v>
                </c:pt>
                <c:pt idx="671">
                  <c:v>7.75</c:v>
                </c:pt>
                <c:pt idx="672">
                  <c:v>7.75</c:v>
                </c:pt>
                <c:pt idx="673">
                  <c:v>7.75</c:v>
                </c:pt>
                <c:pt idx="674">
                  <c:v>7.75</c:v>
                </c:pt>
                <c:pt idx="675">
                  <c:v>7.75</c:v>
                </c:pt>
                <c:pt idx="676">
                  <c:v>7.75</c:v>
                </c:pt>
                <c:pt idx="677">
                  <c:v>7.75</c:v>
                </c:pt>
                <c:pt idx="678">
                  <c:v>7.75</c:v>
                </c:pt>
                <c:pt idx="679">
                  <c:v>7.75</c:v>
                </c:pt>
                <c:pt idx="680">
                  <c:v>7.75</c:v>
                </c:pt>
                <c:pt idx="681">
                  <c:v>7.75</c:v>
                </c:pt>
                <c:pt idx="682">
                  <c:v>7.75</c:v>
                </c:pt>
                <c:pt idx="683">
                  <c:v>7.75</c:v>
                </c:pt>
                <c:pt idx="684">
                  <c:v>7.75</c:v>
                </c:pt>
                <c:pt idx="685">
                  <c:v>7.75</c:v>
                </c:pt>
                <c:pt idx="686">
                  <c:v>7.75</c:v>
                </c:pt>
                <c:pt idx="687">
                  <c:v>7.75</c:v>
                </c:pt>
                <c:pt idx="688">
                  <c:v>7.75</c:v>
                </c:pt>
                <c:pt idx="689">
                  <c:v>7.75</c:v>
                </c:pt>
                <c:pt idx="690">
                  <c:v>7.75</c:v>
                </c:pt>
                <c:pt idx="691">
                  <c:v>7.75</c:v>
                </c:pt>
                <c:pt idx="692">
                  <c:v>7.75</c:v>
                </c:pt>
                <c:pt idx="693">
                  <c:v>7.75</c:v>
                </c:pt>
                <c:pt idx="694">
                  <c:v>7.75</c:v>
                </c:pt>
                <c:pt idx="695">
                  <c:v>7.75</c:v>
                </c:pt>
                <c:pt idx="696">
                  <c:v>7.75</c:v>
                </c:pt>
                <c:pt idx="697">
                  <c:v>7.75</c:v>
                </c:pt>
                <c:pt idx="698">
                  <c:v>7.75</c:v>
                </c:pt>
                <c:pt idx="699">
                  <c:v>7.75</c:v>
                </c:pt>
                <c:pt idx="700">
                  <c:v>12</c:v>
                </c:pt>
                <c:pt idx="701">
                  <c:v>12</c:v>
                </c:pt>
                <c:pt idx="702">
                  <c:v>12</c:v>
                </c:pt>
                <c:pt idx="703">
                  <c:v>12</c:v>
                </c:pt>
                <c:pt idx="704">
                  <c:v>12</c:v>
                </c:pt>
                <c:pt idx="705">
                  <c:v>12</c:v>
                </c:pt>
                <c:pt idx="706">
                  <c:v>12</c:v>
                </c:pt>
                <c:pt idx="707">
                  <c:v>12</c:v>
                </c:pt>
                <c:pt idx="708">
                  <c:v>12</c:v>
                </c:pt>
                <c:pt idx="709">
                  <c:v>12</c:v>
                </c:pt>
                <c:pt idx="710">
                  <c:v>12</c:v>
                </c:pt>
                <c:pt idx="711">
                  <c:v>12</c:v>
                </c:pt>
                <c:pt idx="712">
                  <c:v>12</c:v>
                </c:pt>
                <c:pt idx="713">
                  <c:v>12</c:v>
                </c:pt>
                <c:pt idx="714">
                  <c:v>12</c:v>
                </c:pt>
                <c:pt idx="715">
                  <c:v>12</c:v>
                </c:pt>
                <c:pt idx="716">
                  <c:v>12</c:v>
                </c:pt>
                <c:pt idx="717">
                  <c:v>12</c:v>
                </c:pt>
                <c:pt idx="718">
                  <c:v>12</c:v>
                </c:pt>
                <c:pt idx="719">
                  <c:v>12</c:v>
                </c:pt>
                <c:pt idx="720">
                  <c:v>12</c:v>
                </c:pt>
                <c:pt idx="721">
                  <c:v>12</c:v>
                </c:pt>
                <c:pt idx="722">
                  <c:v>12</c:v>
                </c:pt>
                <c:pt idx="723">
                  <c:v>12</c:v>
                </c:pt>
                <c:pt idx="724">
                  <c:v>12</c:v>
                </c:pt>
                <c:pt idx="725">
                  <c:v>12</c:v>
                </c:pt>
                <c:pt idx="726">
                  <c:v>12</c:v>
                </c:pt>
                <c:pt idx="727">
                  <c:v>12</c:v>
                </c:pt>
                <c:pt idx="728">
                  <c:v>12</c:v>
                </c:pt>
                <c:pt idx="729">
                  <c:v>12</c:v>
                </c:pt>
                <c:pt idx="730">
                  <c:v>12</c:v>
                </c:pt>
                <c:pt idx="731">
                  <c:v>12</c:v>
                </c:pt>
                <c:pt idx="732">
                  <c:v>12</c:v>
                </c:pt>
                <c:pt idx="733">
                  <c:v>12</c:v>
                </c:pt>
                <c:pt idx="734">
                  <c:v>12</c:v>
                </c:pt>
                <c:pt idx="735">
                  <c:v>12</c:v>
                </c:pt>
                <c:pt idx="736">
                  <c:v>12</c:v>
                </c:pt>
                <c:pt idx="737">
                  <c:v>12</c:v>
                </c:pt>
                <c:pt idx="738">
                  <c:v>12</c:v>
                </c:pt>
                <c:pt idx="739">
                  <c:v>12</c:v>
                </c:pt>
                <c:pt idx="740">
                  <c:v>12</c:v>
                </c:pt>
                <c:pt idx="741">
                  <c:v>12</c:v>
                </c:pt>
                <c:pt idx="742">
                  <c:v>12</c:v>
                </c:pt>
                <c:pt idx="743">
                  <c:v>12</c:v>
                </c:pt>
                <c:pt idx="744">
                  <c:v>12</c:v>
                </c:pt>
                <c:pt idx="745">
                  <c:v>12</c:v>
                </c:pt>
                <c:pt idx="746">
                  <c:v>12</c:v>
                </c:pt>
                <c:pt idx="747">
                  <c:v>12</c:v>
                </c:pt>
                <c:pt idx="748">
                  <c:v>12</c:v>
                </c:pt>
                <c:pt idx="749">
                  <c:v>12</c:v>
                </c:pt>
                <c:pt idx="750">
                  <c:v>12</c:v>
                </c:pt>
                <c:pt idx="751">
                  <c:v>12</c:v>
                </c:pt>
                <c:pt idx="752">
                  <c:v>12</c:v>
                </c:pt>
                <c:pt idx="753">
                  <c:v>12</c:v>
                </c:pt>
                <c:pt idx="754">
                  <c:v>12</c:v>
                </c:pt>
                <c:pt idx="755">
                  <c:v>12</c:v>
                </c:pt>
                <c:pt idx="756">
                  <c:v>12</c:v>
                </c:pt>
                <c:pt idx="757">
                  <c:v>12</c:v>
                </c:pt>
                <c:pt idx="758">
                  <c:v>12</c:v>
                </c:pt>
                <c:pt idx="759">
                  <c:v>12</c:v>
                </c:pt>
                <c:pt idx="760">
                  <c:v>12</c:v>
                </c:pt>
                <c:pt idx="761">
                  <c:v>12</c:v>
                </c:pt>
                <c:pt idx="762" formatCode="0.00">
                  <c:v>12</c:v>
                </c:pt>
                <c:pt idx="763" formatCode="0.00">
                  <c:v>12</c:v>
                </c:pt>
                <c:pt idx="764" formatCode="0.00">
                  <c:v>12</c:v>
                </c:pt>
                <c:pt idx="765" formatCode="0.00">
                  <c:v>12</c:v>
                </c:pt>
                <c:pt idx="766" formatCode="0.00">
                  <c:v>12</c:v>
                </c:pt>
                <c:pt idx="767" formatCode="0.00">
                  <c:v>12</c:v>
                </c:pt>
                <c:pt idx="768" formatCode="0.00">
                  <c:v>12</c:v>
                </c:pt>
                <c:pt idx="769" formatCode="0.00">
                  <c:v>12</c:v>
                </c:pt>
                <c:pt idx="770" formatCode="0.00">
                  <c:v>12</c:v>
                </c:pt>
                <c:pt idx="771" formatCode="0.00">
                  <c:v>12</c:v>
                </c:pt>
                <c:pt idx="772" formatCode="0.00">
                  <c:v>12</c:v>
                </c:pt>
                <c:pt idx="773" formatCode="0.00">
                  <c:v>12</c:v>
                </c:pt>
                <c:pt idx="774" formatCode="0.00">
                  <c:v>12</c:v>
                </c:pt>
                <c:pt idx="775" formatCode="0.00">
                  <c:v>12</c:v>
                </c:pt>
                <c:pt idx="776" formatCode="0.00">
                  <c:v>12</c:v>
                </c:pt>
                <c:pt idx="777" formatCode="0.00">
                  <c:v>12</c:v>
                </c:pt>
                <c:pt idx="778" formatCode="0.00">
                  <c:v>12</c:v>
                </c:pt>
                <c:pt idx="779" formatCode="0.00">
                  <c:v>12</c:v>
                </c:pt>
                <c:pt idx="780" formatCode="0.00">
                  <c:v>12</c:v>
                </c:pt>
                <c:pt idx="781" formatCode="0.00">
                  <c:v>12</c:v>
                </c:pt>
                <c:pt idx="782" formatCode="0.00">
                  <c:v>12</c:v>
                </c:pt>
                <c:pt idx="783" formatCode="0.00">
                  <c:v>12</c:v>
                </c:pt>
                <c:pt idx="784" formatCode="0.00">
                  <c:v>12</c:v>
                </c:pt>
                <c:pt idx="785" formatCode="0.00">
                  <c:v>12</c:v>
                </c:pt>
                <c:pt idx="786" formatCode="0.00">
                  <c:v>12</c:v>
                </c:pt>
                <c:pt idx="787" formatCode="0.00">
                  <c:v>12</c:v>
                </c:pt>
                <c:pt idx="788" formatCode="0.00">
                  <c:v>12</c:v>
                </c:pt>
                <c:pt idx="789" formatCode="0.00">
                  <c:v>12</c:v>
                </c:pt>
                <c:pt idx="790" formatCode="0.00">
                  <c:v>12</c:v>
                </c:pt>
                <c:pt idx="791" formatCode="0.00">
                  <c:v>12</c:v>
                </c:pt>
                <c:pt idx="792" formatCode="0.00">
                  <c:v>12</c:v>
                </c:pt>
                <c:pt idx="793" formatCode="0.00">
                  <c:v>12</c:v>
                </c:pt>
                <c:pt idx="794" formatCode="0.00">
                  <c:v>12</c:v>
                </c:pt>
                <c:pt idx="795" formatCode="0.00">
                  <c:v>12</c:v>
                </c:pt>
                <c:pt idx="796" formatCode="0.00">
                  <c:v>12</c:v>
                </c:pt>
                <c:pt idx="797" formatCode="0.00">
                  <c:v>12</c:v>
                </c:pt>
                <c:pt idx="798" formatCode="0.00">
                  <c:v>12</c:v>
                </c:pt>
                <c:pt idx="799" formatCode="0.00">
                  <c:v>12</c:v>
                </c:pt>
                <c:pt idx="800" formatCode="0.00">
                  <c:v>12</c:v>
                </c:pt>
                <c:pt idx="801" formatCode="0.00">
                  <c:v>12</c:v>
                </c:pt>
                <c:pt idx="802" formatCode="0.00">
                  <c:v>12</c:v>
                </c:pt>
                <c:pt idx="803" formatCode="0.00">
                  <c:v>12</c:v>
                </c:pt>
                <c:pt idx="804" formatCode="0.00">
                  <c:v>12</c:v>
                </c:pt>
                <c:pt idx="805" formatCode="0.00">
                  <c:v>12</c:v>
                </c:pt>
                <c:pt idx="806" formatCode="0.00">
                  <c:v>12</c:v>
                </c:pt>
                <c:pt idx="807" formatCode="0.00">
                  <c:v>12</c:v>
                </c:pt>
                <c:pt idx="808" formatCode="0.00">
                  <c:v>12</c:v>
                </c:pt>
                <c:pt idx="809" formatCode="0.00">
                  <c:v>12</c:v>
                </c:pt>
                <c:pt idx="810" formatCode="0.00">
                  <c:v>12</c:v>
                </c:pt>
                <c:pt idx="811" formatCode="0.00">
                  <c:v>12</c:v>
                </c:pt>
                <c:pt idx="812" formatCode="0.00">
                  <c:v>12</c:v>
                </c:pt>
                <c:pt idx="813" formatCode="0.00">
                  <c:v>12</c:v>
                </c:pt>
                <c:pt idx="814" formatCode="0.00">
                  <c:v>12</c:v>
                </c:pt>
                <c:pt idx="815" formatCode="0.00">
                  <c:v>12</c:v>
                </c:pt>
                <c:pt idx="816" formatCode="0.00">
                  <c:v>12</c:v>
                </c:pt>
                <c:pt idx="817" formatCode="0.00">
                  <c:v>12</c:v>
                </c:pt>
                <c:pt idx="818" formatCode="0.00">
                  <c:v>12</c:v>
                </c:pt>
                <c:pt idx="819" formatCode="0.00">
                  <c:v>12</c:v>
                </c:pt>
                <c:pt idx="820" formatCode="0.00">
                  <c:v>12</c:v>
                </c:pt>
                <c:pt idx="821" formatCode="0.00">
                  <c:v>12</c:v>
                </c:pt>
                <c:pt idx="822" formatCode="0.00">
                  <c:v>12</c:v>
                </c:pt>
                <c:pt idx="823" formatCode="0.00">
                  <c:v>12</c:v>
                </c:pt>
                <c:pt idx="824" formatCode="0.00">
                  <c:v>12</c:v>
                </c:pt>
                <c:pt idx="825" formatCode="0.00">
                  <c:v>12</c:v>
                </c:pt>
                <c:pt idx="826" formatCode="0.00">
                  <c:v>12</c:v>
                </c:pt>
                <c:pt idx="827" formatCode="0.00">
                  <c:v>12</c:v>
                </c:pt>
                <c:pt idx="828" formatCode="0.00">
                  <c:v>12</c:v>
                </c:pt>
                <c:pt idx="829" formatCode="0.00">
                  <c:v>12</c:v>
                </c:pt>
                <c:pt idx="830" formatCode="0.00">
                  <c:v>12</c:v>
                </c:pt>
                <c:pt idx="831" formatCode="0.00">
                  <c:v>12</c:v>
                </c:pt>
                <c:pt idx="832" formatCode="0.00">
                  <c:v>12</c:v>
                </c:pt>
                <c:pt idx="833" formatCode="0.00">
                  <c:v>12</c:v>
                </c:pt>
                <c:pt idx="834" formatCode="0.00">
                  <c:v>12</c:v>
                </c:pt>
                <c:pt idx="835" formatCode="0.00">
                  <c:v>12</c:v>
                </c:pt>
                <c:pt idx="836" formatCode="0.00">
                  <c:v>12</c:v>
                </c:pt>
                <c:pt idx="837" formatCode="0.00">
                  <c:v>12</c:v>
                </c:pt>
                <c:pt idx="838" formatCode="0.00">
                  <c:v>12</c:v>
                </c:pt>
                <c:pt idx="839" formatCode="0.00">
                  <c:v>12</c:v>
                </c:pt>
                <c:pt idx="840" formatCode="0.00">
                  <c:v>12</c:v>
                </c:pt>
                <c:pt idx="841" formatCode="0.00">
                  <c:v>12</c:v>
                </c:pt>
                <c:pt idx="842" formatCode="0.00">
                  <c:v>12</c:v>
                </c:pt>
                <c:pt idx="843" formatCode="0.00">
                  <c:v>12</c:v>
                </c:pt>
                <c:pt idx="844" formatCode="0.00">
                  <c:v>12</c:v>
                </c:pt>
                <c:pt idx="845" formatCode="0.00">
                  <c:v>11.25</c:v>
                </c:pt>
                <c:pt idx="846" formatCode="0.00">
                  <c:v>11.25</c:v>
                </c:pt>
                <c:pt idx="847" formatCode="0.00">
                  <c:v>11.25</c:v>
                </c:pt>
                <c:pt idx="848" formatCode="0.00">
                  <c:v>11.25</c:v>
                </c:pt>
                <c:pt idx="849" formatCode="0.00">
                  <c:v>11.25</c:v>
                </c:pt>
                <c:pt idx="850" formatCode="0.00">
                  <c:v>11.25</c:v>
                </c:pt>
                <c:pt idx="851" formatCode="0.00">
                  <c:v>11.25</c:v>
                </c:pt>
                <c:pt idx="852" formatCode="0.00">
                  <c:v>11.25</c:v>
                </c:pt>
                <c:pt idx="853" formatCode="0.00">
                  <c:v>11.25</c:v>
                </c:pt>
                <c:pt idx="854" formatCode="0.00">
                  <c:v>11.25</c:v>
                </c:pt>
                <c:pt idx="855" formatCode="0.00">
                  <c:v>11.25</c:v>
                </c:pt>
                <c:pt idx="856" formatCode="0.00">
                  <c:v>11.25</c:v>
                </c:pt>
                <c:pt idx="857" formatCode="0.00">
                  <c:v>11.25</c:v>
                </c:pt>
                <c:pt idx="858" formatCode="0.00">
                  <c:v>11.25</c:v>
                </c:pt>
                <c:pt idx="859" formatCode="0.00">
                  <c:v>11.25</c:v>
                </c:pt>
                <c:pt idx="860" formatCode="0.00">
                  <c:v>11.25</c:v>
                </c:pt>
                <c:pt idx="861" formatCode="0.00">
                  <c:v>11.25</c:v>
                </c:pt>
                <c:pt idx="862" formatCode="0.00">
                  <c:v>11.25</c:v>
                </c:pt>
                <c:pt idx="863" formatCode="0.00">
                  <c:v>11.25</c:v>
                </c:pt>
                <c:pt idx="864" formatCode="0.00">
                  <c:v>11.25</c:v>
                </c:pt>
                <c:pt idx="865" formatCode="0.00">
                  <c:v>11.25</c:v>
                </c:pt>
                <c:pt idx="866" formatCode="0.00">
                  <c:v>11.25</c:v>
                </c:pt>
                <c:pt idx="867" formatCode="0.00">
                  <c:v>11.25</c:v>
                </c:pt>
                <c:pt idx="868" formatCode="0.00">
                  <c:v>11.25</c:v>
                </c:pt>
                <c:pt idx="869" formatCode="0.00">
                  <c:v>11.25</c:v>
                </c:pt>
                <c:pt idx="870" formatCode="0.00">
                  <c:v>11.25</c:v>
                </c:pt>
                <c:pt idx="871" formatCode="0.00">
                  <c:v>11.25</c:v>
                </c:pt>
                <c:pt idx="872" formatCode="0.00">
                  <c:v>11.25</c:v>
                </c:pt>
                <c:pt idx="873" formatCode="0.00">
                  <c:v>11.25</c:v>
                </c:pt>
                <c:pt idx="874" formatCode="0.00">
                  <c:v>11.25</c:v>
                </c:pt>
                <c:pt idx="875" formatCode="0.00">
                  <c:v>11.25</c:v>
                </c:pt>
                <c:pt idx="876" formatCode="0.00">
                  <c:v>11.25</c:v>
                </c:pt>
                <c:pt idx="877" formatCode="0.00">
                  <c:v>11.25</c:v>
                </c:pt>
                <c:pt idx="878" formatCode="0.00">
                  <c:v>11.25</c:v>
                </c:pt>
                <c:pt idx="879" formatCode="0.00">
                  <c:v>11.25</c:v>
                </c:pt>
                <c:pt idx="880" formatCode="0.00">
                  <c:v>11.25</c:v>
                </c:pt>
                <c:pt idx="881" formatCode="0.00">
                  <c:v>11.25</c:v>
                </c:pt>
                <c:pt idx="882" formatCode="0.00">
                  <c:v>11.25</c:v>
                </c:pt>
                <c:pt idx="883" formatCode="0.00">
                  <c:v>11.25</c:v>
                </c:pt>
                <c:pt idx="884" formatCode="0.00">
                  <c:v>11.25</c:v>
                </c:pt>
                <c:pt idx="885" formatCode="0.00">
                  <c:v>11.25</c:v>
                </c:pt>
                <c:pt idx="886" formatCode="0.00">
                  <c:v>11.25</c:v>
                </c:pt>
                <c:pt idx="887" formatCode="0.00">
                  <c:v>11.25</c:v>
                </c:pt>
                <c:pt idx="888" formatCode="0.00">
                  <c:v>11.25</c:v>
                </c:pt>
                <c:pt idx="889" formatCode="0.00">
                  <c:v>11.25</c:v>
                </c:pt>
                <c:pt idx="890" formatCode="0.00">
                  <c:v>11.25</c:v>
                </c:pt>
                <c:pt idx="891" formatCode="0.00">
                  <c:v>11.25</c:v>
                </c:pt>
                <c:pt idx="892" formatCode="0.00">
                  <c:v>11.25</c:v>
                </c:pt>
                <c:pt idx="893" formatCode="0.00">
                  <c:v>11.25</c:v>
                </c:pt>
                <c:pt idx="894" formatCode="0.00">
                  <c:v>11.25</c:v>
                </c:pt>
                <c:pt idx="895" formatCode="0.00">
                  <c:v>11.25</c:v>
                </c:pt>
                <c:pt idx="896" formatCode="0.00">
                  <c:v>11.25</c:v>
                </c:pt>
                <c:pt idx="897" formatCode="0.00">
                  <c:v>11.25</c:v>
                </c:pt>
                <c:pt idx="898" formatCode="0.00">
                  <c:v>11.25</c:v>
                </c:pt>
                <c:pt idx="899" formatCode="0.00">
                  <c:v>11.25</c:v>
                </c:pt>
                <c:pt idx="900" formatCode="0.00">
                  <c:v>11.25</c:v>
                </c:pt>
                <c:pt idx="901" formatCode="0.00">
                  <c:v>11.25</c:v>
                </c:pt>
                <c:pt idx="902" formatCode="0.00">
                  <c:v>11.25</c:v>
                </c:pt>
                <c:pt idx="903" formatCode="0.00">
                  <c:v>11.25</c:v>
                </c:pt>
                <c:pt idx="904" formatCode="0.00">
                  <c:v>11.25</c:v>
                </c:pt>
                <c:pt idx="905" formatCode="0.00">
                  <c:v>11.25</c:v>
                </c:pt>
                <c:pt idx="906" formatCode="0.00">
                  <c:v>11.25</c:v>
                </c:pt>
                <c:pt idx="907" formatCode="0.00">
                  <c:v>11.25</c:v>
                </c:pt>
                <c:pt idx="908" formatCode="0.00">
                  <c:v>11.25</c:v>
                </c:pt>
                <c:pt idx="909" formatCode="0.00">
                  <c:v>11.25</c:v>
                </c:pt>
                <c:pt idx="910" formatCode="0.00">
                  <c:v>11.25</c:v>
                </c:pt>
                <c:pt idx="911" formatCode="0.00">
                  <c:v>11.25</c:v>
                </c:pt>
                <c:pt idx="912" formatCode="0.00">
                  <c:v>11.25</c:v>
                </c:pt>
                <c:pt idx="913" formatCode="0.00">
                  <c:v>11.25</c:v>
                </c:pt>
                <c:pt idx="914" formatCode="0.00">
                  <c:v>11.25</c:v>
                </c:pt>
                <c:pt idx="915" formatCode="0.00">
                  <c:v>11.25</c:v>
                </c:pt>
                <c:pt idx="916" formatCode="0.00">
                  <c:v>11.25</c:v>
                </c:pt>
                <c:pt idx="917" formatCode="0.00">
                  <c:v>11.25</c:v>
                </c:pt>
                <c:pt idx="918" formatCode="0.00">
                  <c:v>11.25</c:v>
                </c:pt>
                <c:pt idx="919" formatCode="0.00">
                  <c:v>11.25</c:v>
                </c:pt>
                <c:pt idx="920" formatCode="0.00">
                  <c:v>11.25</c:v>
                </c:pt>
                <c:pt idx="921" formatCode="0.00">
                  <c:v>11.25</c:v>
                </c:pt>
                <c:pt idx="922" formatCode="0.00">
                  <c:v>11.25</c:v>
                </c:pt>
                <c:pt idx="923" formatCode="0.00">
                  <c:v>11.25</c:v>
                </c:pt>
                <c:pt idx="924" formatCode="0.00">
                  <c:v>11.25</c:v>
                </c:pt>
                <c:pt idx="925" formatCode="0.00">
                  <c:v>11.25</c:v>
                </c:pt>
                <c:pt idx="926" formatCode="0.00">
                  <c:v>11.25</c:v>
                </c:pt>
                <c:pt idx="927" formatCode="0.00">
                  <c:v>11.25</c:v>
                </c:pt>
                <c:pt idx="928" formatCode="0.00">
                  <c:v>11.25</c:v>
                </c:pt>
                <c:pt idx="929" formatCode="0.00">
                  <c:v>11.25</c:v>
                </c:pt>
                <c:pt idx="930" formatCode="0.00">
                  <c:v>11.25</c:v>
                </c:pt>
                <c:pt idx="931" formatCode="0.00">
                  <c:v>11.25</c:v>
                </c:pt>
                <c:pt idx="932" formatCode="0.00">
                  <c:v>11.25</c:v>
                </c:pt>
                <c:pt idx="933" formatCode="0.00">
                  <c:v>11.25</c:v>
                </c:pt>
                <c:pt idx="934" formatCode="0.00">
                  <c:v>11.25</c:v>
                </c:pt>
                <c:pt idx="935" formatCode="0.00">
                  <c:v>11.25</c:v>
                </c:pt>
                <c:pt idx="936" formatCode="0.00">
                  <c:v>11.25</c:v>
                </c:pt>
                <c:pt idx="937" formatCode="0.00">
                  <c:v>11.25</c:v>
                </c:pt>
                <c:pt idx="938" formatCode="0.00">
                  <c:v>11.25</c:v>
                </c:pt>
                <c:pt idx="939" formatCode="0.00">
                  <c:v>11.25</c:v>
                </c:pt>
                <c:pt idx="940" formatCode="0.00">
                  <c:v>11.25</c:v>
                </c:pt>
                <c:pt idx="941" formatCode="0.00">
                  <c:v>11.25</c:v>
                </c:pt>
                <c:pt idx="942" formatCode="0.00">
                  <c:v>11.25</c:v>
                </c:pt>
                <c:pt idx="943" formatCode="0.00">
                  <c:v>11.25</c:v>
                </c:pt>
                <c:pt idx="944" formatCode="0.00">
                  <c:v>11.25</c:v>
                </c:pt>
                <c:pt idx="945" formatCode="0.00">
                  <c:v>11.25</c:v>
                </c:pt>
                <c:pt idx="946" formatCode="0.00">
                  <c:v>11.25</c:v>
                </c:pt>
                <c:pt idx="947" formatCode="0.00">
                  <c:v>11.25</c:v>
                </c:pt>
                <c:pt idx="948" formatCode="0.00">
                  <c:v>11.25</c:v>
                </c:pt>
                <c:pt idx="949" formatCode="0.00">
                  <c:v>11.25</c:v>
                </c:pt>
                <c:pt idx="950" formatCode="0.00">
                  <c:v>11.25</c:v>
                </c:pt>
                <c:pt idx="951" formatCode="0.00">
                  <c:v>11.25</c:v>
                </c:pt>
                <c:pt idx="952" formatCode="0.00">
                  <c:v>11.25</c:v>
                </c:pt>
                <c:pt idx="953" formatCode="0.00">
                  <c:v>11.25</c:v>
                </c:pt>
                <c:pt idx="954" formatCode="0.00">
                  <c:v>11.25</c:v>
                </c:pt>
                <c:pt idx="955" formatCode="0.00">
                  <c:v>11.25</c:v>
                </c:pt>
                <c:pt idx="956" formatCode="0.00">
                  <c:v>11.25</c:v>
                </c:pt>
                <c:pt idx="957" formatCode="0.00">
                  <c:v>11.25</c:v>
                </c:pt>
                <c:pt idx="958" formatCode="0.00">
                  <c:v>11.25</c:v>
                </c:pt>
                <c:pt idx="959" formatCode="0.00">
                  <c:v>11.25</c:v>
                </c:pt>
                <c:pt idx="960" formatCode="0.00">
                  <c:v>11.25</c:v>
                </c:pt>
                <c:pt idx="961" formatCode="0.00">
                  <c:v>11.25</c:v>
                </c:pt>
                <c:pt idx="962" formatCode="0.00">
                  <c:v>11.25</c:v>
                </c:pt>
                <c:pt idx="963" formatCode="0.00">
                  <c:v>11.25</c:v>
                </c:pt>
                <c:pt idx="964" formatCode="0.00">
                  <c:v>11.25</c:v>
                </c:pt>
                <c:pt idx="965" formatCode="0.00">
                  <c:v>11.25</c:v>
                </c:pt>
                <c:pt idx="966" formatCode="0.00">
                  <c:v>11.25</c:v>
                </c:pt>
                <c:pt idx="967" formatCode="0.00">
                  <c:v>11.25</c:v>
                </c:pt>
                <c:pt idx="968" formatCode="0.00">
                  <c:v>11.25</c:v>
                </c:pt>
                <c:pt idx="969" formatCode="0.00">
                  <c:v>11.25</c:v>
                </c:pt>
                <c:pt idx="970" formatCode="0.00">
                  <c:v>11.25</c:v>
                </c:pt>
                <c:pt idx="971" formatCode="0.00">
                  <c:v>10.75</c:v>
                </c:pt>
                <c:pt idx="972" formatCode="0.00">
                  <c:v>10.75</c:v>
                </c:pt>
                <c:pt idx="973" formatCode="0.00">
                  <c:v>10.75</c:v>
                </c:pt>
                <c:pt idx="974" formatCode="0.00">
                  <c:v>10.75</c:v>
                </c:pt>
                <c:pt idx="975" formatCode="0.00">
                  <c:v>10.75</c:v>
                </c:pt>
                <c:pt idx="976" formatCode="0.00">
                  <c:v>10.75</c:v>
                </c:pt>
                <c:pt idx="977" formatCode="0.00">
                  <c:v>10.75</c:v>
                </c:pt>
                <c:pt idx="978" formatCode="0.00">
                  <c:v>10.75</c:v>
                </c:pt>
                <c:pt idx="979" formatCode="0.00">
                  <c:v>10.75</c:v>
                </c:pt>
                <c:pt idx="980" formatCode="0.00">
                  <c:v>10.75</c:v>
                </c:pt>
                <c:pt idx="981" formatCode="0.00">
                  <c:v>10.75</c:v>
                </c:pt>
                <c:pt idx="982" formatCode="0.00">
                  <c:v>10.75</c:v>
                </c:pt>
                <c:pt idx="983" formatCode="0.00">
                  <c:v>10.75</c:v>
                </c:pt>
                <c:pt idx="984" formatCode="0.00">
                  <c:v>10.75</c:v>
                </c:pt>
                <c:pt idx="985" formatCode="0.00">
                  <c:v>10.75</c:v>
                </c:pt>
                <c:pt idx="986" formatCode="0.00">
                  <c:v>10.75</c:v>
                </c:pt>
                <c:pt idx="987" formatCode="0.00">
                  <c:v>10.75</c:v>
                </c:pt>
                <c:pt idx="988" formatCode="0.00">
                  <c:v>10.75</c:v>
                </c:pt>
                <c:pt idx="989" formatCode="0.00">
                  <c:v>10.75</c:v>
                </c:pt>
                <c:pt idx="990" formatCode="0.00">
                  <c:v>10.75</c:v>
                </c:pt>
                <c:pt idx="991" formatCode="0.00">
                  <c:v>10.75</c:v>
                </c:pt>
                <c:pt idx="992" formatCode="0.00">
                  <c:v>10.75</c:v>
                </c:pt>
                <c:pt idx="993" formatCode="0.00">
                  <c:v>10.75</c:v>
                </c:pt>
                <c:pt idx="994" formatCode="0.00">
                  <c:v>10.75</c:v>
                </c:pt>
                <c:pt idx="995" formatCode="0.00">
                  <c:v>10.75</c:v>
                </c:pt>
                <c:pt idx="996" formatCode="0.00">
                  <c:v>10.75</c:v>
                </c:pt>
                <c:pt idx="997" formatCode="0.00">
                  <c:v>10.75</c:v>
                </c:pt>
                <c:pt idx="998" formatCode="0.00">
                  <c:v>10.75</c:v>
                </c:pt>
                <c:pt idx="999" formatCode="0.00">
                  <c:v>10.75</c:v>
                </c:pt>
                <c:pt idx="1000" formatCode="0.00">
                  <c:v>10.75</c:v>
                </c:pt>
                <c:pt idx="1001" formatCode="0.00">
                  <c:v>10.75</c:v>
                </c:pt>
                <c:pt idx="1002" formatCode="0.00">
                  <c:v>10.75</c:v>
                </c:pt>
                <c:pt idx="1003" formatCode="0.00">
                  <c:v>10.75</c:v>
                </c:pt>
                <c:pt idx="1004" formatCode="0.00">
                  <c:v>10.75</c:v>
                </c:pt>
                <c:pt idx="1005" formatCode="0.00">
                  <c:v>10.75</c:v>
                </c:pt>
                <c:pt idx="1006" formatCode="0.00">
                  <c:v>10.75</c:v>
                </c:pt>
                <c:pt idx="1007" formatCode="0.00">
                  <c:v>10.75</c:v>
                </c:pt>
                <c:pt idx="1008" formatCode="0.00">
                  <c:v>10.75</c:v>
                </c:pt>
                <c:pt idx="1009" formatCode="0.00">
                  <c:v>10.75</c:v>
                </c:pt>
                <c:pt idx="1010" formatCode="0.00">
                  <c:v>10.75</c:v>
                </c:pt>
                <c:pt idx="1011" formatCode="0.00">
                  <c:v>10.75</c:v>
                </c:pt>
                <c:pt idx="1012" formatCode="0.00">
                  <c:v>10.75</c:v>
                </c:pt>
              </c:numCache>
            </c:numRef>
          </c:val>
        </c:ser>
        <c:ser>
          <c:idx val="0"/>
          <c:order val="1"/>
          <c:tx>
            <c:strRef>
              <c:f>'5.1.14'!$D$4</c:f>
              <c:strCache>
                <c:ptCount val="1"/>
                <c:pt idx="0">
                  <c:v>Gecelik Borç Alma -Verme Faiz Koridoru</c:v>
                </c:pt>
              </c:strCache>
            </c:strRef>
          </c:tx>
          <c:spPr>
            <a:solidFill>
              <a:sysClr val="window" lastClr="FFFFFF"/>
            </a:solidFill>
            <a:ln>
              <a:noFill/>
            </a:ln>
          </c:spPr>
          <c:cat>
            <c:numRef>
              <c:f>'5.1.14'!$B$20:$B$1506</c:f>
              <c:numCache>
                <c:formatCode>m/d/yyyy</c:formatCode>
                <c:ptCount val="1487"/>
                <c:pt idx="0">
                  <c:v>40647</c:v>
                </c:pt>
                <c:pt idx="1">
                  <c:v>40648</c:v>
                </c:pt>
                <c:pt idx="2">
                  <c:v>40651</c:v>
                </c:pt>
                <c:pt idx="3">
                  <c:v>40652</c:v>
                </c:pt>
                <c:pt idx="4">
                  <c:v>40653</c:v>
                </c:pt>
                <c:pt idx="5">
                  <c:v>40654</c:v>
                </c:pt>
                <c:pt idx="6">
                  <c:v>40655</c:v>
                </c:pt>
                <c:pt idx="7">
                  <c:v>40658</c:v>
                </c:pt>
                <c:pt idx="8">
                  <c:v>40659</c:v>
                </c:pt>
                <c:pt idx="9">
                  <c:v>40660</c:v>
                </c:pt>
                <c:pt idx="10">
                  <c:v>40661</c:v>
                </c:pt>
                <c:pt idx="11">
                  <c:v>40662</c:v>
                </c:pt>
                <c:pt idx="12">
                  <c:v>40665</c:v>
                </c:pt>
                <c:pt idx="13">
                  <c:v>40666</c:v>
                </c:pt>
                <c:pt idx="14">
                  <c:v>40667</c:v>
                </c:pt>
                <c:pt idx="15">
                  <c:v>40668</c:v>
                </c:pt>
                <c:pt idx="16">
                  <c:v>40669</c:v>
                </c:pt>
                <c:pt idx="17">
                  <c:v>40672</c:v>
                </c:pt>
                <c:pt idx="18">
                  <c:v>40673</c:v>
                </c:pt>
                <c:pt idx="19">
                  <c:v>40674</c:v>
                </c:pt>
                <c:pt idx="20">
                  <c:v>40675</c:v>
                </c:pt>
                <c:pt idx="21">
                  <c:v>40676</c:v>
                </c:pt>
                <c:pt idx="22">
                  <c:v>40679</c:v>
                </c:pt>
                <c:pt idx="23">
                  <c:v>40680</c:v>
                </c:pt>
                <c:pt idx="24">
                  <c:v>40683</c:v>
                </c:pt>
                <c:pt idx="25">
                  <c:v>40686</c:v>
                </c:pt>
                <c:pt idx="26">
                  <c:v>40687</c:v>
                </c:pt>
                <c:pt idx="27">
                  <c:v>40688</c:v>
                </c:pt>
                <c:pt idx="28">
                  <c:v>40689</c:v>
                </c:pt>
                <c:pt idx="29">
                  <c:v>40690</c:v>
                </c:pt>
                <c:pt idx="30">
                  <c:v>40693</c:v>
                </c:pt>
                <c:pt idx="31">
                  <c:v>40694</c:v>
                </c:pt>
                <c:pt idx="32">
                  <c:v>40695</c:v>
                </c:pt>
                <c:pt idx="33">
                  <c:v>40696</c:v>
                </c:pt>
                <c:pt idx="34">
                  <c:v>40697</c:v>
                </c:pt>
                <c:pt idx="35">
                  <c:v>40700</c:v>
                </c:pt>
                <c:pt idx="36">
                  <c:v>40701</c:v>
                </c:pt>
                <c:pt idx="37">
                  <c:v>40702</c:v>
                </c:pt>
                <c:pt idx="38">
                  <c:v>40703</c:v>
                </c:pt>
                <c:pt idx="39">
                  <c:v>40704</c:v>
                </c:pt>
                <c:pt idx="40">
                  <c:v>40707</c:v>
                </c:pt>
                <c:pt idx="41">
                  <c:v>40708</c:v>
                </c:pt>
                <c:pt idx="42">
                  <c:v>40709</c:v>
                </c:pt>
                <c:pt idx="43">
                  <c:v>40710</c:v>
                </c:pt>
                <c:pt idx="44">
                  <c:v>40711</c:v>
                </c:pt>
                <c:pt idx="45">
                  <c:v>40714</c:v>
                </c:pt>
                <c:pt idx="46">
                  <c:v>40715</c:v>
                </c:pt>
                <c:pt idx="47">
                  <c:v>40716</c:v>
                </c:pt>
                <c:pt idx="48">
                  <c:v>40717</c:v>
                </c:pt>
                <c:pt idx="49">
                  <c:v>40718</c:v>
                </c:pt>
                <c:pt idx="50">
                  <c:v>40721</c:v>
                </c:pt>
                <c:pt idx="51">
                  <c:v>40722</c:v>
                </c:pt>
                <c:pt idx="52">
                  <c:v>40723</c:v>
                </c:pt>
                <c:pt idx="53">
                  <c:v>40724</c:v>
                </c:pt>
                <c:pt idx="54">
                  <c:v>40725</c:v>
                </c:pt>
                <c:pt idx="55">
                  <c:v>40728</c:v>
                </c:pt>
                <c:pt idx="56">
                  <c:v>40729</c:v>
                </c:pt>
                <c:pt idx="57">
                  <c:v>40730</c:v>
                </c:pt>
                <c:pt idx="58">
                  <c:v>40731</c:v>
                </c:pt>
                <c:pt idx="59">
                  <c:v>40732</c:v>
                </c:pt>
                <c:pt idx="60">
                  <c:v>40735</c:v>
                </c:pt>
                <c:pt idx="61">
                  <c:v>40736</c:v>
                </c:pt>
                <c:pt idx="62">
                  <c:v>40737</c:v>
                </c:pt>
                <c:pt idx="63">
                  <c:v>40738</c:v>
                </c:pt>
                <c:pt idx="64">
                  <c:v>40739</c:v>
                </c:pt>
                <c:pt idx="65">
                  <c:v>40742</c:v>
                </c:pt>
                <c:pt idx="66">
                  <c:v>40743</c:v>
                </c:pt>
                <c:pt idx="67">
                  <c:v>40744</c:v>
                </c:pt>
                <c:pt idx="68">
                  <c:v>40745</c:v>
                </c:pt>
                <c:pt idx="69">
                  <c:v>40746</c:v>
                </c:pt>
                <c:pt idx="70">
                  <c:v>40749</c:v>
                </c:pt>
                <c:pt idx="71">
                  <c:v>40750</c:v>
                </c:pt>
                <c:pt idx="72">
                  <c:v>40751</c:v>
                </c:pt>
                <c:pt idx="73">
                  <c:v>40752</c:v>
                </c:pt>
                <c:pt idx="74">
                  <c:v>40753</c:v>
                </c:pt>
                <c:pt idx="75">
                  <c:v>40756</c:v>
                </c:pt>
                <c:pt idx="76">
                  <c:v>40757</c:v>
                </c:pt>
                <c:pt idx="77">
                  <c:v>40758</c:v>
                </c:pt>
                <c:pt idx="78">
                  <c:v>40759</c:v>
                </c:pt>
                <c:pt idx="79">
                  <c:v>40760</c:v>
                </c:pt>
                <c:pt idx="80">
                  <c:v>40763</c:v>
                </c:pt>
                <c:pt idx="81">
                  <c:v>40764</c:v>
                </c:pt>
                <c:pt idx="82">
                  <c:v>40765</c:v>
                </c:pt>
                <c:pt idx="83">
                  <c:v>40766</c:v>
                </c:pt>
                <c:pt idx="84">
                  <c:v>40767</c:v>
                </c:pt>
                <c:pt idx="85">
                  <c:v>40770</c:v>
                </c:pt>
                <c:pt idx="86">
                  <c:v>40771</c:v>
                </c:pt>
                <c:pt idx="87">
                  <c:v>40772</c:v>
                </c:pt>
                <c:pt idx="88">
                  <c:v>40773</c:v>
                </c:pt>
                <c:pt idx="89">
                  <c:v>40774</c:v>
                </c:pt>
                <c:pt idx="90">
                  <c:v>40777</c:v>
                </c:pt>
                <c:pt idx="91">
                  <c:v>40778</c:v>
                </c:pt>
                <c:pt idx="92">
                  <c:v>40779</c:v>
                </c:pt>
                <c:pt idx="93">
                  <c:v>40780</c:v>
                </c:pt>
                <c:pt idx="94">
                  <c:v>40781</c:v>
                </c:pt>
                <c:pt idx="95">
                  <c:v>40784</c:v>
                </c:pt>
                <c:pt idx="96">
                  <c:v>40788</c:v>
                </c:pt>
                <c:pt idx="97">
                  <c:v>40791</c:v>
                </c:pt>
                <c:pt idx="98">
                  <c:v>40792</c:v>
                </c:pt>
                <c:pt idx="99">
                  <c:v>40793</c:v>
                </c:pt>
                <c:pt idx="100">
                  <c:v>40794</c:v>
                </c:pt>
                <c:pt idx="101">
                  <c:v>40795</c:v>
                </c:pt>
                <c:pt idx="102">
                  <c:v>40798</c:v>
                </c:pt>
                <c:pt idx="103">
                  <c:v>40799</c:v>
                </c:pt>
                <c:pt idx="104">
                  <c:v>40800</c:v>
                </c:pt>
                <c:pt idx="105">
                  <c:v>40801</c:v>
                </c:pt>
                <c:pt idx="106">
                  <c:v>40802</c:v>
                </c:pt>
                <c:pt idx="107">
                  <c:v>40805</c:v>
                </c:pt>
                <c:pt idx="108">
                  <c:v>40806</c:v>
                </c:pt>
                <c:pt idx="109">
                  <c:v>40807</c:v>
                </c:pt>
                <c:pt idx="110">
                  <c:v>40808</c:v>
                </c:pt>
                <c:pt idx="111">
                  <c:v>40809</c:v>
                </c:pt>
                <c:pt idx="112">
                  <c:v>40812</c:v>
                </c:pt>
                <c:pt idx="113">
                  <c:v>40813</c:v>
                </c:pt>
                <c:pt idx="114">
                  <c:v>40814</c:v>
                </c:pt>
                <c:pt idx="115">
                  <c:v>40815</c:v>
                </c:pt>
                <c:pt idx="116">
                  <c:v>40816</c:v>
                </c:pt>
                <c:pt idx="117">
                  <c:v>40819</c:v>
                </c:pt>
                <c:pt idx="118">
                  <c:v>40820</c:v>
                </c:pt>
                <c:pt idx="119">
                  <c:v>40821</c:v>
                </c:pt>
                <c:pt idx="120">
                  <c:v>40822</c:v>
                </c:pt>
                <c:pt idx="121">
                  <c:v>40823</c:v>
                </c:pt>
                <c:pt idx="122">
                  <c:v>40826</c:v>
                </c:pt>
                <c:pt idx="123">
                  <c:v>40827</c:v>
                </c:pt>
                <c:pt idx="124">
                  <c:v>40828</c:v>
                </c:pt>
                <c:pt idx="125">
                  <c:v>40829</c:v>
                </c:pt>
                <c:pt idx="126">
                  <c:v>40830</c:v>
                </c:pt>
                <c:pt idx="127">
                  <c:v>40833</c:v>
                </c:pt>
                <c:pt idx="128">
                  <c:v>40834</c:v>
                </c:pt>
                <c:pt idx="129">
                  <c:v>40835</c:v>
                </c:pt>
                <c:pt idx="130">
                  <c:v>40836</c:v>
                </c:pt>
                <c:pt idx="131">
                  <c:v>40837</c:v>
                </c:pt>
                <c:pt idx="132">
                  <c:v>40840</c:v>
                </c:pt>
                <c:pt idx="133">
                  <c:v>40841</c:v>
                </c:pt>
                <c:pt idx="134">
                  <c:v>40842</c:v>
                </c:pt>
                <c:pt idx="135">
                  <c:v>40843</c:v>
                </c:pt>
                <c:pt idx="136">
                  <c:v>40844</c:v>
                </c:pt>
                <c:pt idx="137">
                  <c:v>40847</c:v>
                </c:pt>
                <c:pt idx="138">
                  <c:v>40848</c:v>
                </c:pt>
                <c:pt idx="139">
                  <c:v>40849</c:v>
                </c:pt>
                <c:pt idx="140">
                  <c:v>40850</c:v>
                </c:pt>
                <c:pt idx="141">
                  <c:v>40851</c:v>
                </c:pt>
                <c:pt idx="142">
                  <c:v>40858</c:v>
                </c:pt>
                <c:pt idx="143">
                  <c:v>40861</c:v>
                </c:pt>
                <c:pt idx="144">
                  <c:v>40862</c:v>
                </c:pt>
                <c:pt idx="145">
                  <c:v>40863</c:v>
                </c:pt>
                <c:pt idx="146">
                  <c:v>40864</c:v>
                </c:pt>
                <c:pt idx="147">
                  <c:v>40865</c:v>
                </c:pt>
                <c:pt idx="148">
                  <c:v>40868</c:v>
                </c:pt>
                <c:pt idx="149">
                  <c:v>40869</c:v>
                </c:pt>
                <c:pt idx="150">
                  <c:v>40870</c:v>
                </c:pt>
                <c:pt idx="151">
                  <c:v>40871</c:v>
                </c:pt>
                <c:pt idx="152">
                  <c:v>40872</c:v>
                </c:pt>
                <c:pt idx="153">
                  <c:v>40875</c:v>
                </c:pt>
                <c:pt idx="154">
                  <c:v>40876</c:v>
                </c:pt>
                <c:pt idx="155">
                  <c:v>40877</c:v>
                </c:pt>
                <c:pt idx="156">
                  <c:v>40878</c:v>
                </c:pt>
                <c:pt idx="157">
                  <c:v>40879</c:v>
                </c:pt>
                <c:pt idx="158">
                  <c:v>40882</c:v>
                </c:pt>
                <c:pt idx="159">
                  <c:v>40883</c:v>
                </c:pt>
                <c:pt idx="160">
                  <c:v>40884</c:v>
                </c:pt>
                <c:pt idx="161">
                  <c:v>40885</c:v>
                </c:pt>
                <c:pt idx="162">
                  <c:v>40886</c:v>
                </c:pt>
                <c:pt idx="163">
                  <c:v>40889</c:v>
                </c:pt>
                <c:pt idx="164">
                  <c:v>40890</c:v>
                </c:pt>
                <c:pt idx="165">
                  <c:v>40891</c:v>
                </c:pt>
                <c:pt idx="166">
                  <c:v>40892</c:v>
                </c:pt>
                <c:pt idx="167">
                  <c:v>40893</c:v>
                </c:pt>
                <c:pt idx="168">
                  <c:v>40896</c:v>
                </c:pt>
                <c:pt idx="169">
                  <c:v>40897</c:v>
                </c:pt>
                <c:pt idx="170">
                  <c:v>40898</c:v>
                </c:pt>
                <c:pt idx="171">
                  <c:v>40899</c:v>
                </c:pt>
                <c:pt idx="172">
                  <c:v>40900</c:v>
                </c:pt>
                <c:pt idx="173">
                  <c:v>40903</c:v>
                </c:pt>
                <c:pt idx="174">
                  <c:v>40904</c:v>
                </c:pt>
                <c:pt idx="175">
                  <c:v>40905</c:v>
                </c:pt>
                <c:pt idx="176">
                  <c:v>40906</c:v>
                </c:pt>
                <c:pt idx="177">
                  <c:v>40907</c:v>
                </c:pt>
                <c:pt idx="178">
                  <c:v>40910</c:v>
                </c:pt>
                <c:pt idx="179">
                  <c:v>40911</c:v>
                </c:pt>
                <c:pt idx="180">
                  <c:v>40912</c:v>
                </c:pt>
                <c:pt idx="181">
                  <c:v>40913</c:v>
                </c:pt>
                <c:pt idx="182">
                  <c:v>40914</c:v>
                </c:pt>
                <c:pt idx="183">
                  <c:v>40917</c:v>
                </c:pt>
                <c:pt idx="184">
                  <c:v>40918</c:v>
                </c:pt>
                <c:pt idx="185">
                  <c:v>40919</c:v>
                </c:pt>
                <c:pt idx="186">
                  <c:v>40920</c:v>
                </c:pt>
                <c:pt idx="187">
                  <c:v>40921</c:v>
                </c:pt>
                <c:pt idx="188">
                  <c:v>40924</c:v>
                </c:pt>
                <c:pt idx="189">
                  <c:v>40925</c:v>
                </c:pt>
                <c:pt idx="190">
                  <c:v>40926</c:v>
                </c:pt>
                <c:pt idx="191">
                  <c:v>40927</c:v>
                </c:pt>
                <c:pt idx="192">
                  <c:v>40928</c:v>
                </c:pt>
                <c:pt idx="193">
                  <c:v>40931</c:v>
                </c:pt>
                <c:pt idx="194">
                  <c:v>40932</c:v>
                </c:pt>
                <c:pt idx="195">
                  <c:v>40933</c:v>
                </c:pt>
                <c:pt idx="196">
                  <c:v>40934</c:v>
                </c:pt>
                <c:pt idx="197">
                  <c:v>40935</c:v>
                </c:pt>
                <c:pt idx="198">
                  <c:v>40938</c:v>
                </c:pt>
                <c:pt idx="199">
                  <c:v>40939</c:v>
                </c:pt>
                <c:pt idx="200">
                  <c:v>40940</c:v>
                </c:pt>
                <c:pt idx="201">
                  <c:v>40941</c:v>
                </c:pt>
                <c:pt idx="202">
                  <c:v>40942</c:v>
                </c:pt>
                <c:pt idx="203">
                  <c:v>40945</c:v>
                </c:pt>
                <c:pt idx="204">
                  <c:v>40946</c:v>
                </c:pt>
                <c:pt idx="205">
                  <c:v>40947</c:v>
                </c:pt>
                <c:pt idx="206">
                  <c:v>40948</c:v>
                </c:pt>
                <c:pt idx="207">
                  <c:v>40949</c:v>
                </c:pt>
                <c:pt idx="208">
                  <c:v>40952</c:v>
                </c:pt>
                <c:pt idx="209">
                  <c:v>40953</c:v>
                </c:pt>
                <c:pt idx="210">
                  <c:v>40954</c:v>
                </c:pt>
                <c:pt idx="211">
                  <c:v>40955</c:v>
                </c:pt>
                <c:pt idx="212">
                  <c:v>40956</c:v>
                </c:pt>
                <c:pt idx="213">
                  <c:v>40959</c:v>
                </c:pt>
                <c:pt idx="214">
                  <c:v>40960</c:v>
                </c:pt>
                <c:pt idx="215">
                  <c:v>40961</c:v>
                </c:pt>
                <c:pt idx="216">
                  <c:v>40962</c:v>
                </c:pt>
                <c:pt idx="217">
                  <c:v>40963</c:v>
                </c:pt>
                <c:pt idx="218">
                  <c:v>40966</c:v>
                </c:pt>
                <c:pt idx="219">
                  <c:v>40967</c:v>
                </c:pt>
                <c:pt idx="220">
                  <c:v>40968</c:v>
                </c:pt>
                <c:pt idx="221">
                  <c:v>40969</c:v>
                </c:pt>
                <c:pt idx="222">
                  <c:v>40970</c:v>
                </c:pt>
                <c:pt idx="223">
                  <c:v>40973</c:v>
                </c:pt>
                <c:pt idx="224">
                  <c:v>40974</c:v>
                </c:pt>
                <c:pt idx="225">
                  <c:v>40975</c:v>
                </c:pt>
                <c:pt idx="226">
                  <c:v>40976</c:v>
                </c:pt>
                <c:pt idx="227">
                  <c:v>40977</c:v>
                </c:pt>
                <c:pt idx="228">
                  <c:v>40980</c:v>
                </c:pt>
                <c:pt idx="229">
                  <c:v>40981</c:v>
                </c:pt>
                <c:pt idx="230">
                  <c:v>40982</c:v>
                </c:pt>
                <c:pt idx="231">
                  <c:v>40983</c:v>
                </c:pt>
                <c:pt idx="232">
                  <c:v>40984</c:v>
                </c:pt>
                <c:pt idx="233">
                  <c:v>40987</c:v>
                </c:pt>
                <c:pt idx="234">
                  <c:v>40988</c:v>
                </c:pt>
                <c:pt idx="235">
                  <c:v>40989</c:v>
                </c:pt>
                <c:pt idx="236">
                  <c:v>40990</c:v>
                </c:pt>
                <c:pt idx="237">
                  <c:v>40991</c:v>
                </c:pt>
                <c:pt idx="238">
                  <c:v>40994</c:v>
                </c:pt>
                <c:pt idx="239">
                  <c:v>40995</c:v>
                </c:pt>
                <c:pt idx="240">
                  <c:v>40996</c:v>
                </c:pt>
                <c:pt idx="241">
                  <c:v>40997</c:v>
                </c:pt>
                <c:pt idx="242">
                  <c:v>40998</c:v>
                </c:pt>
                <c:pt idx="243">
                  <c:v>41001</c:v>
                </c:pt>
                <c:pt idx="244">
                  <c:v>41002</c:v>
                </c:pt>
                <c:pt idx="245">
                  <c:v>41003</c:v>
                </c:pt>
                <c:pt idx="246">
                  <c:v>41004</c:v>
                </c:pt>
                <c:pt idx="247">
                  <c:v>41005</c:v>
                </c:pt>
                <c:pt idx="248">
                  <c:v>41008</c:v>
                </c:pt>
                <c:pt idx="249">
                  <c:v>41009</c:v>
                </c:pt>
                <c:pt idx="250">
                  <c:v>41010</c:v>
                </c:pt>
                <c:pt idx="251">
                  <c:v>41011</c:v>
                </c:pt>
                <c:pt idx="252">
                  <c:v>41012</c:v>
                </c:pt>
                <c:pt idx="253">
                  <c:v>41015</c:v>
                </c:pt>
                <c:pt idx="254">
                  <c:v>41016</c:v>
                </c:pt>
                <c:pt idx="255">
                  <c:v>41017</c:v>
                </c:pt>
                <c:pt idx="256">
                  <c:v>41018</c:v>
                </c:pt>
                <c:pt idx="257">
                  <c:v>41019</c:v>
                </c:pt>
                <c:pt idx="258">
                  <c:v>41023</c:v>
                </c:pt>
                <c:pt idx="259">
                  <c:v>41024</c:v>
                </c:pt>
                <c:pt idx="260">
                  <c:v>41025</c:v>
                </c:pt>
                <c:pt idx="261">
                  <c:v>41026</c:v>
                </c:pt>
                <c:pt idx="262">
                  <c:v>41029</c:v>
                </c:pt>
                <c:pt idx="263">
                  <c:v>41031</c:v>
                </c:pt>
                <c:pt idx="264">
                  <c:v>41032</c:v>
                </c:pt>
                <c:pt idx="265">
                  <c:v>41033</c:v>
                </c:pt>
                <c:pt idx="266">
                  <c:v>41036</c:v>
                </c:pt>
                <c:pt idx="267">
                  <c:v>41037</c:v>
                </c:pt>
                <c:pt idx="268">
                  <c:v>41038</c:v>
                </c:pt>
                <c:pt idx="269">
                  <c:v>41039</c:v>
                </c:pt>
                <c:pt idx="270">
                  <c:v>41040</c:v>
                </c:pt>
                <c:pt idx="271">
                  <c:v>41043</c:v>
                </c:pt>
                <c:pt idx="272">
                  <c:v>41044</c:v>
                </c:pt>
                <c:pt idx="273">
                  <c:v>41045</c:v>
                </c:pt>
                <c:pt idx="274">
                  <c:v>41046</c:v>
                </c:pt>
                <c:pt idx="275">
                  <c:v>41047</c:v>
                </c:pt>
                <c:pt idx="276">
                  <c:v>41050</c:v>
                </c:pt>
                <c:pt idx="277">
                  <c:v>41051</c:v>
                </c:pt>
                <c:pt idx="278">
                  <c:v>41052</c:v>
                </c:pt>
                <c:pt idx="279">
                  <c:v>41053</c:v>
                </c:pt>
                <c:pt idx="280">
                  <c:v>41054</c:v>
                </c:pt>
                <c:pt idx="281">
                  <c:v>41057</c:v>
                </c:pt>
                <c:pt idx="282">
                  <c:v>41058</c:v>
                </c:pt>
                <c:pt idx="283">
                  <c:v>41059</c:v>
                </c:pt>
                <c:pt idx="284">
                  <c:v>41060</c:v>
                </c:pt>
                <c:pt idx="285">
                  <c:v>41061</c:v>
                </c:pt>
                <c:pt idx="286">
                  <c:v>41064</c:v>
                </c:pt>
                <c:pt idx="287">
                  <c:v>41065</c:v>
                </c:pt>
                <c:pt idx="288">
                  <c:v>41066</c:v>
                </c:pt>
                <c:pt idx="289">
                  <c:v>41067</c:v>
                </c:pt>
                <c:pt idx="290">
                  <c:v>41068</c:v>
                </c:pt>
                <c:pt idx="291">
                  <c:v>41071</c:v>
                </c:pt>
                <c:pt idx="292">
                  <c:v>41072</c:v>
                </c:pt>
                <c:pt idx="293">
                  <c:v>41073</c:v>
                </c:pt>
                <c:pt idx="294">
                  <c:v>41074</c:v>
                </c:pt>
                <c:pt idx="295">
                  <c:v>41075</c:v>
                </c:pt>
                <c:pt idx="296">
                  <c:v>41078</c:v>
                </c:pt>
                <c:pt idx="297">
                  <c:v>41079</c:v>
                </c:pt>
                <c:pt idx="298">
                  <c:v>41080</c:v>
                </c:pt>
                <c:pt idx="299">
                  <c:v>41081</c:v>
                </c:pt>
                <c:pt idx="300">
                  <c:v>41082</c:v>
                </c:pt>
                <c:pt idx="301">
                  <c:v>41085</c:v>
                </c:pt>
                <c:pt idx="302">
                  <c:v>41086</c:v>
                </c:pt>
                <c:pt idx="303">
                  <c:v>41087</c:v>
                </c:pt>
                <c:pt idx="304">
                  <c:v>41088</c:v>
                </c:pt>
                <c:pt idx="305">
                  <c:v>41089</c:v>
                </c:pt>
                <c:pt idx="306">
                  <c:v>41092</c:v>
                </c:pt>
                <c:pt idx="307">
                  <c:v>41093</c:v>
                </c:pt>
                <c:pt idx="308">
                  <c:v>41094</c:v>
                </c:pt>
                <c:pt idx="309">
                  <c:v>41095</c:v>
                </c:pt>
                <c:pt idx="310">
                  <c:v>41096</c:v>
                </c:pt>
                <c:pt idx="311">
                  <c:v>41099</c:v>
                </c:pt>
                <c:pt idx="312">
                  <c:v>41100</c:v>
                </c:pt>
                <c:pt idx="313">
                  <c:v>41101</c:v>
                </c:pt>
                <c:pt idx="314">
                  <c:v>41102</c:v>
                </c:pt>
                <c:pt idx="315">
                  <c:v>41103</c:v>
                </c:pt>
                <c:pt idx="316">
                  <c:v>41106</c:v>
                </c:pt>
                <c:pt idx="317">
                  <c:v>41107</c:v>
                </c:pt>
                <c:pt idx="318">
                  <c:v>41108</c:v>
                </c:pt>
                <c:pt idx="319">
                  <c:v>41109</c:v>
                </c:pt>
                <c:pt idx="320">
                  <c:v>41110</c:v>
                </c:pt>
                <c:pt idx="321">
                  <c:v>41113</c:v>
                </c:pt>
                <c:pt idx="322">
                  <c:v>41114</c:v>
                </c:pt>
                <c:pt idx="323">
                  <c:v>41115</c:v>
                </c:pt>
                <c:pt idx="324">
                  <c:v>41116</c:v>
                </c:pt>
                <c:pt idx="325">
                  <c:v>41117</c:v>
                </c:pt>
                <c:pt idx="326">
                  <c:v>41120</c:v>
                </c:pt>
                <c:pt idx="327">
                  <c:v>41121</c:v>
                </c:pt>
                <c:pt idx="328">
                  <c:v>41122</c:v>
                </c:pt>
                <c:pt idx="329">
                  <c:v>41123</c:v>
                </c:pt>
                <c:pt idx="330">
                  <c:v>41124</c:v>
                </c:pt>
                <c:pt idx="331">
                  <c:v>41127</c:v>
                </c:pt>
                <c:pt idx="332">
                  <c:v>41128</c:v>
                </c:pt>
                <c:pt idx="333">
                  <c:v>41129</c:v>
                </c:pt>
                <c:pt idx="334">
                  <c:v>41130</c:v>
                </c:pt>
                <c:pt idx="335">
                  <c:v>41131</c:v>
                </c:pt>
                <c:pt idx="336">
                  <c:v>41134</c:v>
                </c:pt>
                <c:pt idx="337">
                  <c:v>41135</c:v>
                </c:pt>
                <c:pt idx="338">
                  <c:v>41136</c:v>
                </c:pt>
                <c:pt idx="339">
                  <c:v>41137</c:v>
                </c:pt>
                <c:pt idx="340">
                  <c:v>41138</c:v>
                </c:pt>
                <c:pt idx="341">
                  <c:v>41143</c:v>
                </c:pt>
                <c:pt idx="342">
                  <c:v>41144</c:v>
                </c:pt>
                <c:pt idx="343">
                  <c:v>41145</c:v>
                </c:pt>
                <c:pt idx="344">
                  <c:v>41148</c:v>
                </c:pt>
                <c:pt idx="345">
                  <c:v>41149</c:v>
                </c:pt>
                <c:pt idx="346">
                  <c:v>41150</c:v>
                </c:pt>
                <c:pt idx="347">
                  <c:v>41152</c:v>
                </c:pt>
                <c:pt idx="348">
                  <c:v>41155</c:v>
                </c:pt>
                <c:pt idx="349">
                  <c:v>41156</c:v>
                </c:pt>
                <c:pt idx="350">
                  <c:v>41157</c:v>
                </c:pt>
                <c:pt idx="351">
                  <c:v>41158</c:v>
                </c:pt>
                <c:pt idx="352">
                  <c:v>41159</c:v>
                </c:pt>
                <c:pt idx="353">
                  <c:v>41162</c:v>
                </c:pt>
                <c:pt idx="354">
                  <c:v>41163</c:v>
                </c:pt>
                <c:pt idx="355">
                  <c:v>41164</c:v>
                </c:pt>
                <c:pt idx="356">
                  <c:v>41165</c:v>
                </c:pt>
                <c:pt idx="357">
                  <c:v>41166</c:v>
                </c:pt>
                <c:pt idx="358">
                  <c:v>41169</c:v>
                </c:pt>
                <c:pt idx="359">
                  <c:v>41170</c:v>
                </c:pt>
                <c:pt idx="360">
                  <c:v>41171</c:v>
                </c:pt>
                <c:pt idx="361">
                  <c:v>41172</c:v>
                </c:pt>
                <c:pt idx="362">
                  <c:v>41173</c:v>
                </c:pt>
                <c:pt idx="363">
                  <c:v>41176</c:v>
                </c:pt>
                <c:pt idx="364">
                  <c:v>41177</c:v>
                </c:pt>
                <c:pt idx="365">
                  <c:v>41178</c:v>
                </c:pt>
                <c:pt idx="366">
                  <c:v>41179</c:v>
                </c:pt>
                <c:pt idx="367">
                  <c:v>41180</c:v>
                </c:pt>
                <c:pt idx="368">
                  <c:v>41183</c:v>
                </c:pt>
                <c:pt idx="369">
                  <c:v>41184</c:v>
                </c:pt>
                <c:pt idx="370">
                  <c:v>41185</c:v>
                </c:pt>
                <c:pt idx="371">
                  <c:v>41186</c:v>
                </c:pt>
                <c:pt idx="372">
                  <c:v>41187</c:v>
                </c:pt>
                <c:pt idx="373">
                  <c:v>41190</c:v>
                </c:pt>
                <c:pt idx="374">
                  <c:v>41191</c:v>
                </c:pt>
                <c:pt idx="375">
                  <c:v>41192</c:v>
                </c:pt>
                <c:pt idx="376">
                  <c:v>41193</c:v>
                </c:pt>
                <c:pt idx="377">
                  <c:v>41194</c:v>
                </c:pt>
                <c:pt idx="378">
                  <c:v>41197</c:v>
                </c:pt>
                <c:pt idx="379">
                  <c:v>41198</c:v>
                </c:pt>
                <c:pt idx="380">
                  <c:v>41199</c:v>
                </c:pt>
                <c:pt idx="381">
                  <c:v>41200</c:v>
                </c:pt>
                <c:pt idx="382">
                  <c:v>41201</c:v>
                </c:pt>
                <c:pt idx="383">
                  <c:v>41204</c:v>
                </c:pt>
                <c:pt idx="384">
                  <c:v>41205</c:v>
                </c:pt>
                <c:pt idx="385">
                  <c:v>41206</c:v>
                </c:pt>
                <c:pt idx="386">
                  <c:v>41212</c:v>
                </c:pt>
                <c:pt idx="387">
                  <c:v>41213</c:v>
                </c:pt>
                <c:pt idx="388">
                  <c:v>41214</c:v>
                </c:pt>
                <c:pt idx="389">
                  <c:v>41215</c:v>
                </c:pt>
                <c:pt idx="390">
                  <c:v>41218</c:v>
                </c:pt>
                <c:pt idx="391">
                  <c:v>41219</c:v>
                </c:pt>
                <c:pt idx="392">
                  <c:v>41220</c:v>
                </c:pt>
                <c:pt idx="393">
                  <c:v>41221</c:v>
                </c:pt>
                <c:pt idx="394">
                  <c:v>41222</c:v>
                </c:pt>
                <c:pt idx="395">
                  <c:v>41225</c:v>
                </c:pt>
                <c:pt idx="396">
                  <c:v>41226</c:v>
                </c:pt>
                <c:pt idx="397">
                  <c:v>41227</c:v>
                </c:pt>
                <c:pt idx="398">
                  <c:v>41228</c:v>
                </c:pt>
                <c:pt idx="399">
                  <c:v>41229</c:v>
                </c:pt>
                <c:pt idx="400">
                  <c:v>41232</c:v>
                </c:pt>
                <c:pt idx="401">
                  <c:v>41233</c:v>
                </c:pt>
                <c:pt idx="402">
                  <c:v>41234</c:v>
                </c:pt>
                <c:pt idx="403">
                  <c:v>41235</c:v>
                </c:pt>
                <c:pt idx="404">
                  <c:v>41236</c:v>
                </c:pt>
                <c:pt idx="405">
                  <c:v>41239</c:v>
                </c:pt>
                <c:pt idx="406">
                  <c:v>41240</c:v>
                </c:pt>
                <c:pt idx="407">
                  <c:v>41241</c:v>
                </c:pt>
                <c:pt idx="408">
                  <c:v>41242</c:v>
                </c:pt>
                <c:pt idx="409">
                  <c:v>41243</c:v>
                </c:pt>
                <c:pt idx="410">
                  <c:v>41246</c:v>
                </c:pt>
                <c:pt idx="411">
                  <c:v>41247</c:v>
                </c:pt>
                <c:pt idx="412">
                  <c:v>41248</c:v>
                </c:pt>
                <c:pt idx="413">
                  <c:v>41249</c:v>
                </c:pt>
                <c:pt idx="414">
                  <c:v>41250</c:v>
                </c:pt>
                <c:pt idx="415">
                  <c:v>41253</c:v>
                </c:pt>
                <c:pt idx="416">
                  <c:v>41254</c:v>
                </c:pt>
                <c:pt idx="417">
                  <c:v>41255</c:v>
                </c:pt>
                <c:pt idx="418">
                  <c:v>41256</c:v>
                </c:pt>
                <c:pt idx="419">
                  <c:v>41257</c:v>
                </c:pt>
                <c:pt idx="420">
                  <c:v>41260</c:v>
                </c:pt>
                <c:pt idx="421">
                  <c:v>41261</c:v>
                </c:pt>
                <c:pt idx="422">
                  <c:v>41262</c:v>
                </c:pt>
                <c:pt idx="423">
                  <c:v>41263</c:v>
                </c:pt>
                <c:pt idx="424">
                  <c:v>41264</c:v>
                </c:pt>
                <c:pt idx="425">
                  <c:v>41267</c:v>
                </c:pt>
                <c:pt idx="426">
                  <c:v>41268</c:v>
                </c:pt>
                <c:pt idx="427">
                  <c:v>41269</c:v>
                </c:pt>
                <c:pt idx="428">
                  <c:v>41270</c:v>
                </c:pt>
                <c:pt idx="429">
                  <c:v>41271</c:v>
                </c:pt>
                <c:pt idx="430">
                  <c:v>41274</c:v>
                </c:pt>
                <c:pt idx="431">
                  <c:v>41276</c:v>
                </c:pt>
                <c:pt idx="432">
                  <c:v>41277</c:v>
                </c:pt>
                <c:pt idx="433">
                  <c:v>41278</c:v>
                </c:pt>
                <c:pt idx="434">
                  <c:v>41281</c:v>
                </c:pt>
                <c:pt idx="435">
                  <c:v>41282</c:v>
                </c:pt>
                <c:pt idx="436">
                  <c:v>41283</c:v>
                </c:pt>
                <c:pt idx="437">
                  <c:v>41284</c:v>
                </c:pt>
                <c:pt idx="438">
                  <c:v>41285</c:v>
                </c:pt>
                <c:pt idx="439">
                  <c:v>41288</c:v>
                </c:pt>
                <c:pt idx="440">
                  <c:v>41289</c:v>
                </c:pt>
                <c:pt idx="441">
                  <c:v>41290</c:v>
                </c:pt>
                <c:pt idx="442">
                  <c:v>41291</c:v>
                </c:pt>
                <c:pt idx="443">
                  <c:v>41292</c:v>
                </c:pt>
                <c:pt idx="444">
                  <c:v>41295</c:v>
                </c:pt>
                <c:pt idx="445">
                  <c:v>41296</c:v>
                </c:pt>
                <c:pt idx="446">
                  <c:v>41297</c:v>
                </c:pt>
                <c:pt idx="447">
                  <c:v>41298</c:v>
                </c:pt>
                <c:pt idx="448">
                  <c:v>41299</c:v>
                </c:pt>
                <c:pt idx="449">
                  <c:v>41302</c:v>
                </c:pt>
                <c:pt idx="450">
                  <c:v>41303</c:v>
                </c:pt>
                <c:pt idx="451">
                  <c:v>41304</c:v>
                </c:pt>
                <c:pt idx="452">
                  <c:v>41305</c:v>
                </c:pt>
                <c:pt idx="453">
                  <c:v>41306</c:v>
                </c:pt>
                <c:pt idx="454">
                  <c:v>41309</c:v>
                </c:pt>
                <c:pt idx="455">
                  <c:v>41310</c:v>
                </c:pt>
                <c:pt idx="456">
                  <c:v>41311</c:v>
                </c:pt>
                <c:pt idx="457">
                  <c:v>41312</c:v>
                </c:pt>
                <c:pt idx="458">
                  <c:v>41313</c:v>
                </c:pt>
                <c:pt idx="459">
                  <c:v>41316</c:v>
                </c:pt>
                <c:pt idx="460">
                  <c:v>41317</c:v>
                </c:pt>
                <c:pt idx="461">
                  <c:v>41318</c:v>
                </c:pt>
                <c:pt idx="462">
                  <c:v>41319</c:v>
                </c:pt>
                <c:pt idx="463">
                  <c:v>41320</c:v>
                </c:pt>
                <c:pt idx="464">
                  <c:v>41323</c:v>
                </c:pt>
                <c:pt idx="465">
                  <c:v>41324</c:v>
                </c:pt>
                <c:pt idx="466">
                  <c:v>41325</c:v>
                </c:pt>
                <c:pt idx="467">
                  <c:v>41326</c:v>
                </c:pt>
                <c:pt idx="468">
                  <c:v>41327</c:v>
                </c:pt>
                <c:pt idx="469">
                  <c:v>41330</c:v>
                </c:pt>
                <c:pt idx="470">
                  <c:v>41331</c:v>
                </c:pt>
                <c:pt idx="471">
                  <c:v>41332</c:v>
                </c:pt>
                <c:pt idx="472">
                  <c:v>41333</c:v>
                </c:pt>
                <c:pt idx="473">
                  <c:v>41334</c:v>
                </c:pt>
                <c:pt idx="474">
                  <c:v>41337</c:v>
                </c:pt>
                <c:pt idx="475">
                  <c:v>41338</c:v>
                </c:pt>
                <c:pt idx="476">
                  <c:v>41339</c:v>
                </c:pt>
                <c:pt idx="477">
                  <c:v>41340</c:v>
                </c:pt>
                <c:pt idx="478">
                  <c:v>41341</c:v>
                </c:pt>
                <c:pt idx="479">
                  <c:v>41344</c:v>
                </c:pt>
                <c:pt idx="480">
                  <c:v>41345</c:v>
                </c:pt>
                <c:pt idx="481">
                  <c:v>41346</c:v>
                </c:pt>
                <c:pt idx="482">
                  <c:v>41347</c:v>
                </c:pt>
                <c:pt idx="483">
                  <c:v>41348</c:v>
                </c:pt>
                <c:pt idx="484">
                  <c:v>41351</c:v>
                </c:pt>
                <c:pt idx="485">
                  <c:v>41352</c:v>
                </c:pt>
                <c:pt idx="486">
                  <c:v>41353</c:v>
                </c:pt>
                <c:pt idx="487">
                  <c:v>41354</c:v>
                </c:pt>
                <c:pt idx="488">
                  <c:v>41355</c:v>
                </c:pt>
                <c:pt idx="489">
                  <c:v>41358</c:v>
                </c:pt>
                <c:pt idx="490">
                  <c:v>41359</c:v>
                </c:pt>
                <c:pt idx="491">
                  <c:v>41360</c:v>
                </c:pt>
                <c:pt idx="492">
                  <c:v>41361</c:v>
                </c:pt>
                <c:pt idx="493">
                  <c:v>41362</c:v>
                </c:pt>
                <c:pt idx="494">
                  <c:v>41365</c:v>
                </c:pt>
                <c:pt idx="495">
                  <c:v>41366</c:v>
                </c:pt>
                <c:pt idx="496">
                  <c:v>41367</c:v>
                </c:pt>
                <c:pt idx="497">
                  <c:v>41368</c:v>
                </c:pt>
                <c:pt idx="498">
                  <c:v>41369</c:v>
                </c:pt>
                <c:pt idx="499">
                  <c:v>41372</c:v>
                </c:pt>
                <c:pt idx="500">
                  <c:v>41373</c:v>
                </c:pt>
                <c:pt idx="501">
                  <c:v>41374</c:v>
                </c:pt>
                <c:pt idx="502">
                  <c:v>41375</c:v>
                </c:pt>
                <c:pt idx="503">
                  <c:v>41376</c:v>
                </c:pt>
                <c:pt idx="504">
                  <c:v>41379</c:v>
                </c:pt>
                <c:pt idx="505">
                  <c:v>41380</c:v>
                </c:pt>
                <c:pt idx="506">
                  <c:v>41381</c:v>
                </c:pt>
                <c:pt idx="507">
                  <c:v>41382</c:v>
                </c:pt>
                <c:pt idx="508">
                  <c:v>41383</c:v>
                </c:pt>
                <c:pt idx="509">
                  <c:v>41386</c:v>
                </c:pt>
                <c:pt idx="510">
                  <c:v>41388</c:v>
                </c:pt>
                <c:pt idx="511">
                  <c:v>41389</c:v>
                </c:pt>
                <c:pt idx="512">
                  <c:v>41390</c:v>
                </c:pt>
                <c:pt idx="513">
                  <c:v>41393</c:v>
                </c:pt>
                <c:pt idx="514">
                  <c:v>41394</c:v>
                </c:pt>
                <c:pt idx="515">
                  <c:v>41396</c:v>
                </c:pt>
                <c:pt idx="516">
                  <c:v>41397</c:v>
                </c:pt>
                <c:pt idx="517">
                  <c:v>41400</c:v>
                </c:pt>
                <c:pt idx="518">
                  <c:v>41401</c:v>
                </c:pt>
                <c:pt idx="519">
                  <c:v>41402</c:v>
                </c:pt>
                <c:pt idx="520">
                  <c:v>41403</c:v>
                </c:pt>
                <c:pt idx="521">
                  <c:v>41404</c:v>
                </c:pt>
                <c:pt idx="522">
                  <c:v>41407</c:v>
                </c:pt>
                <c:pt idx="523">
                  <c:v>41408</c:v>
                </c:pt>
                <c:pt idx="524">
                  <c:v>41409</c:v>
                </c:pt>
                <c:pt idx="525">
                  <c:v>41410</c:v>
                </c:pt>
                <c:pt idx="526">
                  <c:v>41411</c:v>
                </c:pt>
                <c:pt idx="527">
                  <c:v>41414</c:v>
                </c:pt>
                <c:pt idx="528">
                  <c:v>41415</c:v>
                </c:pt>
                <c:pt idx="529">
                  <c:v>41416</c:v>
                </c:pt>
                <c:pt idx="530">
                  <c:v>41417</c:v>
                </c:pt>
                <c:pt idx="531">
                  <c:v>41418</c:v>
                </c:pt>
                <c:pt idx="532">
                  <c:v>41421</c:v>
                </c:pt>
                <c:pt idx="533">
                  <c:v>41422</c:v>
                </c:pt>
                <c:pt idx="534">
                  <c:v>41423</c:v>
                </c:pt>
                <c:pt idx="535">
                  <c:v>41424</c:v>
                </c:pt>
                <c:pt idx="536">
                  <c:v>41425</c:v>
                </c:pt>
                <c:pt idx="537">
                  <c:v>41428</c:v>
                </c:pt>
                <c:pt idx="538">
                  <c:v>41429</c:v>
                </c:pt>
                <c:pt idx="539">
                  <c:v>41430</c:v>
                </c:pt>
                <c:pt idx="540">
                  <c:v>41431</c:v>
                </c:pt>
                <c:pt idx="541">
                  <c:v>41432</c:v>
                </c:pt>
                <c:pt idx="542">
                  <c:v>41435</c:v>
                </c:pt>
                <c:pt idx="543">
                  <c:v>41436</c:v>
                </c:pt>
                <c:pt idx="544">
                  <c:v>41437</c:v>
                </c:pt>
                <c:pt idx="545">
                  <c:v>41438</c:v>
                </c:pt>
                <c:pt idx="546">
                  <c:v>41439</c:v>
                </c:pt>
                <c:pt idx="547">
                  <c:v>41442</c:v>
                </c:pt>
                <c:pt idx="548">
                  <c:v>41443</c:v>
                </c:pt>
                <c:pt idx="549">
                  <c:v>41444</c:v>
                </c:pt>
                <c:pt idx="550">
                  <c:v>41445</c:v>
                </c:pt>
                <c:pt idx="551">
                  <c:v>41446</c:v>
                </c:pt>
                <c:pt idx="552">
                  <c:v>41449</c:v>
                </c:pt>
                <c:pt idx="553">
                  <c:v>41450</c:v>
                </c:pt>
                <c:pt idx="554">
                  <c:v>41451</c:v>
                </c:pt>
                <c:pt idx="555">
                  <c:v>41452</c:v>
                </c:pt>
                <c:pt idx="556">
                  <c:v>41453</c:v>
                </c:pt>
                <c:pt idx="557">
                  <c:v>41456</c:v>
                </c:pt>
                <c:pt idx="558">
                  <c:v>41457</c:v>
                </c:pt>
                <c:pt idx="559">
                  <c:v>41458</c:v>
                </c:pt>
                <c:pt idx="560">
                  <c:v>41459</c:v>
                </c:pt>
                <c:pt idx="561">
                  <c:v>41460</c:v>
                </c:pt>
                <c:pt idx="562">
                  <c:v>41463</c:v>
                </c:pt>
                <c:pt idx="563">
                  <c:v>41464</c:v>
                </c:pt>
                <c:pt idx="564">
                  <c:v>41465</c:v>
                </c:pt>
                <c:pt idx="565">
                  <c:v>41466</c:v>
                </c:pt>
                <c:pt idx="566">
                  <c:v>41467</c:v>
                </c:pt>
                <c:pt idx="567">
                  <c:v>41470</c:v>
                </c:pt>
                <c:pt idx="568">
                  <c:v>41471</c:v>
                </c:pt>
                <c:pt idx="569">
                  <c:v>41472</c:v>
                </c:pt>
                <c:pt idx="570">
                  <c:v>41473</c:v>
                </c:pt>
                <c:pt idx="571">
                  <c:v>41474</c:v>
                </c:pt>
                <c:pt idx="572">
                  <c:v>41477</c:v>
                </c:pt>
                <c:pt idx="573">
                  <c:v>41478</c:v>
                </c:pt>
                <c:pt idx="574">
                  <c:v>41479</c:v>
                </c:pt>
                <c:pt idx="575">
                  <c:v>41480</c:v>
                </c:pt>
                <c:pt idx="576">
                  <c:v>41481</c:v>
                </c:pt>
                <c:pt idx="577">
                  <c:v>41484</c:v>
                </c:pt>
                <c:pt idx="578">
                  <c:v>41485</c:v>
                </c:pt>
                <c:pt idx="579">
                  <c:v>41486</c:v>
                </c:pt>
                <c:pt idx="580">
                  <c:v>41487</c:v>
                </c:pt>
                <c:pt idx="581">
                  <c:v>41488</c:v>
                </c:pt>
                <c:pt idx="582">
                  <c:v>41491</c:v>
                </c:pt>
                <c:pt idx="583">
                  <c:v>41492</c:v>
                </c:pt>
                <c:pt idx="584">
                  <c:v>41493</c:v>
                </c:pt>
                <c:pt idx="585">
                  <c:v>41498</c:v>
                </c:pt>
                <c:pt idx="586">
                  <c:v>41499</c:v>
                </c:pt>
                <c:pt idx="587">
                  <c:v>41500</c:v>
                </c:pt>
                <c:pt idx="588">
                  <c:v>41501</c:v>
                </c:pt>
                <c:pt idx="589">
                  <c:v>41502</c:v>
                </c:pt>
                <c:pt idx="590">
                  <c:v>41505</c:v>
                </c:pt>
                <c:pt idx="591">
                  <c:v>41506</c:v>
                </c:pt>
                <c:pt idx="592">
                  <c:v>41507</c:v>
                </c:pt>
                <c:pt idx="593">
                  <c:v>41508</c:v>
                </c:pt>
                <c:pt idx="594">
                  <c:v>41509</c:v>
                </c:pt>
                <c:pt idx="595">
                  <c:v>41512</c:v>
                </c:pt>
                <c:pt idx="596">
                  <c:v>41513</c:v>
                </c:pt>
                <c:pt idx="597">
                  <c:v>41514</c:v>
                </c:pt>
                <c:pt idx="598">
                  <c:v>41515</c:v>
                </c:pt>
                <c:pt idx="599">
                  <c:v>41519</c:v>
                </c:pt>
                <c:pt idx="600">
                  <c:v>41520</c:v>
                </c:pt>
                <c:pt idx="601">
                  <c:v>41521</c:v>
                </c:pt>
                <c:pt idx="602">
                  <c:v>41522</c:v>
                </c:pt>
                <c:pt idx="603">
                  <c:v>41523</c:v>
                </c:pt>
                <c:pt idx="604">
                  <c:v>41526</c:v>
                </c:pt>
                <c:pt idx="605">
                  <c:v>41527</c:v>
                </c:pt>
                <c:pt idx="606">
                  <c:v>41528</c:v>
                </c:pt>
                <c:pt idx="607">
                  <c:v>41529</c:v>
                </c:pt>
                <c:pt idx="608">
                  <c:v>41530</c:v>
                </c:pt>
                <c:pt idx="609">
                  <c:v>41533</c:v>
                </c:pt>
                <c:pt idx="610">
                  <c:v>41534</c:v>
                </c:pt>
                <c:pt idx="611">
                  <c:v>41535</c:v>
                </c:pt>
                <c:pt idx="612">
                  <c:v>41536</c:v>
                </c:pt>
                <c:pt idx="613">
                  <c:v>41537</c:v>
                </c:pt>
                <c:pt idx="614">
                  <c:v>41540</c:v>
                </c:pt>
                <c:pt idx="615">
                  <c:v>41541</c:v>
                </c:pt>
                <c:pt idx="616">
                  <c:v>41542</c:v>
                </c:pt>
                <c:pt idx="617">
                  <c:v>41543</c:v>
                </c:pt>
                <c:pt idx="618">
                  <c:v>41544</c:v>
                </c:pt>
                <c:pt idx="619">
                  <c:v>41547</c:v>
                </c:pt>
                <c:pt idx="620">
                  <c:v>41548</c:v>
                </c:pt>
                <c:pt idx="621">
                  <c:v>41549</c:v>
                </c:pt>
                <c:pt idx="622">
                  <c:v>41550</c:v>
                </c:pt>
                <c:pt idx="623">
                  <c:v>41551</c:v>
                </c:pt>
                <c:pt idx="624">
                  <c:v>41554</c:v>
                </c:pt>
                <c:pt idx="625">
                  <c:v>41555</c:v>
                </c:pt>
                <c:pt idx="626">
                  <c:v>41556</c:v>
                </c:pt>
                <c:pt idx="627">
                  <c:v>41557</c:v>
                </c:pt>
                <c:pt idx="628">
                  <c:v>41558</c:v>
                </c:pt>
                <c:pt idx="629">
                  <c:v>41561</c:v>
                </c:pt>
                <c:pt idx="630">
                  <c:v>41568</c:v>
                </c:pt>
                <c:pt idx="631">
                  <c:v>41569</c:v>
                </c:pt>
                <c:pt idx="632">
                  <c:v>41570</c:v>
                </c:pt>
                <c:pt idx="633">
                  <c:v>41571</c:v>
                </c:pt>
                <c:pt idx="634">
                  <c:v>41572</c:v>
                </c:pt>
                <c:pt idx="635">
                  <c:v>41575</c:v>
                </c:pt>
                <c:pt idx="636">
                  <c:v>41577</c:v>
                </c:pt>
                <c:pt idx="637">
                  <c:v>41578</c:v>
                </c:pt>
                <c:pt idx="638">
                  <c:v>41579</c:v>
                </c:pt>
                <c:pt idx="639">
                  <c:v>41582</c:v>
                </c:pt>
                <c:pt idx="640">
                  <c:v>41583</c:v>
                </c:pt>
                <c:pt idx="641">
                  <c:v>41584</c:v>
                </c:pt>
                <c:pt idx="642">
                  <c:v>41585</c:v>
                </c:pt>
                <c:pt idx="643">
                  <c:v>41586</c:v>
                </c:pt>
                <c:pt idx="644">
                  <c:v>41589</c:v>
                </c:pt>
                <c:pt idx="645">
                  <c:v>41590</c:v>
                </c:pt>
                <c:pt idx="646">
                  <c:v>41591</c:v>
                </c:pt>
                <c:pt idx="647">
                  <c:v>41592</c:v>
                </c:pt>
                <c:pt idx="648">
                  <c:v>41593</c:v>
                </c:pt>
                <c:pt idx="649">
                  <c:v>41596</c:v>
                </c:pt>
                <c:pt idx="650">
                  <c:v>41597</c:v>
                </c:pt>
                <c:pt idx="651">
                  <c:v>41598</c:v>
                </c:pt>
                <c:pt idx="652">
                  <c:v>41599</c:v>
                </c:pt>
                <c:pt idx="653">
                  <c:v>41600</c:v>
                </c:pt>
                <c:pt idx="654">
                  <c:v>41603</c:v>
                </c:pt>
                <c:pt idx="655">
                  <c:v>41604</c:v>
                </c:pt>
                <c:pt idx="656">
                  <c:v>41605</c:v>
                </c:pt>
                <c:pt idx="657">
                  <c:v>41606</c:v>
                </c:pt>
                <c:pt idx="658">
                  <c:v>41607</c:v>
                </c:pt>
                <c:pt idx="659">
                  <c:v>41610</c:v>
                </c:pt>
                <c:pt idx="660">
                  <c:v>41611</c:v>
                </c:pt>
                <c:pt idx="661">
                  <c:v>41612</c:v>
                </c:pt>
                <c:pt idx="662">
                  <c:v>41613</c:v>
                </c:pt>
                <c:pt idx="663">
                  <c:v>41614</c:v>
                </c:pt>
                <c:pt idx="664">
                  <c:v>41617</c:v>
                </c:pt>
                <c:pt idx="665">
                  <c:v>41618</c:v>
                </c:pt>
                <c:pt idx="666">
                  <c:v>41619</c:v>
                </c:pt>
                <c:pt idx="667">
                  <c:v>41620</c:v>
                </c:pt>
                <c:pt idx="668">
                  <c:v>41621</c:v>
                </c:pt>
                <c:pt idx="669">
                  <c:v>41624</c:v>
                </c:pt>
                <c:pt idx="670">
                  <c:v>41625</c:v>
                </c:pt>
                <c:pt idx="671">
                  <c:v>41626</c:v>
                </c:pt>
                <c:pt idx="672">
                  <c:v>41627</c:v>
                </c:pt>
                <c:pt idx="673">
                  <c:v>41628</c:v>
                </c:pt>
                <c:pt idx="674">
                  <c:v>41631</c:v>
                </c:pt>
                <c:pt idx="675">
                  <c:v>41632</c:v>
                </c:pt>
                <c:pt idx="676">
                  <c:v>41633</c:v>
                </c:pt>
                <c:pt idx="677">
                  <c:v>41634</c:v>
                </c:pt>
                <c:pt idx="678">
                  <c:v>41635</c:v>
                </c:pt>
                <c:pt idx="679">
                  <c:v>41638</c:v>
                </c:pt>
                <c:pt idx="680">
                  <c:v>41639</c:v>
                </c:pt>
                <c:pt idx="681">
                  <c:v>41641</c:v>
                </c:pt>
                <c:pt idx="682">
                  <c:v>41642</c:v>
                </c:pt>
                <c:pt idx="683">
                  <c:v>41645</c:v>
                </c:pt>
                <c:pt idx="684">
                  <c:v>41646</c:v>
                </c:pt>
                <c:pt idx="685">
                  <c:v>41647</c:v>
                </c:pt>
                <c:pt idx="686">
                  <c:v>41648</c:v>
                </c:pt>
                <c:pt idx="687">
                  <c:v>41649</c:v>
                </c:pt>
                <c:pt idx="688">
                  <c:v>41652</c:v>
                </c:pt>
                <c:pt idx="689">
                  <c:v>41653</c:v>
                </c:pt>
                <c:pt idx="690">
                  <c:v>41654</c:v>
                </c:pt>
                <c:pt idx="691">
                  <c:v>41655</c:v>
                </c:pt>
                <c:pt idx="692">
                  <c:v>41656</c:v>
                </c:pt>
                <c:pt idx="693">
                  <c:v>41659</c:v>
                </c:pt>
                <c:pt idx="694">
                  <c:v>41660</c:v>
                </c:pt>
                <c:pt idx="695">
                  <c:v>41661</c:v>
                </c:pt>
                <c:pt idx="696">
                  <c:v>41662</c:v>
                </c:pt>
                <c:pt idx="697">
                  <c:v>41663</c:v>
                </c:pt>
                <c:pt idx="698">
                  <c:v>41666</c:v>
                </c:pt>
                <c:pt idx="699">
                  <c:v>41667</c:v>
                </c:pt>
                <c:pt idx="700">
                  <c:v>41668</c:v>
                </c:pt>
                <c:pt idx="701">
                  <c:v>41669</c:v>
                </c:pt>
                <c:pt idx="702">
                  <c:v>41670</c:v>
                </c:pt>
                <c:pt idx="703">
                  <c:v>41673</c:v>
                </c:pt>
                <c:pt idx="704">
                  <c:v>41674</c:v>
                </c:pt>
                <c:pt idx="705">
                  <c:v>41675</c:v>
                </c:pt>
                <c:pt idx="706">
                  <c:v>41676</c:v>
                </c:pt>
                <c:pt idx="707">
                  <c:v>41677</c:v>
                </c:pt>
                <c:pt idx="708">
                  <c:v>41680</c:v>
                </c:pt>
                <c:pt idx="709">
                  <c:v>41681</c:v>
                </c:pt>
                <c:pt idx="710">
                  <c:v>41682</c:v>
                </c:pt>
                <c:pt idx="711">
                  <c:v>41683</c:v>
                </c:pt>
                <c:pt idx="712">
                  <c:v>41684</c:v>
                </c:pt>
                <c:pt idx="713">
                  <c:v>41687</c:v>
                </c:pt>
                <c:pt idx="714">
                  <c:v>41688</c:v>
                </c:pt>
                <c:pt idx="715">
                  <c:v>41689</c:v>
                </c:pt>
                <c:pt idx="716">
                  <c:v>41690</c:v>
                </c:pt>
                <c:pt idx="717">
                  <c:v>41691</c:v>
                </c:pt>
                <c:pt idx="718">
                  <c:v>41694</c:v>
                </c:pt>
                <c:pt idx="719">
                  <c:v>41695</c:v>
                </c:pt>
                <c:pt idx="720">
                  <c:v>41696</c:v>
                </c:pt>
                <c:pt idx="721">
                  <c:v>41697</c:v>
                </c:pt>
                <c:pt idx="722">
                  <c:v>41698</c:v>
                </c:pt>
                <c:pt idx="723">
                  <c:v>41701</c:v>
                </c:pt>
                <c:pt idx="724">
                  <c:v>41702</c:v>
                </c:pt>
                <c:pt idx="725">
                  <c:v>41703</c:v>
                </c:pt>
                <c:pt idx="726">
                  <c:v>41704</c:v>
                </c:pt>
                <c:pt idx="727">
                  <c:v>41705</c:v>
                </c:pt>
                <c:pt idx="728">
                  <c:v>41708</c:v>
                </c:pt>
                <c:pt idx="729">
                  <c:v>41709</c:v>
                </c:pt>
                <c:pt idx="730">
                  <c:v>41710</c:v>
                </c:pt>
                <c:pt idx="731">
                  <c:v>41711</c:v>
                </c:pt>
                <c:pt idx="732">
                  <c:v>41712</c:v>
                </c:pt>
                <c:pt idx="733">
                  <c:v>41715</c:v>
                </c:pt>
                <c:pt idx="734">
                  <c:v>41716</c:v>
                </c:pt>
                <c:pt idx="735">
                  <c:v>41717</c:v>
                </c:pt>
                <c:pt idx="736">
                  <c:v>41718</c:v>
                </c:pt>
                <c:pt idx="737">
                  <c:v>41719</c:v>
                </c:pt>
                <c:pt idx="738">
                  <c:v>41722</c:v>
                </c:pt>
                <c:pt idx="739">
                  <c:v>41723</c:v>
                </c:pt>
                <c:pt idx="740">
                  <c:v>41724</c:v>
                </c:pt>
                <c:pt idx="741">
                  <c:v>41725</c:v>
                </c:pt>
                <c:pt idx="742">
                  <c:v>41726</c:v>
                </c:pt>
                <c:pt idx="743">
                  <c:v>41729</c:v>
                </c:pt>
                <c:pt idx="744">
                  <c:v>41730</c:v>
                </c:pt>
                <c:pt idx="745">
                  <c:v>41731</c:v>
                </c:pt>
                <c:pt idx="746">
                  <c:v>41732</c:v>
                </c:pt>
                <c:pt idx="747">
                  <c:v>41733</c:v>
                </c:pt>
                <c:pt idx="748">
                  <c:v>41736</c:v>
                </c:pt>
                <c:pt idx="749">
                  <c:v>41737</c:v>
                </c:pt>
                <c:pt idx="750">
                  <c:v>41738</c:v>
                </c:pt>
                <c:pt idx="751">
                  <c:v>41739</c:v>
                </c:pt>
                <c:pt idx="752">
                  <c:v>41740</c:v>
                </c:pt>
                <c:pt idx="753">
                  <c:v>41743</c:v>
                </c:pt>
                <c:pt idx="754">
                  <c:v>41744</c:v>
                </c:pt>
                <c:pt idx="755">
                  <c:v>41745</c:v>
                </c:pt>
                <c:pt idx="756">
                  <c:v>41746</c:v>
                </c:pt>
                <c:pt idx="757">
                  <c:v>41747</c:v>
                </c:pt>
                <c:pt idx="758">
                  <c:v>41750</c:v>
                </c:pt>
                <c:pt idx="759">
                  <c:v>41751</c:v>
                </c:pt>
                <c:pt idx="760">
                  <c:v>41753</c:v>
                </c:pt>
                <c:pt idx="761">
                  <c:v>41754</c:v>
                </c:pt>
                <c:pt idx="762">
                  <c:v>41757</c:v>
                </c:pt>
                <c:pt idx="763">
                  <c:v>41758</c:v>
                </c:pt>
                <c:pt idx="764">
                  <c:v>41759</c:v>
                </c:pt>
                <c:pt idx="765">
                  <c:v>41761</c:v>
                </c:pt>
                <c:pt idx="766">
                  <c:v>41764</c:v>
                </c:pt>
                <c:pt idx="767">
                  <c:v>41765</c:v>
                </c:pt>
                <c:pt idx="768">
                  <c:v>41766</c:v>
                </c:pt>
                <c:pt idx="769">
                  <c:v>41767</c:v>
                </c:pt>
                <c:pt idx="770">
                  <c:v>41768</c:v>
                </c:pt>
                <c:pt idx="771">
                  <c:v>41771</c:v>
                </c:pt>
                <c:pt idx="772">
                  <c:v>41772</c:v>
                </c:pt>
                <c:pt idx="773">
                  <c:v>41773</c:v>
                </c:pt>
                <c:pt idx="774">
                  <c:v>41774</c:v>
                </c:pt>
                <c:pt idx="775">
                  <c:v>41775</c:v>
                </c:pt>
                <c:pt idx="776">
                  <c:v>41779</c:v>
                </c:pt>
                <c:pt idx="777">
                  <c:v>41780</c:v>
                </c:pt>
                <c:pt idx="778">
                  <c:v>41781</c:v>
                </c:pt>
                <c:pt idx="779">
                  <c:v>41782</c:v>
                </c:pt>
                <c:pt idx="780">
                  <c:v>41785</c:v>
                </c:pt>
                <c:pt idx="781">
                  <c:v>41786</c:v>
                </c:pt>
                <c:pt idx="782">
                  <c:v>41787</c:v>
                </c:pt>
                <c:pt idx="783">
                  <c:v>41788</c:v>
                </c:pt>
                <c:pt idx="784">
                  <c:v>41789</c:v>
                </c:pt>
                <c:pt idx="785">
                  <c:v>41792</c:v>
                </c:pt>
                <c:pt idx="786">
                  <c:v>41793</c:v>
                </c:pt>
                <c:pt idx="787">
                  <c:v>41794</c:v>
                </c:pt>
                <c:pt idx="788">
                  <c:v>41795</c:v>
                </c:pt>
                <c:pt idx="789">
                  <c:v>41796</c:v>
                </c:pt>
                <c:pt idx="790">
                  <c:v>41799</c:v>
                </c:pt>
                <c:pt idx="791">
                  <c:v>41800</c:v>
                </c:pt>
                <c:pt idx="792">
                  <c:v>41801</c:v>
                </c:pt>
                <c:pt idx="793">
                  <c:v>41802</c:v>
                </c:pt>
                <c:pt idx="794">
                  <c:v>41803</c:v>
                </c:pt>
                <c:pt idx="795">
                  <c:v>41806</c:v>
                </c:pt>
                <c:pt idx="796">
                  <c:v>41807</c:v>
                </c:pt>
                <c:pt idx="797">
                  <c:v>41808</c:v>
                </c:pt>
                <c:pt idx="798">
                  <c:v>41809</c:v>
                </c:pt>
                <c:pt idx="799">
                  <c:v>41810</c:v>
                </c:pt>
                <c:pt idx="800">
                  <c:v>41813</c:v>
                </c:pt>
                <c:pt idx="801">
                  <c:v>41814</c:v>
                </c:pt>
                <c:pt idx="802">
                  <c:v>41815</c:v>
                </c:pt>
                <c:pt idx="803">
                  <c:v>41816</c:v>
                </c:pt>
                <c:pt idx="804">
                  <c:v>41817</c:v>
                </c:pt>
                <c:pt idx="805">
                  <c:v>41820</c:v>
                </c:pt>
                <c:pt idx="806">
                  <c:v>41821</c:v>
                </c:pt>
                <c:pt idx="807">
                  <c:v>41822</c:v>
                </c:pt>
                <c:pt idx="808">
                  <c:v>41823</c:v>
                </c:pt>
                <c:pt idx="809">
                  <c:v>41824</c:v>
                </c:pt>
                <c:pt idx="810">
                  <c:v>41827</c:v>
                </c:pt>
                <c:pt idx="811">
                  <c:v>41828</c:v>
                </c:pt>
                <c:pt idx="812">
                  <c:v>41829</c:v>
                </c:pt>
                <c:pt idx="813">
                  <c:v>41830</c:v>
                </c:pt>
                <c:pt idx="814">
                  <c:v>41831</c:v>
                </c:pt>
                <c:pt idx="815">
                  <c:v>41834</c:v>
                </c:pt>
                <c:pt idx="816">
                  <c:v>41835</c:v>
                </c:pt>
                <c:pt idx="817">
                  <c:v>41836</c:v>
                </c:pt>
                <c:pt idx="818">
                  <c:v>41837</c:v>
                </c:pt>
                <c:pt idx="819">
                  <c:v>41838</c:v>
                </c:pt>
                <c:pt idx="820">
                  <c:v>41841</c:v>
                </c:pt>
                <c:pt idx="821">
                  <c:v>41842</c:v>
                </c:pt>
                <c:pt idx="822">
                  <c:v>41843</c:v>
                </c:pt>
                <c:pt idx="823">
                  <c:v>41844</c:v>
                </c:pt>
                <c:pt idx="824">
                  <c:v>41845</c:v>
                </c:pt>
                <c:pt idx="825">
                  <c:v>41851</c:v>
                </c:pt>
                <c:pt idx="826">
                  <c:v>41852</c:v>
                </c:pt>
                <c:pt idx="827">
                  <c:v>41855</c:v>
                </c:pt>
                <c:pt idx="828">
                  <c:v>41856</c:v>
                </c:pt>
                <c:pt idx="829">
                  <c:v>41857</c:v>
                </c:pt>
                <c:pt idx="830">
                  <c:v>41858</c:v>
                </c:pt>
                <c:pt idx="831">
                  <c:v>41859</c:v>
                </c:pt>
                <c:pt idx="832">
                  <c:v>41862</c:v>
                </c:pt>
                <c:pt idx="833">
                  <c:v>41863</c:v>
                </c:pt>
                <c:pt idx="834">
                  <c:v>41864</c:v>
                </c:pt>
                <c:pt idx="835">
                  <c:v>41865</c:v>
                </c:pt>
                <c:pt idx="836">
                  <c:v>41866</c:v>
                </c:pt>
                <c:pt idx="837">
                  <c:v>41869</c:v>
                </c:pt>
                <c:pt idx="838">
                  <c:v>41870</c:v>
                </c:pt>
                <c:pt idx="839">
                  <c:v>41871</c:v>
                </c:pt>
                <c:pt idx="840">
                  <c:v>41872</c:v>
                </c:pt>
                <c:pt idx="841">
                  <c:v>41873</c:v>
                </c:pt>
                <c:pt idx="842">
                  <c:v>41876</c:v>
                </c:pt>
                <c:pt idx="843">
                  <c:v>41877</c:v>
                </c:pt>
                <c:pt idx="844">
                  <c:v>41878</c:v>
                </c:pt>
                <c:pt idx="845">
                  <c:v>41879</c:v>
                </c:pt>
                <c:pt idx="846">
                  <c:v>41880</c:v>
                </c:pt>
                <c:pt idx="847">
                  <c:v>41883</c:v>
                </c:pt>
                <c:pt idx="848">
                  <c:v>41884</c:v>
                </c:pt>
                <c:pt idx="849">
                  <c:v>41885</c:v>
                </c:pt>
                <c:pt idx="850">
                  <c:v>41886</c:v>
                </c:pt>
                <c:pt idx="851">
                  <c:v>41887</c:v>
                </c:pt>
                <c:pt idx="852">
                  <c:v>41890</c:v>
                </c:pt>
                <c:pt idx="853">
                  <c:v>41891</c:v>
                </c:pt>
                <c:pt idx="854">
                  <c:v>41892</c:v>
                </c:pt>
                <c:pt idx="855">
                  <c:v>41893</c:v>
                </c:pt>
                <c:pt idx="856">
                  <c:v>41894</c:v>
                </c:pt>
                <c:pt idx="857">
                  <c:v>41897</c:v>
                </c:pt>
                <c:pt idx="858">
                  <c:v>41898</c:v>
                </c:pt>
                <c:pt idx="859">
                  <c:v>41899</c:v>
                </c:pt>
                <c:pt idx="860">
                  <c:v>41900</c:v>
                </c:pt>
                <c:pt idx="861">
                  <c:v>41901</c:v>
                </c:pt>
                <c:pt idx="862">
                  <c:v>41904</c:v>
                </c:pt>
                <c:pt idx="863">
                  <c:v>41905</c:v>
                </c:pt>
                <c:pt idx="864">
                  <c:v>41906</c:v>
                </c:pt>
                <c:pt idx="865">
                  <c:v>41907</c:v>
                </c:pt>
                <c:pt idx="866">
                  <c:v>41908</c:v>
                </c:pt>
                <c:pt idx="867">
                  <c:v>41911</c:v>
                </c:pt>
                <c:pt idx="868">
                  <c:v>41912</c:v>
                </c:pt>
                <c:pt idx="869">
                  <c:v>41913</c:v>
                </c:pt>
                <c:pt idx="870">
                  <c:v>41914</c:v>
                </c:pt>
                <c:pt idx="871">
                  <c:v>41915</c:v>
                </c:pt>
                <c:pt idx="872">
                  <c:v>41920</c:v>
                </c:pt>
                <c:pt idx="873">
                  <c:v>41921</c:v>
                </c:pt>
                <c:pt idx="874">
                  <c:v>41922</c:v>
                </c:pt>
                <c:pt idx="875">
                  <c:v>41925</c:v>
                </c:pt>
                <c:pt idx="876">
                  <c:v>41926</c:v>
                </c:pt>
                <c:pt idx="877">
                  <c:v>41927</c:v>
                </c:pt>
                <c:pt idx="878">
                  <c:v>41928</c:v>
                </c:pt>
                <c:pt idx="879">
                  <c:v>41929</c:v>
                </c:pt>
                <c:pt idx="880">
                  <c:v>41932</c:v>
                </c:pt>
                <c:pt idx="881">
                  <c:v>41933</c:v>
                </c:pt>
                <c:pt idx="882">
                  <c:v>41934</c:v>
                </c:pt>
                <c:pt idx="883">
                  <c:v>41935</c:v>
                </c:pt>
                <c:pt idx="884">
                  <c:v>41936</c:v>
                </c:pt>
                <c:pt idx="885">
                  <c:v>41939</c:v>
                </c:pt>
                <c:pt idx="886">
                  <c:v>41940</c:v>
                </c:pt>
                <c:pt idx="887">
                  <c:v>41942</c:v>
                </c:pt>
                <c:pt idx="888">
                  <c:v>41943</c:v>
                </c:pt>
                <c:pt idx="889">
                  <c:v>41946</c:v>
                </c:pt>
                <c:pt idx="890">
                  <c:v>41947</c:v>
                </c:pt>
                <c:pt idx="891">
                  <c:v>41948</c:v>
                </c:pt>
                <c:pt idx="892">
                  <c:v>41949</c:v>
                </c:pt>
                <c:pt idx="893">
                  <c:v>41950</c:v>
                </c:pt>
                <c:pt idx="894">
                  <c:v>41953</c:v>
                </c:pt>
                <c:pt idx="895">
                  <c:v>41954</c:v>
                </c:pt>
                <c:pt idx="896">
                  <c:v>41955</c:v>
                </c:pt>
                <c:pt idx="897">
                  <c:v>41956</c:v>
                </c:pt>
                <c:pt idx="898">
                  <c:v>41957</c:v>
                </c:pt>
                <c:pt idx="899">
                  <c:v>41960</c:v>
                </c:pt>
                <c:pt idx="900">
                  <c:v>41961</c:v>
                </c:pt>
                <c:pt idx="901">
                  <c:v>41962</c:v>
                </c:pt>
                <c:pt idx="902">
                  <c:v>41963</c:v>
                </c:pt>
                <c:pt idx="903">
                  <c:v>41964</c:v>
                </c:pt>
                <c:pt idx="904">
                  <c:v>41967</c:v>
                </c:pt>
                <c:pt idx="905">
                  <c:v>41968</c:v>
                </c:pt>
                <c:pt idx="906">
                  <c:v>41969</c:v>
                </c:pt>
                <c:pt idx="907">
                  <c:v>41970</c:v>
                </c:pt>
                <c:pt idx="908">
                  <c:v>41971</c:v>
                </c:pt>
                <c:pt idx="909">
                  <c:v>41974</c:v>
                </c:pt>
                <c:pt idx="910">
                  <c:v>41975</c:v>
                </c:pt>
                <c:pt idx="911">
                  <c:v>41976</c:v>
                </c:pt>
                <c:pt idx="912">
                  <c:v>41977</c:v>
                </c:pt>
                <c:pt idx="913">
                  <c:v>41978</c:v>
                </c:pt>
                <c:pt idx="914">
                  <c:v>41981</c:v>
                </c:pt>
                <c:pt idx="915">
                  <c:v>41982</c:v>
                </c:pt>
                <c:pt idx="916">
                  <c:v>41983</c:v>
                </c:pt>
                <c:pt idx="917">
                  <c:v>41984</c:v>
                </c:pt>
                <c:pt idx="918">
                  <c:v>41985</c:v>
                </c:pt>
                <c:pt idx="919">
                  <c:v>41988</c:v>
                </c:pt>
                <c:pt idx="920">
                  <c:v>41989</c:v>
                </c:pt>
                <c:pt idx="921">
                  <c:v>41990</c:v>
                </c:pt>
                <c:pt idx="922">
                  <c:v>41991</c:v>
                </c:pt>
                <c:pt idx="923">
                  <c:v>41992</c:v>
                </c:pt>
                <c:pt idx="924">
                  <c:v>41995</c:v>
                </c:pt>
                <c:pt idx="925">
                  <c:v>41996</c:v>
                </c:pt>
                <c:pt idx="926">
                  <c:v>41997</c:v>
                </c:pt>
                <c:pt idx="927">
                  <c:v>41998</c:v>
                </c:pt>
                <c:pt idx="928">
                  <c:v>41999</c:v>
                </c:pt>
                <c:pt idx="929">
                  <c:v>42002</c:v>
                </c:pt>
                <c:pt idx="930">
                  <c:v>42003</c:v>
                </c:pt>
                <c:pt idx="931">
                  <c:v>42004</c:v>
                </c:pt>
                <c:pt idx="932">
                  <c:v>42006</c:v>
                </c:pt>
                <c:pt idx="933">
                  <c:v>42009</c:v>
                </c:pt>
                <c:pt idx="934">
                  <c:v>42010</c:v>
                </c:pt>
                <c:pt idx="935">
                  <c:v>42011</c:v>
                </c:pt>
                <c:pt idx="936">
                  <c:v>42012</c:v>
                </c:pt>
                <c:pt idx="937">
                  <c:v>42013</c:v>
                </c:pt>
                <c:pt idx="938">
                  <c:v>42016</c:v>
                </c:pt>
                <c:pt idx="939">
                  <c:v>42017</c:v>
                </c:pt>
                <c:pt idx="940">
                  <c:v>42018</c:v>
                </c:pt>
                <c:pt idx="941">
                  <c:v>42019</c:v>
                </c:pt>
                <c:pt idx="942">
                  <c:v>42020</c:v>
                </c:pt>
                <c:pt idx="943">
                  <c:v>42023</c:v>
                </c:pt>
                <c:pt idx="944">
                  <c:v>42024</c:v>
                </c:pt>
                <c:pt idx="945">
                  <c:v>42025</c:v>
                </c:pt>
                <c:pt idx="946">
                  <c:v>42026</c:v>
                </c:pt>
                <c:pt idx="947">
                  <c:v>42027</c:v>
                </c:pt>
                <c:pt idx="948">
                  <c:v>42030</c:v>
                </c:pt>
                <c:pt idx="949">
                  <c:v>42031</c:v>
                </c:pt>
                <c:pt idx="950">
                  <c:v>42032</c:v>
                </c:pt>
                <c:pt idx="951">
                  <c:v>42033</c:v>
                </c:pt>
                <c:pt idx="952">
                  <c:v>42034</c:v>
                </c:pt>
                <c:pt idx="953">
                  <c:v>42037</c:v>
                </c:pt>
                <c:pt idx="954">
                  <c:v>42038</c:v>
                </c:pt>
                <c:pt idx="955">
                  <c:v>42039</c:v>
                </c:pt>
                <c:pt idx="956">
                  <c:v>42040</c:v>
                </c:pt>
                <c:pt idx="957">
                  <c:v>42041</c:v>
                </c:pt>
                <c:pt idx="958">
                  <c:v>42044</c:v>
                </c:pt>
                <c:pt idx="959">
                  <c:v>42045</c:v>
                </c:pt>
                <c:pt idx="960">
                  <c:v>42046</c:v>
                </c:pt>
                <c:pt idx="961">
                  <c:v>42047</c:v>
                </c:pt>
                <c:pt idx="962">
                  <c:v>42048</c:v>
                </c:pt>
                <c:pt idx="963">
                  <c:v>42051</c:v>
                </c:pt>
                <c:pt idx="964">
                  <c:v>42052</c:v>
                </c:pt>
                <c:pt idx="965">
                  <c:v>42053</c:v>
                </c:pt>
                <c:pt idx="966">
                  <c:v>42054</c:v>
                </c:pt>
                <c:pt idx="967">
                  <c:v>42055</c:v>
                </c:pt>
                <c:pt idx="968">
                  <c:v>42058</c:v>
                </c:pt>
                <c:pt idx="969">
                  <c:v>42059</c:v>
                </c:pt>
                <c:pt idx="970">
                  <c:v>42060</c:v>
                </c:pt>
                <c:pt idx="971">
                  <c:v>42061</c:v>
                </c:pt>
                <c:pt idx="972">
                  <c:v>42062</c:v>
                </c:pt>
                <c:pt idx="973">
                  <c:v>42065</c:v>
                </c:pt>
                <c:pt idx="974">
                  <c:v>42066</c:v>
                </c:pt>
                <c:pt idx="975">
                  <c:v>42067</c:v>
                </c:pt>
                <c:pt idx="976">
                  <c:v>42068</c:v>
                </c:pt>
                <c:pt idx="977">
                  <c:v>42069</c:v>
                </c:pt>
                <c:pt idx="978">
                  <c:v>42072</c:v>
                </c:pt>
                <c:pt idx="979">
                  <c:v>42073</c:v>
                </c:pt>
                <c:pt idx="980">
                  <c:v>42074</c:v>
                </c:pt>
                <c:pt idx="981">
                  <c:v>42075</c:v>
                </c:pt>
                <c:pt idx="982">
                  <c:v>42076</c:v>
                </c:pt>
                <c:pt idx="983">
                  <c:v>42079</c:v>
                </c:pt>
                <c:pt idx="984">
                  <c:v>42080</c:v>
                </c:pt>
                <c:pt idx="985">
                  <c:v>42081</c:v>
                </c:pt>
                <c:pt idx="986">
                  <c:v>42082</c:v>
                </c:pt>
                <c:pt idx="987">
                  <c:v>42083</c:v>
                </c:pt>
                <c:pt idx="988">
                  <c:v>42086</c:v>
                </c:pt>
                <c:pt idx="989">
                  <c:v>42087</c:v>
                </c:pt>
                <c:pt idx="990">
                  <c:v>42088</c:v>
                </c:pt>
                <c:pt idx="991">
                  <c:v>42089</c:v>
                </c:pt>
                <c:pt idx="992">
                  <c:v>42090</c:v>
                </c:pt>
                <c:pt idx="993">
                  <c:v>42093</c:v>
                </c:pt>
                <c:pt idx="994">
                  <c:v>42094</c:v>
                </c:pt>
                <c:pt idx="995">
                  <c:v>42095</c:v>
                </c:pt>
                <c:pt idx="996">
                  <c:v>42096</c:v>
                </c:pt>
                <c:pt idx="997">
                  <c:v>42097</c:v>
                </c:pt>
                <c:pt idx="998">
                  <c:v>42100</c:v>
                </c:pt>
                <c:pt idx="999">
                  <c:v>42101</c:v>
                </c:pt>
                <c:pt idx="1000">
                  <c:v>42102</c:v>
                </c:pt>
                <c:pt idx="1001">
                  <c:v>42103</c:v>
                </c:pt>
                <c:pt idx="1002">
                  <c:v>42104</c:v>
                </c:pt>
                <c:pt idx="1003">
                  <c:v>42107</c:v>
                </c:pt>
                <c:pt idx="1004">
                  <c:v>42108</c:v>
                </c:pt>
                <c:pt idx="1005">
                  <c:v>42109</c:v>
                </c:pt>
                <c:pt idx="1006">
                  <c:v>42110</c:v>
                </c:pt>
                <c:pt idx="1007">
                  <c:v>42111</c:v>
                </c:pt>
                <c:pt idx="1008">
                  <c:v>42114</c:v>
                </c:pt>
                <c:pt idx="1009">
                  <c:v>42115</c:v>
                </c:pt>
                <c:pt idx="1010">
                  <c:v>42116</c:v>
                </c:pt>
                <c:pt idx="1011">
                  <c:v>42118</c:v>
                </c:pt>
                <c:pt idx="1012">
                  <c:v>42121</c:v>
                </c:pt>
              </c:numCache>
            </c:numRef>
          </c:cat>
          <c:val>
            <c:numRef>
              <c:f>'5.1.14'!$C$20:$C$1506</c:f>
              <c:numCache>
                <c:formatCode>General</c:formatCode>
                <c:ptCount val="1487"/>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5</c:v>
                </c:pt>
                <c:pt idx="241">
                  <c:v>5</c:v>
                </c:pt>
                <c:pt idx="242">
                  <c:v>5</c:v>
                </c:pt>
                <c:pt idx="243">
                  <c:v>5</c:v>
                </c:pt>
                <c:pt idx="244">
                  <c:v>5</c:v>
                </c:pt>
                <c:pt idx="245">
                  <c:v>5</c:v>
                </c:pt>
                <c:pt idx="246">
                  <c:v>5</c:v>
                </c:pt>
                <c:pt idx="247">
                  <c:v>5</c:v>
                </c:pt>
                <c:pt idx="248">
                  <c:v>5</c:v>
                </c:pt>
                <c:pt idx="249">
                  <c:v>5</c:v>
                </c:pt>
                <c:pt idx="250">
                  <c:v>5</c:v>
                </c:pt>
                <c:pt idx="251">
                  <c:v>5</c:v>
                </c:pt>
                <c:pt idx="252">
                  <c:v>5</c:v>
                </c:pt>
                <c:pt idx="253">
                  <c:v>5</c:v>
                </c:pt>
                <c:pt idx="254">
                  <c:v>5</c:v>
                </c:pt>
                <c:pt idx="255">
                  <c:v>5</c:v>
                </c:pt>
                <c:pt idx="256">
                  <c:v>5</c:v>
                </c:pt>
                <c:pt idx="257">
                  <c:v>5</c:v>
                </c:pt>
                <c:pt idx="258">
                  <c:v>5</c:v>
                </c:pt>
                <c:pt idx="259">
                  <c:v>5</c:v>
                </c:pt>
                <c:pt idx="260">
                  <c:v>5</c:v>
                </c:pt>
                <c:pt idx="261">
                  <c:v>5</c:v>
                </c:pt>
                <c:pt idx="262">
                  <c:v>5</c:v>
                </c:pt>
                <c:pt idx="263">
                  <c:v>5</c:v>
                </c:pt>
                <c:pt idx="264">
                  <c:v>5</c:v>
                </c:pt>
                <c:pt idx="265">
                  <c:v>5</c:v>
                </c:pt>
                <c:pt idx="266">
                  <c:v>5</c:v>
                </c:pt>
                <c:pt idx="267">
                  <c:v>5</c:v>
                </c:pt>
                <c:pt idx="268">
                  <c:v>5</c:v>
                </c:pt>
                <c:pt idx="269">
                  <c:v>5</c:v>
                </c:pt>
                <c:pt idx="270">
                  <c:v>5</c:v>
                </c:pt>
                <c:pt idx="271">
                  <c:v>5</c:v>
                </c:pt>
                <c:pt idx="272">
                  <c:v>5</c:v>
                </c:pt>
                <c:pt idx="273">
                  <c:v>5</c:v>
                </c:pt>
                <c:pt idx="274">
                  <c:v>5</c:v>
                </c:pt>
                <c:pt idx="275">
                  <c:v>5</c:v>
                </c:pt>
                <c:pt idx="276">
                  <c:v>5</c:v>
                </c:pt>
                <c:pt idx="277">
                  <c:v>5</c:v>
                </c:pt>
                <c:pt idx="278">
                  <c:v>5</c:v>
                </c:pt>
                <c:pt idx="279">
                  <c:v>5</c:v>
                </c:pt>
                <c:pt idx="280">
                  <c:v>5</c:v>
                </c:pt>
                <c:pt idx="281">
                  <c:v>5</c:v>
                </c:pt>
                <c:pt idx="282">
                  <c:v>5</c:v>
                </c:pt>
                <c:pt idx="283">
                  <c:v>5</c:v>
                </c:pt>
                <c:pt idx="284">
                  <c:v>5</c:v>
                </c:pt>
                <c:pt idx="285">
                  <c:v>5</c:v>
                </c:pt>
                <c:pt idx="286">
                  <c:v>5</c:v>
                </c:pt>
                <c:pt idx="287">
                  <c:v>5</c:v>
                </c:pt>
                <c:pt idx="288">
                  <c:v>5</c:v>
                </c:pt>
                <c:pt idx="289">
                  <c:v>5</c:v>
                </c:pt>
                <c:pt idx="290">
                  <c:v>5</c:v>
                </c:pt>
                <c:pt idx="291">
                  <c:v>5</c:v>
                </c:pt>
                <c:pt idx="292">
                  <c:v>5</c:v>
                </c:pt>
                <c:pt idx="293">
                  <c:v>5</c:v>
                </c:pt>
                <c:pt idx="294">
                  <c:v>5</c:v>
                </c:pt>
                <c:pt idx="295">
                  <c:v>5</c:v>
                </c:pt>
                <c:pt idx="296">
                  <c:v>5</c:v>
                </c:pt>
                <c:pt idx="297">
                  <c:v>5</c:v>
                </c:pt>
                <c:pt idx="298">
                  <c:v>5</c:v>
                </c:pt>
                <c:pt idx="299">
                  <c:v>5</c:v>
                </c:pt>
                <c:pt idx="300">
                  <c:v>5</c:v>
                </c:pt>
                <c:pt idx="301">
                  <c:v>5</c:v>
                </c:pt>
                <c:pt idx="302">
                  <c:v>5</c:v>
                </c:pt>
                <c:pt idx="303">
                  <c:v>5</c:v>
                </c:pt>
                <c:pt idx="304">
                  <c:v>5</c:v>
                </c:pt>
                <c:pt idx="305">
                  <c:v>5</c:v>
                </c:pt>
                <c:pt idx="306">
                  <c:v>5</c:v>
                </c:pt>
                <c:pt idx="307">
                  <c:v>5</c:v>
                </c:pt>
                <c:pt idx="308">
                  <c:v>5</c:v>
                </c:pt>
                <c:pt idx="309">
                  <c:v>5</c:v>
                </c:pt>
                <c:pt idx="310">
                  <c:v>5</c:v>
                </c:pt>
                <c:pt idx="311">
                  <c:v>5</c:v>
                </c:pt>
                <c:pt idx="312">
                  <c:v>5</c:v>
                </c:pt>
                <c:pt idx="313">
                  <c:v>5</c:v>
                </c:pt>
                <c:pt idx="314">
                  <c:v>5</c:v>
                </c:pt>
                <c:pt idx="315">
                  <c:v>5</c:v>
                </c:pt>
                <c:pt idx="316">
                  <c:v>5</c:v>
                </c:pt>
                <c:pt idx="317">
                  <c:v>5</c:v>
                </c:pt>
                <c:pt idx="318">
                  <c:v>5</c:v>
                </c:pt>
                <c:pt idx="319">
                  <c:v>5</c:v>
                </c:pt>
                <c:pt idx="320">
                  <c:v>5</c:v>
                </c:pt>
                <c:pt idx="321">
                  <c:v>5</c:v>
                </c:pt>
                <c:pt idx="322">
                  <c:v>5</c:v>
                </c:pt>
                <c:pt idx="323">
                  <c:v>5</c:v>
                </c:pt>
                <c:pt idx="324">
                  <c:v>5</c:v>
                </c:pt>
                <c:pt idx="325">
                  <c:v>5</c:v>
                </c:pt>
                <c:pt idx="326">
                  <c:v>5</c:v>
                </c:pt>
                <c:pt idx="327">
                  <c:v>5</c:v>
                </c:pt>
                <c:pt idx="328">
                  <c:v>5</c:v>
                </c:pt>
                <c:pt idx="329">
                  <c:v>5</c:v>
                </c:pt>
                <c:pt idx="330">
                  <c:v>5</c:v>
                </c:pt>
                <c:pt idx="331">
                  <c:v>5</c:v>
                </c:pt>
                <c:pt idx="332">
                  <c:v>5</c:v>
                </c:pt>
                <c:pt idx="333">
                  <c:v>5</c:v>
                </c:pt>
                <c:pt idx="334">
                  <c:v>5</c:v>
                </c:pt>
                <c:pt idx="335">
                  <c:v>5</c:v>
                </c:pt>
                <c:pt idx="336">
                  <c:v>5</c:v>
                </c:pt>
                <c:pt idx="337">
                  <c:v>5</c:v>
                </c:pt>
                <c:pt idx="338">
                  <c:v>5</c:v>
                </c:pt>
                <c:pt idx="339">
                  <c:v>5</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4.75</c:v>
                </c:pt>
                <c:pt idx="447">
                  <c:v>4.75</c:v>
                </c:pt>
                <c:pt idx="448">
                  <c:v>4.75</c:v>
                </c:pt>
                <c:pt idx="449">
                  <c:v>4.75</c:v>
                </c:pt>
                <c:pt idx="450">
                  <c:v>4.75</c:v>
                </c:pt>
                <c:pt idx="451">
                  <c:v>4.75</c:v>
                </c:pt>
                <c:pt idx="452">
                  <c:v>4.75</c:v>
                </c:pt>
                <c:pt idx="453">
                  <c:v>4.75</c:v>
                </c:pt>
                <c:pt idx="454">
                  <c:v>4.75</c:v>
                </c:pt>
                <c:pt idx="455">
                  <c:v>4.75</c:v>
                </c:pt>
                <c:pt idx="456">
                  <c:v>4.75</c:v>
                </c:pt>
                <c:pt idx="457">
                  <c:v>4.75</c:v>
                </c:pt>
                <c:pt idx="458">
                  <c:v>4.75</c:v>
                </c:pt>
                <c:pt idx="459">
                  <c:v>4.75</c:v>
                </c:pt>
                <c:pt idx="460">
                  <c:v>4.75</c:v>
                </c:pt>
                <c:pt idx="461">
                  <c:v>4.75</c:v>
                </c:pt>
                <c:pt idx="462">
                  <c:v>4.75</c:v>
                </c:pt>
                <c:pt idx="463">
                  <c:v>4.75</c:v>
                </c:pt>
                <c:pt idx="464">
                  <c:v>4.75</c:v>
                </c:pt>
                <c:pt idx="465">
                  <c:v>4.75</c:v>
                </c:pt>
                <c:pt idx="466">
                  <c:v>4.5</c:v>
                </c:pt>
                <c:pt idx="467">
                  <c:v>4.5</c:v>
                </c:pt>
                <c:pt idx="468">
                  <c:v>4.5</c:v>
                </c:pt>
                <c:pt idx="469">
                  <c:v>4.5</c:v>
                </c:pt>
                <c:pt idx="470">
                  <c:v>4.5</c:v>
                </c:pt>
                <c:pt idx="471">
                  <c:v>4.5</c:v>
                </c:pt>
                <c:pt idx="472">
                  <c:v>4.5</c:v>
                </c:pt>
                <c:pt idx="473">
                  <c:v>4.5</c:v>
                </c:pt>
                <c:pt idx="474">
                  <c:v>4.5</c:v>
                </c:pt>
                <c:pt idx="475">
                  <c:v>4.5</c:v>
                </c:pt>
                <c:pt idx="476">
                  <c:v>4.5</c:v>
                </c:pt>
                <c:pt idx="477">
                  <c:v>4.5</c:v>
                </c:pt>
                <c:pt idx="478">
                  <c:v>4.5</c:v>
                </c:pt>
                <c:pt idx="479">
                  <c:v>4.5</c:v>
                </c:pt>
                <c:pt idx="480">
                  <c:v>4.5</c:v>
                </c:pt>
                <c:pt idx="481">
                  <c:v>4.5</c:v>
                </c:pt>
                <c:pt idx="482">
                  <c:v>4.5</c:v>
                </c:pt>
                <c:pt idx="483">
                  <c:v>4.5</c:v>
                </c:pt>
                <c:pt idx="484">
                  <c:v>4.5</c:v>
                </c:pt>
                <c:pt idx="485">
                  <c:v>4.5</c:v>
                </c:pt>
                <c:pt idx="486">
                  <c:v>4.5</c:v>
                </c:pt>
                <c:pt idx="487">
                  <c:v>4.5</c:v>
                </c:pt>
                <c:pt idx="488">
                  <c:v>4.5</c:v>
                </c:pt>
                <c:pt idx="489">
                  <c:v>4.5</c:v>
                </c:pt>
                <c:pt idx="490">
                  <c:v>4.5</c:v>
                </c:pt>
                <c:pt idx="491">
                  <c:v>4.5</c:v>
                </c:pt>
                <c:pt idx="492">
                  <c:v>4.5</c:v>
                </c:pt>
                <c:pt idx="493">
                  <c:v>4.5</c:v>
                </c:pt>
                <c:pt idx="494">
                  <c:v>4.5</c:v>
                </c:pt>
                <c:pt idx="495">
                  <c:v>4.5</c:v>
                </c:pt>
                <c:pt idx="496">
                  <c:v>4.5</c:v>
                </c:pt>
                <c:pt idx="497">
                  <c:v>4.5</c:v>
                </c:pt>
                <c:pt idx="498">
                  <c:v>4.5</c:v>
                </c:pt>
                <c:pt idx="499">
                  <c:v>4.5</c:v>
                </c:pt>
                <c:pt idx="500">
                  <c:v>4.5</c:v>
                </c:pt>
                <c:pt idx="501">
                  <c:v>4.5</c:v>
                </c:pt>
                <c:pt idx="502">
                  <c:v>4.5</c:v>
                </c:pt>
                <c:pt idx="503">
                  <c:v>4.5</c:v>
                </c:pt>
                <c:pt idx="504">
                  <c:v>4.5</c:v>
                </c:pt>
                <c:pt idx="505">
                  <c:v>4.5</c:v>
                </c:pt>
                <c:pt idx="506">
                  <c:v>4</c:v>
                </c:pt>
                <c:pt idx="507">
                  <c:v>4</c:v>
                </c:pt>
                <c:pt idx="508">
                  <c:v>4</c:v>
                </c:pt>
                <c:pt idx="509">
                  <c:v>4</c:v>
                </c:pt>
                <c:pt idx="510">
                  <c:v>4</c:v>
                </c:pt>
                <c:pt idx="511">
                  <c:v>4</c:v>
                </c:pt>
                <c:pt idx="512">
                  <c:v>4</c:v>
                </c:pt>
                <c:pt idx="513">
                  <c:v>4</c:v>
                </c:pt>
                <c:pt idx="514">
                  <c:v>4</c:v>
                </c:pt>
                <c:pt idx="515">
                  <c:v>4</c:v>
                </c:pt>
                <c:pt idx="516">
                  <c:v>4</c:v>
                </c:pt>
                <c:pt idx="517">
                  <c:v>4</c:v>
                </c:pt>
                <c:pt idx="518">
                  <c:v>4</c:v>
                </c:pt>
                <c:pt idx="519">
                  <c:v>4</c:v>
                </c:pt>
                <c:pt idx="520">
                  <c:v>4</c:v>
                </c:pt>
                <c:pt idx="521">
                  <c:v>4</c:v>
                </c:pt>
                <c:pt idx="522">
                  <c:v>4</c:v>
                </c:pt>
                <c:pt idx="523">
                  <c:v>4</c:v>
                </c:pt>
                <c:pt idx="524">
                  <c:v>4</c:v>
                </c:pt>
                <c:pt idx="525">
                  <c:v>3.5</c:v>
                </c:pt>
                <c:pt idx="526">
                  <c:v>3.5</c:v>
                </c:pt>
                <c:pt idx="527">
                  <c:v>3.5</c:v>
                </c:pt>
                <c:pt idx="528">
                  <c:v>3.5</c:v>
                </c:pt>
                <c:pt idx="529">
                  <c:v>3.5</c:v>
                </c:pt>
                <c:pt idx="530">
                  <c:v>3.5</c:v>
                </c:pt>
                <c:pt idx="531">
                  <c:v>3.5</c:v>
                </c:pt>
                <c:pt idx="532">
                  <c:v>3.5</c:v>
                </c:pt>
                <c:pt idx="533">
                  <c:v>3.5</c:v>
                </c:pt>
                <c:pt idx="534">
                  <c:v>3.5</c:v>
                </c:pt>
                <c:pt idx="535">
                  <c:v>3.5</c:v>
                </c:pt>
                <c:pt idx="536">
                  <c:v>3.5</c:v>
                </c:pt>
                <c:pt idx="537">
                  <c:v>3.5</c:v>
                </c:pt>
                <c:pt idx="538">
                  <c:v>3.5</c:v>
                </c:pt>
                <c:pt idx="539">
                  <c:v>3.5</c:v>
                </c:pt>
                <c:pt idx="540">
                  <c:v>3.5</c:v>
                </c:pt>
                <c:pt idx="541">
                  <c:v>3.5</c:v>
                </c:pt>
                <c:pt idx="542">
                  <c:v>3.5</c:v>
                </c:pt>
                <c:pt idx="543">
                  <c:v>3.5</c:v>
                </c:pt>
                <c:pt idx="544">
                  <c:v>3.5</c:v>
                </c:pt>
                <c:pt idx="545">
                  <c:v>3.5</c:v>
                </c:pt>
                <c:pt idx="546">
                  <c:v>3.5</c:v>
                </c:pt>
                <c:pt idx="547">
                  <c:v>3.5</c:v>
                </c:pt>
                <c:pt idx="548">
                  <c:v>3.5</c:v>
                </c:pt>
                <c:pt idx="549">
                  <c:v>3.5</c:v>
                </c:pt>
                <c:pt idx="550">
                  <c:v>3.5</c:v>
                </c:pt>
                <c:pt idx="551">
                  <c:v>3.5</c:v>
                </c:pt>
                <c:pt idx="552">
                  <c:v>3.5</c:v>
                </c:pt>
                <c:pt idx="553">
                  <c:v>3.5</c:v>
                </c:pt>
                <c:pt idx="554">
                  <c:v>3.5</c:v>
                </c:pt>
                <c:pt idx="555">
                  <c:v>3.5</c:v>
                </c:pt>
                <c:pt idx="556">
                  <c:v>3.5</c:v>
                </c:pt>
                <c:pt idx="557">
                  <c:v>3.5</c:v>
                </c:pt>
                <c:pt idx="558">
                  <c:v>3.5</c:v>
                </c:pt>
                <c:pt idx="559">
                  <c:v>3.5</c:v>
                </c:pt>
                <c:pt idx="560">
                  <c:v>3.5</c:v>
                </c:pt>
                <c:pt idx="561">
                  <c:v>3.5</c:v>
                </c:pt>
                <c:pt idx="562">
                  <c:v>3.5</c:v>
                </c:pt>
                <c:pt idx="563">
                  <c:v>3.5</c:v>
                </c:pt>
                <c:pt idx="564">
                  <c:v>3.5</c:v>
                </c:pt>
                <c:pt idx="565">
                  <c:v>3.5</c:v>
                </c:pt>
                <c:pt idx="566">
                  <c:v>3.5</c:v>
                </c:pt>
                <c:pt idx="567">
                  <c:v>3.5</c:v>
                </c:pt>
                <c:pt idx="568">
                  <c:v>3.5</c:v>
                </c:pt>
                <c:pt idx="569">
                  <c:v>3.5</c:v>
                </c:pt>
                <c:pt idx="570">
                  <c:v>3.5</c:v>
                </c:pt>
                <c:pt idx="571">
                  <c:v>3.5</c:v>
                </c:pt>
                <c:pt idx="572">
                  <c:v>3.5</c:v>
                </c:pt>
                <c:pt idx="573">
                  <c:v>3.5</c:v>
                </c:pt>
                <c:pt idx="574">
                  <c:v>3.5</c:v>
                </c:pt>
                <c:pt idx="575">
                  <c:v>3.5</c:v>
                </c:pt>
                <c:pt idx="576">
                  <c:v>3.5</c:v>
                </c:pt>
                <c:pt idx="577">
                  <c:v>3.5</c:v>
                </c:pt>
                <c:pt idx="578">
                  <c:v>3.5</c:v>
                </c:pt>
                <c:pt idx="579">
                  <c:v>3.5</c:v>
                </c:pt>
                <c:pt idx="580">
                  <c:v>3.5</c:v>
                </c:pt>
                <c:pt idx="581">
                  <c:v>3.5</c:v>
                </c:pt>
                <c:pt idx="582">
                  <c:v>3.5</c:v>
                </c:pt>
                <c:pt idx="583">
                  <c:v>3.5</c:v>
                </c:pt>
                <c:pt idx="584">
                  <c:v>3.5</c:v>
                </c:pt>
                <c:pt idx="585">
                  <c:v>3.5</c:v>
                </c:pt>
                <c:pt idx="586">
                  <c:v>3.5</c:v>
                </c:pt>
                <c:pt idx="587">
                  <c:v>3.5</c:v>
                </c:pt>
                <c:pt idx="588">
                  <c:v>3.5</c:v>
                </c:pt>
                <c:pt idx="589">
                  <c:v>3.5</c:v>
                </c:pt>
                <c:pt idx="590">
                  <c:v>3.5</c:v>
                </c:pt>
                <c:pt idx="591">
                  <c:v>3.5</c:v>
                </c:pt>
                <c:pt idx="592">
                  <c:v>3.5</c:v>
                </c:pt>
                <c:pt idx="593">
                  <c:v>3.5</c:v>
                </c:pt>
                <c:pt idx="594">
                  <c:v>3.5</c:v>
                </c:pt>
                <c:pt idx="595">
                  <c:v>3.5</c:v>
                </c:pt>
                <c:pt idx="596">
                  <c:v>3.5</c:v>
                </c:pt>
                <c:pt idx="597">
                  <c:v>3.5</c:v>
                </c:pt>
                <c:pt idx="598">
                  <c:v>3.5</c:v>
                </c:pt>
                <c:pt idx="599">
                  <c:v>3.5</c:v>
                </c:pt>
                <c:pt idx="600">
                  <c:v>3.5</c:v>
                </c:pt>
                <c:pt idx="601">
                  <c:v>3.5</c:v>
                </c:pt>
                <c:pt idx="602">
                  <c:v>3.5</c:v>
                </c:pt>
                <c:pt idx="603">
                  <c:v>3.5</c:v>
                </c:pt>
                <c:pt idx="604">
                  <c:v>3.5</c:v>
                </c:pt>
                <c:pt idx="605">
                  <c:v>3.5</c:v>
                </c:pt>
                <c:pt idx="606">
                  <c:v>3.5</c:v>
                </c:pt>
                <c:pt idx="607">
                  <c:v>3.5</c:v>
                </c:pt>
                <c:pt idx="608">
                  <c:v>3.5</c:v>
                </c:pt>
                <c:pt idx="609">
                  <c:v>3.5</c:v>
                </c:pt>
                <c:pt idx="610">
                  <c:v>3.5</c:v>
                </c:pt>
                <c:pt idx="611">
                  <c:v>3.5</c:v>
                </c:pt>
                <c:pt idx="612">
                  <c:v>3.5</c:v>
                </c:pt>
                <c:pt idx="613">
                  <c:v>3.5</c:v>
                </c:pt>
                <c:pt idx="614">
                  <c:v>3.5</c:v>
                </c:pt>
                <c:pt idx="615">
                  <c:v>3.5</c:v>
                </c:pt>
                <c:pt idx="616">
                  <c:v>3.5</c:v>
                </c:pt>
                <c:pt idx="617">
                  <c:v>3.5</c:v>
                </c:pt>
                <c:pt idx="618">
                  <c:v>3.5</c:v>
                </c:pt>
                <c:pt idx="619">
                  <c:v>3.5</c:v>
                </c:pt>
                <c:pt idx="620">
                  <c:v>3.5</c:v>
                </c:pt>
                <c:pt idx="621">
                  <c:v>3.5</c:v>
                </c:pt>
                <c:pt idx="622">
                  <c:v>3.5</c:v>
                </c:pt>
                <c:pt idx="623">
                  <c:v>3.5</c:v>
                </c:pt>
                <c:pt idx="624">
                  <c:v>3.5</c:v>
                </c:pt>
                <c:pt idx="625">
                  <c:v>3.5</c:v>
                </c:pt>
                <c:pt idx="626">
                  <c:v>3.5</c:v>
                </c:pt>
                <c:pt idx="627">
                  <c:v>3.5</c:v>
                </c:pt>
                <c:pt idx="628">
                  <c:v>3.5</c:v>
                </c:pt>
                <c:pt idx="629">
                  <c:v>3.5</c:v>
                </c:pt>
                <c:pt idx="630">
                  <c:v>3.5</c:v>
                </c:pt>
                <c:pt idx="631">
                  <c:v>3.5</c:v>
                </c:pt>
                <c:pt idx="632">
                  <c:v>3.5</c:v>
                </c:pt>
                <c:pt idx="633">
                  <c:v>3.5</c:v>
                </c:pt>
                <c:pt idx="634">
                  <c:v>3.5</c:v>
                </c:pt>
                <c:pt idx="635">
                  <c:v>3.5</c:v>
                </c:pt>
                <c:pt idx="636">
                  <c:v>3.5</c:v>
                </c:pt>
                <c:pt idx="637">
                  <c:v>3.5</c:v>
                </c:pt>
                <c:pt idx="638">
                  <c:v>3.5</c:v>
                </c:pt>
                <c:pt idx="639">
                  <c:v>3.5</c:v>
                </c:pt>
                <c:pt idx="640">
                  <c:v>3.5</c:v>
                </c:pt>
                <c:pt idx="641">
                  <c:v>3.5</c:v>
                </c:pt>
                <c:pt idx="642">
                  <c:v>3.5</c:v>
                </c:pt>
                <c:pt idx="643">
                  <c:v>3.5</c:v>
                </c:pt>
                <c:pt idx="644">
                  <c:v>3.5</c:v>
                </c:pt>
                <c:pt idx="645">
                  <c:v>3.5</c:v>
                </c:pt>
                <c:pt idx="646">
                  <c:v>3.5</c:v>
                </c:pt>
                <c:pt idx="647">
                  <c:v>3.5</c:v>
                </c:pt>
                <c:pt idx="648">
                  <c:v>3.5</c:v>
                </c:pt>
                <c:pt idx="649">
                  <c:v>3.5</c:v>
                </c:pt>
                <c:pt idx="650">
                  <c:v>3.5</c:v>
                </c:pt>
                <c:pt idx="651">
                  <c:v>3.5</c:v>
                </c:pt>
                <c:pt idx="652">
                  <c:v>3.5</c:v>
                </c:pt>
                <c:pt idx="653">
                  <c:v>3.5</c:v>
                </c:pt>
                <c:pt idx="654">
                  <c:v>3.5</c:v>
                </c:pt>
                <c:pt idx="655">
                  <c:v>3.5</c:v>
                </c:pt>
                <c:pt idx="656">
                  <c:v>3.5</c:v>
                </c:pt>
                <c:pt idx="657">
                  <c:v>3.5</c:v>
                </c:pt>
                <c:pt idx="658">
                  <c:v>3.5</c:v>
                </c:pt>
                <c:pt idx="659">
                  <c:v>3.5</c:v>
                </c:pt>
                <c:pt idx="660">
                  <c:v>3.5</c:v>
                </c:pt>
                <c:pt idx="661">
                  <c:v>3.5</c:v>
                </c:pt>
                <c:pt idx="662">
                  <c:v>3.5</c:v>
                </c:pt>
                <c:pt idx="663">
                  <c:v>3.5</c:v>
                </c:pt>
                <c:pt idx="664">
                  <c:v>3.5</c:v>
                </c:pt>
                <c:pt idx="665">
                  <c:v>3.5</c:v>
                </c:pt>
                <c:pt idx="666">
                  <c:v>3.5</c:v>
                </c:pt>
                <c:pt idx="667">
                  <c:v>3.5</c:v>
                </c:pt>
                <c:pt idx="668">
                  <c:v>3.5</c:v>
                </c:pt>
                <c:pt idx="669">
                  <c:v>3.5</c:v>
                </c:pt>
                <c:pt idx="670">
                  <c:v>3.5</c:v>
                </c:pt>
                <c:pt idx="671">
                  <c:v>3.5</c:v>
                </c:pt>
                <c:pt idx="672">
                  <c:v>3.5</c:v>
                </c:pt>
                <c:pt idx="673">
                  <c:v>3.5</c:v>
                </c:pt>
                <c:pt idx="674">
                  <c:v>3.5</c:v>
                </c:pt>
                <c:pt idx="675">
                  <c:v>3.5</c:v>
                </c:pt>
                <c:pt idx="676">
                  <c:v>3.5</c:v>
                </c:pt>
                <c:pt idx="677">
                  <c:v>3.5</c:v>
                </c:pt>
                <c:pt idx="678">
                  <c:v>3.5</c:v>
                </c:pt>
                <c:pt idx="679">
                  <c:v>3.5</c:v>
                </c:pt>
                <c:pt idx="680">
                  <c:v>3.5</c:v>
                </c:pt>
                <c:pt idx="681">
                  <c:v>3.5</c:v>
                </c:pt>
                <c:pt idx="682">
                  <c:v>3.5</c:v>
                </c:pt>
                <c:pt idx="683">
                  <c:v>3.5</c:v>
                </c:pt>
                <c:pt idx="684">
                  <c:v>3.5</c:v>
                </c:pt>
                <c:pt idx="685">
                  <c:v>3.5</c:v>
                </c:pt>
                <c:pt idx="686">
                  <c:v>3.5</c:v>
                </c:pt>
                <c:pt idx="687">
                  <c:v>3.5</c:v>
                </c:pt>
                <c:pt idx="688">
                  <c:v>3.5</c:v>
                </c:pt>
                <c:pt idx="689">
                  <c:v>3.5</c:v>
                </c:pt>
                <c:pt idx="690">
                  <c:v>3.5</c:v>
                </c:pt>
                <c:pt idx="691">
                  <c:v>3.5</c:v>
                </c:pt>
                <c:pt idx="692">
                  <c:v>3.5</c:v>
                </c:pt>
                <c:pt idx="693">
                  <c:v>3.5</c:v>
                </c:pt>
                <c:pt idx="694">
                  <c:v>3.5</c:v>
                </c:pt>
                <c:pt idx="695">
                  <c:v>3.5</c:v>
                </c:pt>
                <c:pt idx="696">
                  <c:v>3.5</c:v>
                </c:pt>
                <c:pt idx="697">
                  <c:v>3.5</c:v>
                </c:pt>
                <c:pt idx="698">
                  <c:v>3.5</c:v>
                </c:pt>
                <c:pt idx="699">
                  <c:v>3.5</c:v>
                </c:pt>
                <c:pt idx="700">
                  <c:v>8</c:v>
                </c:pt>
                <c:pt idx="701">
                  <c:v>8</c:v>
                </c:pt>
                <c:pt idx="702">
                  <c:v>8</c:v>
                </c:pt>
                <c:pt idx="703">
                  <c:v>8</c:v>
                </c:pt>
                <c:pt idx="704">
                  <c:v>8</c:v>
                </c:pt>
                <c:pt idx="705">
                  <c:v>8</c:v>
                </c:pt>
                <c:pt idx="706">
                  <c:v>8</c:v>
                </c:pt>
                <c:pt idx="707">
                  <c:v>8</c:v>
                </c:pt>
                <c:pt idx="708">
                  <c:v>8</c:v>
                </c:pt>
                <c:pt idx="709">
                  <c:v>8</c:v>
                </c:pt>
                <c:pt idx="710">
                  <c:v>8</c:v>
                </c:pt>
                <c:pt idx="711">
                  <c:v>8</c:v>
                </c:pt>
                <c:pt idx="712">
                  <c:v>8</c:v>
                </c:pt>
                <c:pt idx="713">
                  <c:v>8</c:v>
                </c:pt>
                <c:pt idx="714">
                  <c:v>8</c:v>
                </c:pt>
                <c:pt idx="715">
                  <c:v>8</c:v>
                </c:pt>
                <c:pt idx="716">
                  <c:v>8</c:v>
                </c:pt>
                <c:pt idx="717">
                  <c:v>8</c:v>
                </c:pt>
                <c:pt idx="718">
                  <c:v>8</c:v>
                </c:pt>
                <c:pt idx="719">
                  <c:v>8</c:v>
                </c:pt>
                <c:pt idx="720">
                  <c:v>8</c:v>
                </c:pt>
                <c:pt idx="721">
                  <c:v>8</c:v>
                </c:pt>
                <c:pt idx="722">
                  <c:v>8</c:v>
                </c:pt>
                <c:pt idx="723">
                  <c:v>8</c:v>
                </c:pt>
                <c:pt idx="724">
                  <c:v>8</c:v>
                </c:pt>
                <c:pt idx="725">
                  <c:v>8</c:v>
                </c:pt>
                <c:pt idx="726">
                  <c:v>8</c:v>
                </c:pt>
                <c:pt idx="727">
                  <c:v>8</c:v>
                </c:pt>
                <c:pt idx="728">
                  <c:v>8</c:v>
                </c:pt>
                <c:pt idx="729">
                  <c:v>8</c:v>
                </c:pt>
                <c:pt idx="730">
                  <c:v>8</c:v>
                </c:pt>
                <c:pt idx="731">
                  <c:v>8</c:v>
                </c:pt>
                <c:pt idx="732">
                  <c:v>8</c:v>
                </c:pt>
                <c:pt idx="733">
                  <c:v>8</c:v>
                </c:pt>
                <c:pt idx="734">
                  <c:v>8</c:v>
                </c:pt>
                <c:pt idx="735">
                  <c:v>8</c:v>
                </c:pt>
                <c:pt idx="736">
                  <c:v>8</c:v>
                </c:pt>
                <c:pt idx="737">
                  <c:v>8</c:v>
                </c:pt>
                <c:pt idx="738">
                  <c:v>8</c:v>
                </c:pt>
                <c:pt idx="739">
                  <c:v>8</c:v>
                </c:pt>
                <c:pt idx="740">
                  <c:v>8</c:v>
                </c:pt>
                <c:pt idx="741">
                  <c:v>8</c:v>
                </c:pt>
                <c:pt idx="742">
                  <c:v>8</c:v>
                </c:pt>
                <c:pt idx="743">
                  <c:v>8</c:v>
                </c:pt>
                <c:pt idx="744">
                  <c:v>8</c:v>
                </c:pt>
                <c:pt idx="745">
                  <c:v>8</c:v>
                </c:pt>
                <c:pt idx="746">
                  <c:v>8</c:v>
                </c:pt>
                <c:pt idx="747">
                  <c:v>8</c:v>
                </c:pt>
                <c:pt idx="748">
                  <c:v>8</c:v>
                </c:pt>
                <c:pt idx="749">
                  <c:v>8</c:v>
                </c:pt>
                <c:pt idx="750">
                  <c:v>8</c:v>
                </c:pt>
                <c:pt idx="751">
                  <c:v>8</c:v>
                </c:pt>
                <c:pt idx="752">
                  <c:v>8</c:v>
                </c:pt>
                <c:pt idx="753">
                  <c:v>8</c:v>
                </c:pt>
                <c:pt idx="754">
                  <c:v>8</c:v>
                </c:pt>
                <c:pt idx="755">
                  <c:v>8</c:v>
                </c:pt>
                <c:pt idx="756">
                  <c:v>8</c:v>
                </c:pt>
                <c:pt idx="757">
                  <c:v>8</c:v>
                </c:pt>
                <c:pt idx="758">
                  <c:v>8</c:v>
                </c:pt>
                <c:pt idx="759">
                  <c:v>8</c:v>
                </c:pt>
                <c:pt idx="760">
                  <c:v>8</c:v>
                </c:pt>
                <c:pt idx="761">
                  <c:v>8</c:v>
                </c:pt>
                <c:pt idx="762" formatCode="0.00">
                  <c:v>8</c:v>
                </c:pt>
                <c:pt idx="763" formatCode="0.00">
                  <c:v>8</c:v>
                </c:pt>
                <c:pt idx="764" formatCode="0.00">
                  <c:v>8</c:v>
                </c:pt>
                <c:pt idx="765" formatCode="0.00">
                  <c:v>8</c:v>
                </c:pt>
                <c:pt idx="766" formatCode="0.00">
                  <c:v>8</c:v>
                </c:pt>
                <c:pt idx="767" formatCode="0.00">
                  <c:v>8</c:v>
                </c:pt>
                <c:pt idx="768" formatCode="0.00">
                  <c:v>8</c:v>
                </c:pt>
                <c:pt idx="769" formatCode="0.00">
                  <c:v>8</c:v>
                </c:pt>
                <c:pt idx="770" formatCode="0.00">
                  <c:v>8</c:v>
                </c:pt>
                <c:pt idx="771" formatCode="0.00">
                  <c:v>8</c:v>
                </c:pt>
                <c:pt idx="772" formatCode="0.00">
                  <c:v>8</c:v>
                </c:pt>
                <c:pt idx="773" formatCode="0.00">
                  <c:v>8</c:v>
                </c:pt>
                <c:pt idx="774" formatCode="0.00">
                  <c:v>8</c:v>
                </c:pt>
                <c:pt idx="775" formatCode="0.00">
                  <c:v>8</c:v>
                </c:pt>
                <c:pt idx="776" formatCode="0.00">
                  <c:v>8</c:v>
                </c:pt>
                <c:pt idx="777" formatCode="0.00">
                  <c:v>8</c:v>
                </c:pt>
                <c:pt idx="778" formatCode="0.00">
                  <c:v>8</c:v>
                </c:pt>
                <c:pt idx="779" formatCode="0.00">
                  <c:v>8</c:v>
                </c:pt>
                <c:pt idx="780" formatCode="0.00">
                  <c:v>8</c:v>
                </c:pt>
                <c:pt idx="781" formatCode="0.00">
                  <c:v>8</c:v>
                </c:pt>
                <c:pt idx="782" formatCode="0.00">
                  <c:v>8</c:v>
                </c:pt>
                <c:pt idx="783" formatCode="0.00">
                  <c:v>8</c:v>
                </c:pt>
                <c:pt idx="784" formatCode="0.00">
                  <c:v>8</c:v>
                </c:pt>
                <c:pt idx="785" formatCode="0.00">
                  <c:v>8</c:v>
                </c:pt>
                <c:pt idx="786" formatCode="0.00">
                  <c:v>8</c:v>
                </c:pt>
                <c:pt idx="787" formatCode="0.00">
                  <c:v>8</c:v>
                </c:pt>
                <c:pt idx="788" formatCode="0.00">
                  <c:v>8</c:v>
                </c:pt>
                <c:pt idx="789" formatCode="0.00">
                  <c:v>8</c:v>
                </c:pt>
                <c:pt idx="790" formatCode="0.00">
                  <c:v>8</c:v>
                </c:pt>
                <c:pt idx="791" formatCode="0.00">
                  <c:v>8</c:v>
                </c:pt>
                <c:pt idx="792" formatCode="0.00">
                  <c:v>8</c:v>
                </c:pt>
                <c:pt idx="793" formatCode="0.00">
                  <c:v>8</c:v>
                </c:pt>
                <c:pt idx="794" formatCode="0.00">
                  <c:v>8</c:v>
                </c:pt>
                <c:pt idx="795" formatCode="0.00">
                  <c:v>8</c:v>
                </c:pt>
                <c:pt idx="796" formatCode="0.00">
                  <c:v>8</c:v>
                </c:pt>
                <c:pt idx="797" formatCode="0.00">
                  <c:v>8</c:v>
                </c:pt>
                <c:pt idx="798" formatCode="0.00">
                  <c:v>8</c:v>
                </c:pt>
                <c:pt idx="799" formatCode="0.00">
                  <c:v>8</c:v>
                </c:pt>
                <c:pt idx="800" formatCode="0.00">
                  <c:v>8</c:v>
                </c:pt>
                <c:pt idx="801" formatCode="0.00">
                  <c:v>8</c:v>
                </c:pt>
                <c:pt idx="802" formatCode="0.00">
                  <c:v>8</c:v>
                </c:pt>
                <c:pt idx="803" formatCode="0.00">
                  <c:v>8</c:v>
                </c:pt>
                <c:pt idx="804" formatCode="0.00">
                  <c:v>8</c:v>
                </c:pt>
                <c:pt idx="805" formatCode="0.00">
                  <c:v>8</c:v>
                </c:pt>
                <c:pt idx="806" formatCode="0.00">
                  <c:v>8</c:v>
                </c:pt>
                <c:pt idx="807" formatCode="0.00">
                  <c:v>8</c:v>
                </c:pt>
                <c:pt idx="808" formatCode="0.00">
                  <c:v>8</c:v>
                </c:pt>
                <c:pt idx="809" formatCode="0.00">
                  <c:v>8</c:v>
                </c:pt>
                <c:pt idx="810" formatCode="0.00">
                  <c:v>8</c:v>
                </c:pt>
                <c:pt idx="811" formatCode="0.00">
                  <c:v>8</c:v>
                </c:pt>
                <c:pt idx="812" formatCode="0.00">
                  <c:v>8</c:v>
                </c:pt>
                <c:pt idx="813" formatCode="0.00">
                  <c:v>8</c:v>
                </c:pt>
                <c:pt idx="814" formatCode="0.00">
                  <c:v>8</c:v>
                </c:pt>
                <c:pt idx="815" formatCode="0.00">
                  <c:v>8</c:v>
                </c:pt>
                <c:pt idx="816" formatCode="0.00">
                  <c:v>8</c:v>
                </c:pt>
                <c:pt idx="817" formatCode="0.00">
                  <c:v>8</c:v>
                </c:pt>
                <c:pt idx="818" formatCode="0.00">
                  <c:v>8</c:v>
                </c:pt>
                <c:pt idx="819" formatCode="0.00">
                  <c:v>7.5</c:v>
                </c:pt>
                <c:pt idx="820" formatCode="0.00">
                  <c:v>7.5</c:v>
                </c:pt>
                <c:pt idx="821" formatCode="0.00">
                  <c:v>7.5</c:v>
                </c:pt>
                <c:pt idx="822" formatCode="0.00">
                  <c:v>7.5</c:v>
                </c:pt>
                <c:pt idx="823" formatCode="0.00">
                  <c:v>7.5</c:v>
                </c:pt>
                <c:pt idx="824" formatCode="0.00">
                  <c:v>7.5</c:v>
                </c:pt>
                <c:pt idx="825" formatCode="0.00">
                  <c:v>7.5</c:v>
                </c:pt>
                <c:pt idx="826" formatCode="0.00">
                  <c:v>7.5</c:v>
                </c:pt>
                <c:pt idx="827" formatCode="0.00">
                  <c:v>7.5</c:v>
                </c:pt>
                <c:pt idx="828" formatCode="0.00">
                  <c:v>7.5</c:v>
                </c:pt>
                <c:pt idx="829" formatCode="0.00">
                  <c:v>7.5</c:v>
                </c:pt>
                <c:pt idx="830" formatCode="0.00">
                  <c:v>7.5</c:v>
                </c:pt>
                <c:pt idx="831" formatCode="0.00">
                  <c:v>7.5</c:v>
                </c:pt>
                <c:pt idx="832" formatCode="0.00">
                  <c:v>7.5</c:v>
                </c:pt>
                <c:pt idx="833" formatCode="0.00">
                  <c:v>7.5</c:v>
                </c:pt>
                <c:pt idx="834" formatCode="0.00">
                  <c:v>7.5</c:v>
                </c:pt>
                <c:pt idx="835" formatCode="0.00">
                  <c:v>7.5</c:v>
                </c:pt>
                <c:pt idx="836" formatCode="0.00">
                  <c:v>7.5</c:v>
                </c:pt>
                <c:pt idx="837" formatCode="0.00">
                  <c:v>7.5</c:v>
                </c:pt>
                <c:pt idx="838" formatCode="0.00">
                  <c:v>7.5</c:v>
                </c:pt>
                <c:pt idx="839" formatCode="0.00">
                  <c:v>7.5</c:v>
                </c:pt>
                <c:pt idx="840" formatCode="0.00">
                  <c:v>7.5</c:v>
                </c:pt>
                <c:pt idx="841" formatCode="0.00">
                  <c:v>7.5</c:v>
                </c:pt>
                <c:pt idx="842" formatCode="0.00">
                  <c:v>7.5</c:v>
                </c:pt>
                <c:pt idx="843" formatCode="0.00">
                  <c:v>7.5</c:v>
                </c:pt>
                <c:pt idx="844" formatCode="0.00">
                  <c:v>7.5</c:v>
                </c:pt>
                <c:pt idx="845" formatCode="0.00">
                  <c:v>7.5</c:v>
                </c:pt>
                <c:pt idx="846" formatCode="0.00">
                  <c:v>7.5</c:v>
                </c:pt>
                <c:pt idx="847" formatCode="0.00">
                  <c:v>7.5</c:v>
                </c:pt>
                <c:pt idx="848" formatCode="0.00">
                  <c:v>7.5</c:v>
                </c:pt>
                <c:pt idx="849" formatCode="0.00">
                  <c:v>7.5</c:v>
                </c:pt>
                <c:pt idx="850" formatCode="0.00">
                  <c:v>7.5</c:v>
                </c:pt>
                <c:pt idx="851" formatCode="0.00">
                  <c:v>7.5</c:v>
                </c:pt>
                <c:pt idx="852" formatCode="0.00">
                  <c:v>7.5</c:v>
                </c:pt>
                <c:pt idx="853" formatCode="0.00">
                  <c:v>7.5</c:v>
                </c:pt>
                <c:pt idx="854" formatCode="0.00">
                  <c:v>7.5</c:v>
                </c:pt>
                <c:pt idx="855" formatCode="0.00">
                  <c:v>7.5</c:v>
                </c:pt>
                <c:pt idx="856" formatCode="0.00">
                  <c:v>7.5</c:v>
                </c:pt>
                <c:pt idx="857" formatCode="0.00">
                  <c:v>7.5</c:v>
                </c:pt>
                <c:pt idx="858" formatCode="0.00">
                  <c:v>7.5</c:v>
                </c:pt>
                <c:pt idx="859" formatCode="0.00">
                  <c:v>7.5</c:v>
                </c:pt>
                <c:pt idx="860" formatCode="0.00">
                  <c:v>7.5</c:v>
                </c:pt>
                <c:pt idx="861" formatCode="0.00">
                  <c:v>7.5</c:v>
                </c:pt>
                <c:pt idx="862" formatCode="0.00">
                  <c:v>7.5</c:v>
                </c:pt>
                <c:pt idx="863" formatCode="0.00">
                  <c:v>7.5</c:v>
                </c:pt>
                <c:pt idx="864" formatCode="0.00">
                  <c:v>7.5</c:v>
                </c:pt>
                <c:pt idx="865" formatCode="0.00">
                  <c:v>7.5</c:v>
                </c:pt>
                <c:pt idx="866" formatCode="0.00">
                  <c:v>7.5</c:v>
                </c:pt>
                <c:pt idx="867" formatCode="0.00">
                  <c:v>7.5</c:v>
                </c:pt>
                <c:pt idx="868" formatCode="0.00">
                  <c:v>7.5</c:v>
                </c:pt>
                <c:pt idx="869" formatCode="0.00">
                  <c:v>7.5</c:v>
                </c:pt>
                <c:pt idx="870" formatCode="0.00">
                  <c:v>7.5</c:v>
                </c:pt>
                <c:pt idx="871" formatCode="0.00">
                  <c:v>7.5</c:v>
                </c:pt>
                <c:pt idx="872" formatCode="0.00">
                  <c:v>7.5</c:v>
                </c:pt>
                <c:pt idx="873" formatCode="0.00">
                  <c:v>7.5</c:v>
                </c:pt>
                <c:pt idx="874" formatCode="0.00">
                  <c:v>7.5</c:v>
                </c:pt>
                <c:pt idx="875" formatCode="0.00">
                  <c:v>7.5</c:v>
                </c:pt>
                <c:pt idx="876" formatCode="0.00">
                  <c:v>7.5</c:v>
                </c:pt>
                <c:pt idx="877" formatCode="0.00">
                  <c:v>7.5</c:v>
                </c:pt>
                <c:pt idx="878" formatCode="0.00">
                  <c:v>7.5</c:v>
                </c:pt>
                <c:pt idx="879" formatCode="0.00">
                  <c:v>7.5</c:v>
                </c:pt>
                <c:pt idx="880" formatCode="0.00">
                  <c:v>7.5</c:v>
                </c:pt>
                <c:pt idx="881" formatCode="0.00">
                  <c:v>7.5</c:v>
                </c:pt>
                <c:pt idx="882" formatCode="0.00">
                  <c:v>7.5</c:v>
                </c:pt>
                <c:pt idx="883" formatCode="0.00">
                  <c:v>7.5</c:v>
                </c:pt>
                <c:pt idx="884" formatCode="0.00">
                  <c:v>7.5</c:v>
                </c:pt>
                <c:pt idx="885" formatCode="0.00">
                  <c:v>7.5</c:v>
                </c:pt>
                <c:pt idx="886" formatCode="0.00">
                  <c:v>7.5</c:v>
                </c:pt>
                <c:pt idx="887" formatCode="0.00">
                  <c:v>7.5</c:v>
                </c:pt>
                <c:pt idx="888" formatCode="0.00">
                  <c:v>7.5</c:v>
                </c:pt>
                <c:pt idx="889" formatCode="0.00">
                  <c:v>7.5</c:v>
                </c:pt>
                <c:pt idx="890" formatCode="0.00">
                  <c:v>7.5</c:v>
                </c:pt>
                <c:pt idx="891" formatCode="0.00">
                  <c:v>7.5</c:v>
                </c:pt>
                <c:pt idx="892" formatCode="0.00">
                  <c:v>7.5</c:v>
                </c:pt>
                <c:pt idx="893" formatCode="0.00">
                  <c:v>7.5</c:v>
                </c:pt>
                <c:pt idx="894" formatCode="0.00">
                  <c:v>7.5</c:v>
                </c:pt>
                <c:pt idx="895" formatCode="0.00">
                  <c:v>7.5</c:v>
                </c:pt>
                <c:pt idx="896" formatCode="0.00">
                  <c:v>7.5</c:v>
                </c:pt>
                <c:pt idx="897" formatCode="0.00">
                  <c:v>7.5</c:v>
                </c:pt>
                <c:pt idx="898" formatCode="0.00">
                  <c:v>7.5</c:v>
                </c:pt>
                <c:pt idx="899" formatCode="0.00">
                  <c:v>7.5</c:v>
                </c:pt>
                <c:pt idx="900" formatCode="0.00">
                  <c:v>7.5</c:v>
                </c:pt>
                <c:pt idx="901" formatCode="0.00">
                  <c:v>7.5</c:v>
                </c:pt>
                <c:pt idx="902" formatCode="0.00">
                  <c:v>7.5</c:v>
                </c:pt>
                <c:pt idx="903" formatCode="0.00">
                  <c:v>7.5</c:v>
                </c:pt>
                <c:pt idx="904" formatCode="0.00">
                  <c:v>7.5</c:v>
                </c:pt>
                <c:pt idx="905" formatCode="0.00">
                  <c:v>7.5</c:v>
                </c:pt>
                <c:pt idx="906" formatCode="0.00">
                  <c:v>7.5</c:v>
                </c:pt>
                <c:pt idx="907" formatCode="0.00">
                  <c:v>7.5</c:v>
                </c:pt>
                <c:pt idx="908" formatCode="0.00">
                  <c:v>7.5</c:v>
                </c:pt>
                <c:pt idx="909" formatCode="0.00">
                  <c:v>7.5</c:v>
                </c:pt>
                <c:pt idx="910" formatCode="0.00">
                  <c:v>7.5</c:v>
                </c:pt>
                <c:pt idx="911" formatCode="0.00">
                  <c:v>7.5</c:v>
                </c:pt>
                <c:pt idx="912" formatCode="0.00">
                  <c:v>7.5</c:v>
                </c:pt>
                <c:pt idx="913" formatCode="0.00">
                  <c:v>7.5</c:v>
                </c:pt>
                <c:pt idx="914" formatCode="0.00">
                  <c:v>7.5</c:v>
                </c:pt>
                <c:pt idx="915" formatCode="0.00">
                  <c:v>7.5</c:v>
                </c:pt>
                <c:pt idx="916" formatCode="0.00">
                  <c:v>7.5</c:v>
                </c:pt>
                <c:pt idx="917" formatCode="0.00">
                  <c:v>7.5</c:v>
                </c:pt>
                <c:pt idx="918" formatCode="0.00">
                  <c:v>7.5</c:v>
                </c:pt>
                <c:pt idx="919" formatCode="0.00">
                  <c:v>7.5</c:v>
                </c:pt>
                <c:pt idx="920" formatCode="0.00">
                  <c:v>7.5</c:v>
                </c:pt>
                <c:pt idx="921" formatCode="0.00">
                  <c:v>7.5</c:v>
                </c:pt>
                <c:pt idx="922" formatCode="0.00">
                  <c:v>7.5</c:v>
                </c:pt>
                <c:pt idx="923" formatCode="0.00">
                  <c:v>7.5</c:v>
                </c:pt>
                <c:pt idx="924" formatCode="0.00">
                  <c:v>7.5</c:v>
                </c:pt>
                <c:pt idx="925" formatCode="0.00">
                  <c:v>7.5</c:v>
                </c:pt>
                <c:pt idx="926" formatCode="0.00">
                  <c:v>7.5</c:v>
                </c:pt>
                <c:pt idx="927" formatCode="0.00">
                  <c:v>7.5</c:v>
                </c:pt>
                <c:pt idx="928" formatCode="0.00">
                  <c:v>7.5</c:v>
                </c:pt>
                <c:pt idx="929" formatCode="0.00">
                  <c:v>7.5</c:v>
                </c:pt>
                <c:pt idx="930" formatCode="0.00">
                  <c:v>7.5</c:v>
                </c:pt>
                <c:pt idx="931" formatCode="0.00">
                  <c:v>7.5</c:v>
                </c:pt>
                <c:pt idx="932" formatCode="0.00">
                  <c:v>7.5</c:v>
                </c:pt>
                <c:pt idx="933" formatCode="0.00">
                  <c:v>7.5</c:v>
                </c:pt>
                <c:pt idx="934" formatCode="0.00">
                  <c:v>7.5</c:v>
                </c:pt>
                <c:pt idx="935" formatCode="0.00">
                  <c:v>7.5</c:v>
                </c:pt>
                <c:pt idx="936" formatCode="0.00">
                  <c:v>7.5</c:v>
                </c:pt>
                <c:pt idx="937" formatCode="0.00">
                  <c:v>7.5</c:v>
                </c:pt>
                <c:pt idx="938" formatCode="0.00">
                  <c:v>7.5</c:v>
                </c:pt>
                <c:pt idx="939" formatCode="0.00">
                  <c:v>7.5</c:v>
                </c:pt>
                <c:pt idx="940" formatCode="0.00">
                  <c:v>7.5</c:v>
                </c:pt>
                <c:pt idx="941" formatCode="0.00">
                  <c:v>7.5</c:v>
                </c:pt>
                <c:pt idx="942" formatCode="0.00">
                  <c:v>7.5</c:v>
                </c:pt>
                <c:pt idx="943" formatCode="0.00">
                  <c:v>7.5</c:v>
                </c:pt>
                <c:pt idx="944" formatCode="0.00">
                  <c:v>7.5</c:v>
                </c:pt>
                <c:pt idx="945" formatCode="0.00">
                  <c:v>7.5</c:v>
                </c:pt>
                <c:pt idx="946" formatCode="0.00">
                  <c:v>7.5</c:v>
                </c:pt>
                <c:pt idx="947" formatCode="0.00">
                  <c:v>7.5</c:v>
                </c:pt>
                <c:pt idx="948" formatCode="0.00">
                  <c:v>7.5</c:v>
                </c:pt>
                <c:pt idx="949" formatCode="0.00">
                  <c:v>7.5</c:v>
                </c:pt>
                <c:pt idx="950" formatCode="0.00">
                  <c:v>7.5</c:v>
                </c:pt>
                <c:pt idx="951" formatCode="0.00">
                  <c:v>7.5</c:v>
                </c:pt>
                <c:pt idx="952" formatCode="0.00">
                  <c:v>7.5</c:v>
                </c:pt>
                <c:pt idx="953" formatCode="0.00">
                  <c:v>7.5</c:v>
                </c:pt>
                <c:pt idx="954" formatCode="0.00">
                  <c:v>7.5</c:v>
                </c:pt>
                <c:pt idx="955" formatCode="0.00">
                  <c:v>7.5</c:v>
                </c:pt>
                <c:pt idx="956" formatCode="0.00">
                  <c:v>7.5</c:v>
                </c:pt>
                <c:pt idx="957" formatCode="0.00">
                  <c:v>7.5</c:v>
                </c:pt>
                <c:pt idx="958" formatCode="0.00">
                  <c:v>7.5</c:v>
                </c:pt>
                <c:pt idx="959" formatCode="0.00">
                  <c:v>7.5</c:v>
                </c:pt>
                <c:pt idx="960" formatCode="0.00">
                  <c:v>7.5</c:v>
                </c:pt>
                <c:pt idx="961" formatCode="0.00">
                  <c:v>7.5</c:v>
                </c:pt>
                <c:pt idx="962" formatCode="0.00">
                  <c:v>7.5</c:v>
                </c:pt>
                <c:pt idx="963" formatCode="0.00">
                  <c:v>7.5</c:v>
                </c:pt>
                <c:pt idx="964" formatCode="0.00">
                  <c:v>7.5</c:v>
                </c:pt>
                <c:pt idx="965" formatCode="0.00">
                  <c:v>7.5</c:v>
                </c:pt>
                <c:pt idx="966" formatCode="0.00">
                  <c:v>7.5</c:v>
                </c:pt>
                <c:pt idx="967" formatCode="0.00">
                  <c:v>7.5</c:v>
                </c:pt>
                <c:pt idx="968" formatCode="0.00">
                  <c:v>7.5</c:v>
                </c:pt>
                <c:pt idx="969" formatCode="0.00">
                  <c:v>7.5</c:v>
                </c:pt>
                <c:pt idx="970" formatCode="0.00">
                  <c:v>7.5</c:v>
                </c:pt>
                <c:pt idx="971" formatCode="0.00">
                  <c:v>7.25</c:v>
                </c:pt>
                <c:pt idx="972" formatCode="0.00">
                  <c:v>7.25</c:v>
                </c:pt>
                <c:pt idx="973" formatCode="0.00">
                  <c:v>7.25</c:v>
                </c:pt>
                <c:pt idx="974" formatCode="0.00">
                  <c:v>7.25</c:v>
                </c:pt>
                <c:pt idx="975" formatCode="0.00">
                  <c:v>7.25</c:v>
                </c:pt>
                <c:pt idx="976" formatCode="0.00">
                  <c:v>7.25</c:v>
                </c:pt>
                <c:pt idx="977" formatCode="0.00">
                  <c:v>7.25</c:v>
                </c:pt>
                <c:pt idx="978" formatCode="0.00">
                  <c:v>7.25</c:v>
                </c:pt>
                <c:pt idx="979" formatCode="0.00">
                  <c:v>7.25</c:v>
                </c:pt>
                <c:pt idx="980" formatCode="0.00">
                  <c:v>7.25</c:v>
                </c:pt>
                <c:pt idx="981" formatCode="0.00">
                  <c:v>7.25</c:v>
                </c:pt>
                <c:pt idx="982" formatCode="0.00">
                  <c:v>7.25</c:v>
                </c:pt>
                <c:pt idx="983" formatCode="0.00">
                  <c:v>7.25</c:v>
                </c:pt>
                <c:pt idx="984" formatCode="0.00">
                  <c:v>7.25</c:v>
                </c:pt>
                <c:pt idx="985" formatCode="0.00">
                  <c:v>7.25</c:v>
                </c:pt>
                <c:pt idx="986" formatCode="0.00">
                  <c:v>7.25</c:v>
                </c:pt>
                <c:pt idx="987" formatCode="0.00">
                  <c:v>7.25</c:v>
                </c:pt>
                <c:pt idx="988" formatCode="0.00">
                  <c:v>7.25</c:v>
                </c:pt>
                <c:pt idx="989" formatCode="0.00">
                  <c:v>7.25</c:v>
                </c:pt>
                <c:pt idx="990" formatCode="0.00">
                  <c:v>7.25</c:v>
                </c:pt>
                <c:pt idx="991" formatCode="0.00">
                  <c:v>7.25</c:v>
                </c:pt>
                <c:pt idx="992" formatCode="0.00">
                  <c:v>7.25</c:v>
                </c:pt>
                <c:pt idx="993" formatCode="0.00">
                  <c:v>7.25</c:v>
                </c:pt>
                <c:pt idx="994" formatCode="0.00">
                  <c:v>7.25</c:v>
                </c:pt>
                <c:pt idx="995" formatCode="0.00">
                  <c:v>7.25</c:v>
                </c:pt>
                <c:pt idx="996" formatCode="0.00">
                  <c:v>7.25</c:v>
                </c:pt>
                <c:pt idx="997" formatCode="0.00">
                  <c:v>7.25</c:v>
                </c:pt>
                <c:pt idx="998" formatCode="0.00">
                  <c:v>7.25</c:v>
                </c:pt>
                <c:pt idx="999" formatCode="0.00">
                  <c:v>7.25</c:v>
                </c:pt>
                <c:pt idx="1000" formatCode="0.00">
                  <c:v>7.25</c:v>
                </c:pt>
                <c:pt idx="1001" formatCode="0.00">
                  <c:v>7.25</c:v>
                </c:pt>
                <c:pt idx="1002" formatCode="0.00">
                  <c:v>7.25</c:v>
                </c:pt>
                <c:pt idx="1003" formatCode="0.00">
                  <c:v>7.25</c:v>
                </c:pt>
                <c:pt idx="1004" formatCode="0.00">
                  <c:v>7.25</c:v>
                </c:pt>
                <c:pt idx="1005" formatCode="0.00">
                  <c:v>7.25</c:v>
                </c:pt>
                <c:pt idx="1006" formatCode="0.00">
                  <c:v>7.25</c:v>
                </c:pt>
                <c:pt idx="1007" formatCode="0.00">
                  <c:v>7.25</c:v>
                </c:pt>
                <c:pt idx="1008" formatCode="0.00">
                  <c:v>7.25</c:v>
                </c:pt>
                <c:pt idx="1009" formatCode="0.00">
                  <c:v>7.25</c:v>
                </c:pt>
                <c:pt idx="1010" formatCode="0.00">
                  <c:v>7.25</c:v>
                </c:pt>
                <c:pt idx="1011" formatCode="0.00">
                  <c:v>7.25</c:v>
                </c:pt>
                <c:pt idx="1012" formatCode="0.00">
                  <c:v>7.25</c:v>
                </c:pt>
              </c:numCache>
            </c:numRef>
          </c:val>
        </c:ser>
        <c:dLbls>
          <c:showLegendKey val="0"/>
          <c:showVal val="0"/>
          <c:showCatName val="0"/>
          <c:showSerName val="0"/>
          <c:showPercent val="0"/>
          <c:showBubbleSize val="0"/>
        </c:dLbls>
        <c:axId val="201557504"/>
        <c:axId val="201559040"/>
      </c:areaChart>
      <c:lineChart>
        <c:grouping val="standard"/>
        <c:varyColors val="0"/>
        <c:ser>
          <c:idx val="2"/>
          <c:order val="2"/>
          <c:tx>
            <c:strRef>
              <c:f>'5.1.14'!$E$3</c:f>
              <c:strCache>
                <c:ptCount val="1"/>
                <c:pt idx="0">
                  <c:v>CBRT Average Fund Rate ( 5 day MA)</c:v>
                </c:pt>
              </c:strCache>
            </c:strRef>
          </c:tx>
          <c:spPr>
            <a:ln w="15875">
              <a:solidFill>
                <a:srgbClr val="CD6209"/>
              </a:solidFill>
            </a:ln>
          </c:spPr>
          <c:marker>
            <c:symbol val="none"/>
          </c:marker>
          <c:cat>
            <c:numRef>
              <c:f>'5.1.14'!$B$20:$B$1506</c:f>
              <c:numCache>
                <c:formatCode>m/d/yyyy</c:formatCode>
                <c:ptCount val="1487"/>
                <c:pt idx="0">
                  <c:v>40647</c:v>
                </c:pt>
                <c:pt idx="1">
                  <c:v>40648</c:v>
                </c:pt>
                <c:pt idx="2">
                  <c:v>40651</c:v>
                </c:pt>
                <c:pt idx="3">
                  <c:v>40652</c:v>
                </c:pt>
                <c:pt idx="4">
                  <c:v>40653</c:v>
                </c:pt>
                <c:pt idx="5">
                  <c:v>40654</c:v>
                </c:pt>
                <c:pt idx="6">
                  <c:v>40655</c:v>
                </c:pt>
                <c:pt idx="7">
                  <c:v>40658</c:v>
                </c:pt>
                <c:pt idx="8">
                  <c:v>40659</c:v>
                </c:pt>
                <c:pt idx="9">
                  <c:v>40660</c:v>
                </c:pt>
                <c:pt idx="10">
                  <c:v>40661</c:v>
                </c:pt>
                <c:pt idx="11">
                  <c:v>40662</c:v>
                </c:pt>
                <c:pt idx="12">
                  <c:v>40665</c:v>
                </c:pt>
                <c:pt idx="13">
                  <c:v>40666</c:v>
                </c:pt>
                <c:pt idx="14">
                  <c:v>40667</c:v>
                </c:pt>
                <c:pt idx="15">
                  <c:v>40668</c:v>
                </c:pt>
                <c:pt idx="16">
                  <c:v>40669</c:v>
                </c:pt>
                <c:pt idx="17">
                  <c:v>40672</c:v>
                </c:pt>
                <c:pt idx="18">
                  <c:v>40673</c:v>
                </c:pt>
                <c:pt idx="19">
                  <c:v>40674</c:v>
                </c:pt>
                <c:pt idx="20">
                  <c:v>40675</c:v>
                </c:pt>
                <c:pt idx="21">
                  <c:v>40676</c:v>
                </c:pt>
                <c:pt idx="22">
                  <c:v>40679</c:v>
                </c:pt>
                <c:pt idx="23">
                  <c:v>40680</c:v>
                </c:pt>
                <c:pt idx="24">
                  <c:v>40683</c:v>
                </c:pt>
                <c:pt idx="25">
                  <c:v>40686</c:v>
                </c:pt>
                <c:pt idx="26">
                  <c:v>40687</c:v>
                </c:pt>
                <c:pt idx="27">
                  <c:v>40688</c:v>
                </c:pt>
                <c:pt idx="28">
                  <c:v>40689</c:v>
                </c:pt>
                <c:pt idx="29">
                  <c:v>40690</c:v>
                </c:pt>
                <c:pt idx="30">
                  <c:v>40693</c:v>
                </c:pt>
                <c:pt idx="31">
                  <c:v>40694</c:v>
                </c:pt>
                <c:pt idx="32">
                  <c:v>40695</c:v>
                </c:pt>
                <c:pt idx="33">
                  <c:v>40696</c:v>
                </c:pt>
                <c:pt idx="34">
                  <c:v>40697</c:v>
                </c:pt>
                <c:pt idx="35">
                  <c:v>40700</c:v>
                </c:pt>
                <c:pt idx="36">
                  <c:v>40701</c:v>
                </c:pt>
                <c:pt idx="37">
                  <c:v>40702</c:v>
                </c:pt>
                <c:pt idx="38">
                  <c:v>40703</c:v>
                </c:pt>
                <c:pt idx="39">
                  <c:v>40704</c:v>
                </c:pt>
                <c:pt idx="40">
                  <c:v>40707</c:v>
                </c:pt>
                <c:pt idx="41">
                  <c:v>40708</c:v>
                </c:pt>
                <c:pt idx="42">
                  <c:v>40709</c:v>
                </c:pt>
                <c:pt idx="43">
                  <c:v>40710</c:v>
                </c:pt>
                <c:pt idx="44">
                  <c:v>40711</c:v>
                </c:pt>
                <c:pt idx="45">
                  <c:v>40714</c:v>
                </c:pt>
                <c:pt idx="46">
                  <c:v>40715</c:v>
                </c:pt>
                <c:pt idx="47">
                  <c:v>40716</c:v>
                </c:pt>
                <c:pt idx="48">
                  <c:v>40717</c:v>
                </c:pt>
                <c:pt idx="49">
                  <c:v>40718</c:v>
                </c:pt>
                <c:pt idx="50">
                  <c:v>40721</c:v>
                </c:pt>
                <c:pt idx="51">
                  <c:v>40722</c:v>
                </c:pt>
                <c:pt idx="52">
                  <c:v>40723</c:v>
                </c:pt>
                <c:pt idx="53">
                  <c:v>40724</c:v>
                </c:pt>
                <c:pt idx="54">
                  <c:v>40725</c:v>
                </c:pt>
                <c:pt idx="55">
                  <c:v>40728</c:v>
                </c:pt>
                <c:pt idx="56">
                  <c:v>40729</c:v>
                </c:pt>
                <c:pt idx="57">
                  <c:v>40730</c:v>
                </c:pt>
                <c:pt idx="58">
                  <c:v>40731</c:v>
                </c:pt>
                <c:pt idx="59">
                  <c:v>40732</c:v>
                </c:pt>
                <c:pt idx="60">
                  <c:v>40735</c:v>
                </c:pt>
                <c:pt idx="61">
                  <c:v>40736</c:v>
                </c:pt>
                <c:pt idx="62">
                  <c:v>40737</c:v>
                </c:pt>
                <c:pt idx="63">
                  <c:v>40738</c:v>
                </c:pt>
                <c:pt idx="64">
                  <c:v>40739</c:v>
                </c:pt>
                <c:pt idx="65">
                  <c:v>40742</c:v>
                </c:pt>
                <c:pt idx="66">
                  <c:v>40743</c:v>
                </c:pt>
                <c:pt idx="67">
                  <c:v>40744</c:v>
                </c:pt>
                <c:pt idx="68">
                  <c:v>40745</c:v>
                </c:pt>
                <c:pt idx="69">
                  <c:v>40746</c:v>
                </c:pt>
                <c:pt idx="70">
                  <c:v>40749</c:v>
                </c:pt>
                <c:pt idx="71">
                  <c:v>40750</c:v>
                </c:pt>
                <c:pt idx="72">
                  <c:v>40751</c:v>
                </c:pt>
                <c:pt idx="73">
                  <c:v>40752</c:v>
                </c:pt>
                <c:pt idx="74">
                  <c:v>40753</c:v>
                </c:pt>
                <c:pt idx="75">
                  <c:v>40756</c:v>
                </c:pt>
                <c:pt idx="76">
                  <c:v>40757</c:v>
                </c:pt>
                <c:pt idx="77">
                  <c:v>40758</c:v>
                </c:pt>
                <c:pt idx="78">
                  <c:v>40759</c:v>
                </c:pt>
                <c:pt idx="79">
                  <c:v>40760</c:v>
                </c:pt>
                <c:pt idx="80">
                  <c:v>40763</c:v>
                </c:pt>
                <c:pt idx="81">
                  <c:v>40764</c:v>
                </c:pt>
                <c:pt idx="82">
                  <c:v>40765</c:v>
                </c:pt>
                <c:pt idx="83">
                  <c:v>40766</c:v>
                </c:pt>
                <c:pt idx="84">
                  <c:v>40767</c:v>
                </c:pt>
                <c:pt idx="85">
                  <c:v>40770</c:v>
                </c:pt>
                <c:pt idx="86">
                  <c:v>40771</c:v>
                </c:pt>
                <c:pt idx="87">
                  <c:v>40772</c:v>
                </c:pt>
                <c:pt idx="88">
                  <c:v>40773</c:v>
                </c:pt>
                <c:pt idx="89">
                  <c:v>40774</c:v>
                </c:pt>
                <c:pt idx="90">
                  <c:v>40777</c:v>
                </c:pt>
                <c:pt idx="91">
                  <c:v>40778</c:v>
                </c:pt>
                <c:pt idx="92">
                  <c:v>40779</c:v>
                </c:pt>
                <c:pt idx="93">
                  <c:v>40780</c:v>
                </c:pt>
                <c:pt idx="94">
                  <c:v>40781</c:v>
                </c:pt>
                <c:pt idx="95">
                  <c:v>40784</c:v>
                </c:pt>
                <c:pt idx="96">
                  <c:v>40788</c:v>
                </c:pt>
                <c:pt idx="97">
                  <c:v>40791</c:v>
                </c:pt>
                <c:pt idx="98">
                  <c:v>40792</c:v>
                </c:pt>
                <c:pt idx="99">
                  <c:v>40793</c:v>
                </c:pt>
                <c:pt idx="100">
                  <c:v>40794</c:v>
                </c:pt>
                <c:pt idx="101">
                  <c:v>40795</c:v>
                </c:pt>
                <c:pt idx="102">
                  <c:v>40798</c:v>
                </c:pt>
                <c:pt idx="103">
                  <c:v>40799</c:v>
                </c:pt>
                <c:pt idx="104">
                  <c:v>40800</c:v>
                </c:pt>
                <c:pt idx="105">
                  <c:v>40801</c:v>
                </c:pt>
                <c:pt idx="106">
                  <c:v>40802</c:v>
                </c:pt>
                <c:pt idx="107">
                  <c:v>40805</c:v>
                </c:pt>
                <c:pt idx="108">
                  <c:v>40806</c:v>
                </c:pt>
                <c:pt idx="109">
                  <c:v>40807</c:v>
                </c:pt>
                <c:pt idx="110">
                  <c:v>40808</c:v>
                </c:pt>
                <c:pt idx="111">
                  <c:v>40809</c:v>
                </c:pt>
                <c:pt idx="112">
                  <c:v>40812</c:v>
                </c:pt>
                <c:pt idx="113">
                  <c:v>40813</c:v>
                </c:pt>
                <c:pt idx="114">
                  <c:v>40814</c:v>
                </c:pt>
                <c:pt idx="115">
                  <c:v>40815</c:v>
                </c:pt>
                <c:pt idx="116">
                  <c:v>40816</c:v>
                </c:pt>
                <c:pt idx="117">
                  <c:v>40819</c:v>
                </c:pt>
                <c:pt idx="118">
                  <c:v>40820</c:v>
                </c:pt>
                <c:pt idx="119">
                  <c:v>40821</c:v>
                </c:pt>
                <c:pt idx="120">
                  <c:v>40822</c:v>
                </c:pt>
                <c:pt idx="121">
                  <c:v>40823</c:v>
                </c:pt>
                <c:pt idx="122">
                  <c:v>40826</c:v>
                </c:pt>
                <c:pt idx="123">
                  <c:v>40827</c:v>
                </c:pt>
                <c:pt idx="124">
                  <c:v>40828</c:v>
                </c:pt>
                <c:pt idx="125">
                  <c:v>40829</c:v>
                </c:pt>
                <c:pt idx="126">
                  <c:v>40830</c:v>
                </c:pt>
                <c:pt idx="127">
                  <c:v>40833</c:v>
                </c:pt>
                <c:pt idx="128">
                  <c:v>40834</c:v>
                </c:pt>
                <c:pt idx="129">
                  <c:v>40835</c:v>
                </c:pt>
                <c:pt idx="130">
                  <c:v>40836</c:v>
                </c:pt>
                <c:pt idx="131">
                  <c:v>40837</c:v>
                </c:pt>
                <c:pt idx="132">
                  <c:v>40840</c:v>
                </c:pt>
                <c:pt idx="133">
                  <c:v>40841</c:v>
                </c:pt>
                <c:pt idx="134">
                  <c:v>40842</c:v>
                </c:pt>
                <c:pt idx="135">
                  <c:v>40843</c:v>
                </c:pt>
                <c:pt idx="136">
                  <c:v>40844</c:v>
                </c:pt>
                <c:pt idx="137">
                  <c:v>40847</c:v>
                </c:pt>
                <c:pt idx="138">
                  <c:v>40848</c:v>
                </c:pt>
                <c:pt idx="139">
                  <c:v>40849</c:v>
                </c:pt>
                <c:pt idx="140">
                  <c:v>40850</c:v>
                </c:pt>
                <c:pt idx="141">
                  <c:v>40851</c:v>
                </c:pt>
                <c:pt idx="142">
                  <c:v>40858</c:v>
                </c:pt>
                <c:pt idx="143">
                  <c:v>40861</c:v>
                </c:pt>
                <c:pt idx="144">
                  <c:v>40862</c:v>
                </c:pt>
                <c:pt idx="145">
                  <c:v>40863</c:v>
                </c:pt>
                <c:pt idx="146">
                  <c:v>40864</c:v>
                </c:pt>
                <c:pt idx="147">
                  <c:v>40865</c:v>
                </c:pt>
                <c:pt idx="148">
                  <c:v>40868</c:v>
                </c:pt>
                <c:pt idx="149">
                  <c:v>40869</c:v>
                </c:pt>
                <c:pt idx="150">
                  <c:v>40870</c:v>
                </c:pt>
                <c:pt idx="151">
                  <c:v>40871</c:v>
                </c:pt>
                <c:pt idx="152">
                  <c:v>40872</c:v>
                </c:pt>
                <c:pt idx="153">
                  <c:v>40875</c:v>
                </c:pt>
                <c:pt idx="154">
                  <c:v>40876</c:v>
                </c:pt>
                <c:pt idx="155">
                  <c:v>40877</c:v>
                </c:pt>
                <c:pt idx="156">
                  <c:v>40878</c:v>
                </c:pt>
                <c:pt idx="157">
                  <c:v>40879</c:v>
                </c:pt>
                <c:pt idx="158">
                  <c:v>40882</c:v>
                </c:pt>
                <c:pt idx="159">
                  <c:v>40883</c:v>
                </c:pt>
                <c:pt idx="160">
                  <c:v>40884</c:v>
                </c:pt>
                <c:pt idx="161">
                  <c:v>40885</c:v>
                </c:pt>
                <c:pt idx="162">
                  <c:v>40886</c:v>
                </c:pt>
                <c:pt idx="163">
                  <c:v>40889</c:v>
                </c:pt>
                <c:pt idx="164">
                  <c:v>40890</c:v>
                </c:pt>
                <c:pt idx="165">
                  <c:v>40891</c:v>
                </c:pt>
                <c:pt idx="166">
                  <c:v>40892</c:v>
                </c:pt>
                <c:pt idx="167">
                  <c:v>40893</c:v>
                </c:pt>
                <c:pt idx="168">
                  <c:v>40896</c:v>
                </c:pt>
                <c:pt idx="169">
                  <c:v>40897</c:v>
                </c:pt>
                <c:pt idx="170">
                  <c:v>40898</c:v>
                </c:pt>
                <c:pt idx="171">
                  <c:v>40899</c:v>
                </c:pt>
                <c:pt idx="172">
                  <c:v>40900</c:v>
                </c:pt>
                <c:pt idx="173">
                  <c:v>40903</c:v>
                </c:pt>
                <c:pt idx="174">
                  <c:v>40904</c:v>
                </c:pt>
                <c:pt idx="175">
                  <c:v>40905</c:v>
                </c:pt>
                <c:pt idx="176">
                  <c:v>40906</c:v>
                </c:pt>
                <c:pt idx="177">
                  <c:v>40907</c:v>
                </c:pt>
                <c:pt idx="178">
                  <c:v>40910</c:v>
                </c:pt>
                <c:pt idx="179">
                  <c:v>40911</c:v>
                </c:pt>
                <c:pt idx="180">
                  <c:v>40912</c:v>
                </c:pt>
                <c:pt idx="181">
                  <c:v>40913</c:v>
                </c:pt>
                <c:pt idx="182">
                  <c:v>40914</c:v>
                </c:pt>
                <c:pt idx="183">
                  <c:v>40917</c:v>
                </c:pt>
                <c:pt idx="184">
                  <c:v>40918</c:v>
                </c:pt>
                <c:pt idx="185">
                  <c:v>40919</c:v>
                </c:pt>
                <c:pt idx="186">
                  <c:v>40920</c:v>
                </c:pt>
                <c:pt idx="187">
                  <c:v>40921</c:v>
                </c:pt>
                <c:pt idx="188">
                  <c:v>40924</c:v>
                </c:pt>
                <c:pt idx="189">
                  <c:v>40925</c:v>
                </c:pt>
                <c:pt idx="190">
                  <c:v>40926</c:v>
                </c:pt>
                <c:pt idx="191">
                  <c:v>40927</c:v>
                </c:pt>
                <c:pt idx="192">
                  <c:v>40928</c:v>
                </c:pt>
                <c:pt idx="193">
                  <c:v>40931</c:v>
                </c:pt>
                <c:pt idx="194">
                  <c:v>40932</c:v>
                </c:pt>
                <c:pt idx="195">
                  <c:v>40933</c:v>
                </c:pt>
                <c:pt idx="196">
                  <c:v>40934</c:v>
                </c:pt>
                <c:pt idx="197">
                  <c:v>40935</c:v>
                </c:pt>
                <c:pt idx="198">
                  <c:v>40938</c:v>
                </c:pt>
                <c:pt idx="199">
                  <c:v>40939</c:v>
                </c:pt>
                <c:pt idx="200">
                  <c:v>40940</c:v>
                </c:pt>
                <c:pt idx="201">
                  <c:v>40941</c:v>
                </c:pt>
                <c:pt idx="202">
                  <c:v>40942</c:v>
                </c:pt>
                <c:pt idx="203">
                  <c:v>40945</c:v>
                </c:pt>
                <c:pt idx="204">
                  <c:v>40946</c:v>
                </c:pt>
                <c:pt idx="205">
                  <c:v>40947</c:v>
                </c:pt>
                <c:pt idx="206">
                  <c:v>40948</c:v>
                </c:pt>
                <c:pt idx="207">
                  <c:v>40949</c:v>
                </c:pt>
                <c:pt idx="208">
                  <c:v>40952</c:v>
                </c:pt>
                <c:pt idx="209">
                  <c:v>40953</c:v>
                </c:pt>
                <c:pt idx="210">
                  <c:v>40954</c:v>
                </c:pt>
                <c:pt idx="211">
                  <c:v>40955</c:v>
                </c:pt>
                <c:pt idx="212">
                  <c:v>40956</c:v>
                </c:pt>
                <c:pt idx="213">
                  <c:v>40959</c:v>
                </c:pt>
                <c:pt idx="214">
                  <c:v>40960</c:v>
                </c:pt>
                <c:pt idx="215">
                  <c:v>40961</c:v>
                </c:pt>
                <c:pt idx="216">
                  <c:v>40962</c:v>
                </c:pt>
                <c:pt idx="217">
                  <c:v>40963</c:v>
                </c:pt>
                <c:pt idx="218">
                  <c:v>40966</c:v>
                </c:pt>
                <c:pt idx="219">
                  <c:v>40967</c:v>
                </c:pt>
                <c:pt idx="220">
                  <c:v>40968</c:v>
                </c:pt>
                <c:pt idx="221">
                  <c:v>40969</c:v>
                </c:pt>
                <c:pt idx="222">
                  <c:v>40970</c:v>
                </c:pt>
                <c:pt idx="223">
                  <c:v>40973</c:v>
                </c:pt>
                <c:pt idx="224">
                  <c:v>40974</c:v>
                </c:pt>
                <c:pt idx="225">
                  <c:v>40975</c:v>
                </c:pt>
                <c:pt idx="226">
                  <c:v>40976</c:v>
                </c:pt>
                <c:pt idx="227">
                  <c:v>40977</c:v>
                </c:pt>
                <c:pt idx="228">
                  <c:v>40980</c:v>
                </c:pt>
                <c:pt idx="229">
                  <c:v>40981</c:v>
                </c:pt>
                <c:pt idx="230">
                  <c:v>40982</c:v>
                </c:pt>
                <c:pt idx="231">
                  <c:v>40983</c:v>
                </c:pt>
                <c:pt idx="232">
                  <c:v>40984</c:v>
                </c:pt>
                <c:pt idx="233">
                  <c:v>40987</c:v>
                </c:pt>
                <c:pt idx="234">
                  <c:v>40988</c:v>
                </c:pt>
                <c:pt idx="235">
                  <c:v>40989</c:v>
                </c:pt>
                <c:pt idx="236">
                  <c:v>40990</c:v>
                </c:pt>
                <c:pt idx="237">
                  <c:v>40991</c:v>
                </c:pt>
                <c:pt idx="238">
                  <c:v>40994</c:v>
                </c:pt>
                <c:pt idx="239">
                  <c:v>40995</c:v>
                </c:pt>
                <c:pt idx="240">
                  <c:v>40996</c:v>
                </c:pt>
                <c:pt idx="241">
                  <c:v>40997</c:v>
                </c:pt>
                <c:pt idx="242">
                  <c:v>40998</c:v>
                </c:pt>
                <c:pt idx="243">
                  <c:v>41001</c:v>
                </c:pt>
                <c:pt idx="244">
                  <c:v>41002</c:v>
                </c:pt>
                <c:pt idx="245">
                  <c:v>41003</c:v>
                </c:pt>
                <c:pt idx="246">
                  <c:v>41004</c:v>
                </c:pt>
                <c:pt idx="247">
                  <c:v>41005</c:v>
                </c:pt>
                <c:pt idx="248">
                  <c:v>41008</c:v>
                </c:pt>
                <c:pt idx="249">
                  <c:v>41009</c:v>
                </c:pt>
                <c:pt idx="250">
                  <c:v>41010</c:v>
                </c:pt>
                <c:pt idx="251">
                  <c:v>41011</c:v>
                </c:pt>
                <c:pt idx="252">
                  <c:v>41012</c:v>
                </c:pt>
                <c:pt idx="253">
                  <c:v>41015</c:v>
                </c:pt>
                <c:pt idx="254">
                  <c:v>41016</c:v>
                </c:pt>
                <c:pt idx="255">
                  <c:v>41017</c:v>
                </c:pt>
                <c:pt idx="256">
                  <c:v>41018</c:v>
                </c:pt>
                <c:pt idx="257">
                  <c:v>41019</c:v>
                </c:pt>
                <c:pt idx="258">
                  <c:v>41023</c:v>
                </c:pt>
                <c:pt idx="259">
                  <c:v>41024</c:v>
                </c:pt>
                <c:pt idx="260">
                  <c:v>41025</c:v>
                </c:pt>
                <c:pt idx="261">
                  <c:v>41026</c:v>
                </c:pt>
                <c:pt idx="262">
                  <c:v>41029</c:v>
                </c:pt>
                <c:pt idx="263">
                  <c:v>41031</c:v>
                </c:pt>
                <c:pt idx="264">
                  <c:v>41032</c:v>
                </c:pt>
                <c:pt idx="265">
                  <c:v>41033</c:v>
                </c:pt>
                <c:pt idx="266">
                  <c:v>41036</c:v>
                </c:pt>
                <c:pt idx="267">
                  <c:v>41037</c:v>
                </c:pt>
                <c:pt idx="268">
                  <c:v>41038</c:v>
                </c:pt>
                <c:pt idx="269">
                  <c:v>41039</c:v>
                </c:pt>
                <c:pt idx="270">
                  <c:v>41040</c:v>
                </c:pt>
                <c:pt idx="271">
                  <c:v>41043</c:v>
                </c:pt>
                <c:pt idx="272">
                  <c:v>41044</c:v>
                </c:pt>
                <c:pt idx="273">
                  <c:v>41045</c:v>
                </c:pt>
                <c:pt idx="274">
                  <c:v>41046</c:v>
                </c:pt>
                <c:pt idx="275">
                  <c:v>41047</c:v>
                </c:pt>
                <c:pt idx="276">
                  <c:v>41050</c:v>
                </c:pt>
                <c:pt idx="277">
                  <c:v>41051</c:v>
                </c:pt>
                <c:pt idx="278">
                  <c:v>41052</c:v>
                </c:pt>
                <c:pt idx="279">
                  <c:v>41053</c:v>
                </c:pt>
                <c:pt idx="280">
                  <c:v>41054</c:v>
                </c:pt>
                <c:pt idx="281">
                  <c:v>41057</c:v>
                </c:pt>
                <c:pt idx="282">
                  <c:v>41058</c:v>
                </c:pt>
                <c:pt idx="283">
                  <c:v>41059</c:v>
                </c:pt>
                <c:pt idx="284">
                  <c:v>41060</c:v>
                </c:pt>
                <c:pt idx="285">
                  <c:v>41061</c:v>
                </c:pt>
                <c:pt idx="286">
                  <c:v>41064</c:v>
                </c:pt>
                <c:pt idx="287">
                  <c:v>41065</c:v>
                </c:pt>
                <c:pt idx="288">
                  <c:v>41066</c:v>
                </c:pt>
                <c:pt idx="289">
                  <c:v>41067</c:v>
                </c:pt>
                <c:pt idx="290">
                  <c:v>41068</c:v>
                </c:pt>
                <c:pt idx="291">
                  <c:v>41071</c:v>
                </c:pt>
                <c:pt idx="292">
                  <c:v>41072</c:v>
                </c:pt>
                <c:pt idx="293">
                  <c:v>41073</c:v>
                </c:pt>
                <c:pt idx="294">
                  <c:v>41074</c:v>
                </c:pt>
                <c:pt idx="295">
                  <c:v>41075</c:v>
                </c:pt>
                <c:pt idx="296">
                  <c:v>41078</c:v>
                </c:pt>
                <c:pt idx="297">
                  <c:v>41079</c:v>
                </c:pt>
                <c:pt idx="298">
                  <c:v>41080</c:v>
                </c:pt>
                <c:pt idx="299">
                  <c:v>41081</c:v>
                </c:pt>
                <c:pt idx="300">
                  <c:v>41082</c:v>
                </c:pt>
                <c:pt idx="301">
                  <c:v>41085</c:v>
                </c:pt>
                <c:pt idx="302">
                  <c:v>41086</c:v>
                </c:pt>
                <c:pt idx="303">
                  <c:v>41087</c:v>
                </c:pt>
                <c:pt idx="304">
                  <c:v>41088</c:v>
                </c:pt>
                <c:pt idx="305">
                  <c:v>41089</c:v>
                </c:pt>
                <c:pt idx="306">
                  <c:v>41092</c:v>
                </c:pt>
                <c:pt idx="307">
                  <c:v>41093</c:v>
                </c:pt>
                <c:pt idx="308">
                  <c:v>41094</c:v>
                </c:pt>
                <c:pt idx="309">
                  <c:v>41095</c:v>
                </c:pt>
                <c:pt idx="310">
                  <c:v>41096</c:v>
                </c:pt>
                <c:pt idx="311">
                  <c:v>41099</c:v>
                </c:pt>
                <c:pt idx="312">
                  <c:v>41100</c:v>
                </c:pt>
                <c:pt idx="313">
                  <c:v>41101</c:v>
                </c:pt>
                <c:pt idx="314">
                  <c:v>41102</c:v>
                </c:pt>
                <c:pt idx="315">
                  <c:v>41103</c:v>
                </c:pt>
                <c:pt idx="316">
                  <c:v>41106</c:v>
                </c:pt>
                <c:pt idx="317">
                  <c:v>41107</c:v>
                </c:pt>
                <c:pt idx="318">
                  <c:v>41108</c:v>
                </c:pt>
                <c:pt idx="319">
                  <c:v>41109</c:v>
                </c:pt>
                <c:pt idx="320">
                  <c:v>41110</c:v>
                </c:pt>
                <c:pt idx="321">
                  <c:v>41113</c:v>
                </c:pt>
                <c:pt idx="322">
                  <c:v>41114</c:v>
                </c:pt>
                <c:pt idx="323">
                  <c:v>41115</c:v>
                </c:pt>
                <c:pt idx="324">
                  <c:v>41116</c:v>
                </c:pt>
                <c:pt idx="325">
                  <c:v>41117</c:v>
                </c:pt>
                <c:pt idx="326">
                  <c:v>41120</c:v>
                </c:pt>
                <c:pt idx="327">
                  <c:v>41121</c:v>
                </c:pt>
                <c:pt idx="328">
                  <c:v>41122</c:v>
                </c:pt>
                <c:pt idx="329">
                  <c:v>41123</c:v>
                </c:pt>
                <c:pt idx="330">
                  <c:v>41124</c:v>
                </c:pt>
                <c:pt idx="331">
                  <c:v>41127</c:v>
                </c:pt>
                <c:pt idx="332">
                  <c:v>41128</c:v>
                </c:pt>
                <c:pt idx="333">
                  <c:v>41129</c:v>
                </c:pt>
                <c:pt idx="334">
                  <c:v>41130</c:v>
                </c:pt>
                <c:pt idx="335">
                  <c:v>41131</c:v>
                </c:pt>
                <c:pt idx="336">
                  <c:v>41134</c:v>
                </c:pt>
                <c:pt idx="337">
                  <c:v>41135</c:v>
                </c:pt>
                <c:pt idx="338">
                  <c:v>41136</c:v>
                </c:pt>
                <c:pt idx="339">
                  <c:v>41137</c:v>
                </c:pt>
                <c:pt idx="340">
                  <c:v>41138</c:v>
                </c:pt>
                <c:pt idx="341">
                  <c:v>41143</c:v>
                </c:pt>
                <c:pt idx="342">
                  <c:v>41144</c:v>
                </c:pt>
                <c:pt idx="343">
                  <c:v>41145</c:v>
                </c:pt>
                <c:pt idx="344">
                  <c:v>41148</c:v>
                </c:pt>
                <c:pt idx="345">
                  <c:v>41149</c:v>
                </c:pt>
                <c:pt idx="346">
                  <c:v>41150</c:v>
                </c:pt>
                <c:pt idx="347">
                  <c:v>41152</c:v>
                </c:pt>
                <c:pt idx="348">
                  <c:v>41155</c:v>
                </c:pt>
                <c:pt idx="349">
                  <c:v>41156</c:v>
                </c:pt>
                <c:pt idx="350">
                  <c:v>41157</c:v>
                </c:pt>
                <c:pt idx="351">
                  <c:v>41158</c:v>
                </c:pt>
                <c:pt idx="352">
                  <c:v>41159</c:v>
                </c:pt>
                <c:pt idx="353">
                  <c:v>41162</c:v>
                </c:pt>
                <c:pt idx="354">
                  <c:v>41163</c:v>
                </c:pt>
                <c:pt idx="355">
                  <c:v>41164</c:v>
                </c:pt>
                <c:pt idx="356">
                  <c:v>41165</c:v>
                </c:pt>
                <c:pt idx="357">
                  <c:v>41166</c:v>
                </c:pt>
                <c:pt idx="358">
                  <c:v>41169</c:v>
                </c:pt>
                <c:pt idx="359">
                  <c:v>41170</c:v>
                </c:pt>
                <c:pt idx="360">
                  <c:v>41171</c:v>
                </c:pt>
                <c:pt idx="361">
                  <c:v>41172</c:v>
                </c:pt>
                <c:pt idx="362">
                  <c:v>41173</c:v>
                </c:pt>
                <c:pt idx="363">
                  <c:v>41176</c:v>
                </c:pt>
                <c:pt idx="364">
                  <c:v>41177</c:v>
                </c:pt>
                <c:pt idx="365">
                  <c:v>41178</c:v>
                </c:pt>
                <c:pt idx="366">
                  <c:v>41179</c:v>
                </c:pt>
                <c:pt idx="367">
                  <c:v>41180</c:v>
                </c:pt>
                <c:pt idx="368">
                  <c:v>41183</c:v>
                </c:pt>
                <c:pt idx="369">
                  <c:v>41184</c:v>
                </c:pt>
                <c:pt idx="370">
                  <c:v>41185</c:v>
                </c:pt>
                <c:pt idx="371">
                  <c:v>41186</c:v>
                </c:pt>
                <c:pt idx="372">
                  <c:v>41187</c:v>
                </c:pt>
                <c:pt idx="373">
                  <c:v>41190</c:v>
                </c:pt>
                <c:pt idx="374">
                  <c:v>41191</c:v>
                </c:pt>
                <c:pt idx="375">
                  <c:v>41192</c:v>
                </c:pt>
                <c:pt idx="376">
                  <c:v>41193</c:v>
                </c:pt>
                <c:pt idx="377">
                  <c:v>41194</c:v>
                </c:pt>
                <c:pt idx="378">
                  <c:v>41197</c:v>
                </c:pt>
                <c:pt idx="379">
                  <c:v>41198</c:v>
                </c:pt>
                <c:pt idx="380">
                  <c:v>41199</c:v>
                </c:pt>
                <c:pt idx="381">
                  <c:v>41200</c:v>
                </c:pt>
                <c:pt idx="382">
                  <c:v>41201</c:v>
                </c:pt>
                <c:pt idx="383">
                  <c:v>41204</c:v>
                </c:pt>
                <c:pt idx="384">
                  <c:v>41205</c:v>
                </c:pt>
                <c:pt idx="385">
                  <c:v>41206</c:v>
                </c:pt>
                <c:pt idx="386">
                  <c:v>41212</c:v>
                </c:pt>
                <c:pt idx="387">
                  <c:v>41213</c:v>
                </c:pt>
                <c:pt idx="388">
                  <c:v>41214</c:v>
                </c:pt>
                <c:pt idx="389">
                  <c:v>41215</c:v>
                </c:pt>
                <c:pt idx="390">
                  <c:v>41218</c:v>
                </c:pt>
                <c:pt idx="391">
                  <c:v>41219</c:v>
                </c:pt>
                <c:pt idx="392">
                  <c:v>41220</c:v>
                </c:pt>
                <c:pt idx="393">
                  <c:v>41221</c:v>
                </c:pt>
                <c:pt idx="394">
                  <c:v>41222</c:v>
                </c:pt>
                <c:pt idx="395">
                  <c:v>41225</c:v>
                </c:pt>
                <c:pt idx="396">
                  <c:v>41226</c:v>
                </c:pt>
                <c:pt idx="397">
                  <c:v>41227</c:v>
                </c:pt>
                <c:pt idx="398">
                  <c:v>41228</c:v>
                </c:pt>
                <c:pt idx="399">
                  <c:v>41229</c:v>
                </c:pt>
                <c:pt idx="400">
                  <c:v>41232</c:v>
                </c:pt>
                <c:pt idx="401">
                  <c:v>41233</c:v>
                </c:pt>
                <c:pt idx="402">
                  <c:v>41234</c:v>
                </c:pt>
                <c:pt idx="403">
                  <c:v>41235</c:v>
                </c:pt>
                <c:pt idx="404">
                  <c:v>41236</c:v>
                </c:pt>
                <c:pt idx="405">
                  <c:v>41239</c:v>
                </c:pt>
                <c:pt idx="406">
                  <c:v>41240</c:v>
                </c:pt>
                <c:pt idx="407">
                  <c:v>41241</c:v>
                </c:pt>
                <c:pt idx="408">
                  <c:v>41242</c:v>
                </c:pt>
                <c:pt idx="409">
                  <c:v>41243</c:v>
                </c:pt>
                <c:pt idx="410">
                  <c:v>41246</c:v>
                </c:pt>
                <c:pt idx="411">
                  <c:v>41247</c:v>
                </c:pt>
                <c:pt idx="412">
                  <c:v>41248</c:v>
                </c:pt>
                <c:pt idx="413">
                  <c:v>41249</c:v>
                </c:pt>
                <c:pt idx="414">
                  <c:v>41250</c:v>
                </c:pt>
                <c:pt idx="415">
                  <c:v>41253</c:v>
                </c:pt>
                <c:pt idx="416">
                  <c:v>41254</c:v>
                </c:pt>
                <c:pt idx="417">
                  <c:v>41255</c:v>
                </c:pt>
                <c:pt idx="418">
                  <c:v>41256</c:v>
                </c:pt>
                <c:pt idx="419">
                  <c:v>41257</c:v>
                </c:pt>
                <c:pt idx="420">
                  <c:v>41260</c:v>
                </c:pt>
                <c:pt idx="421">
                  <c:v>41261</c:v>
                </c:pt>
                <c:pt idx="422">
                  <c:v>41262</c:v>
                </c:pt>
                <c:pt idx="423">
                  <c:v>41263</c:v>
                </c:pt>
                <c:pt idx="424">
                  <c:v>41264</c:v>
                </c:pt>
                <c:pt idx="425">
                  <c:v>41267</c:v>
                </c:pt>
                <c:pt idx="426">
                  <c:v>41268</c:v>
                </c:pt>
                <c:pt idx="427">
                  <c:v>41269</c:v>
                </c:pt>
                <c:pt idx="428">
                  <c:v>41270</c:v>
                </c:pt>
                <c:pt idx="429">
                  <c:v>41271</c:v>
                </c:pt>
                <c:pt idx="430">
                  <c:v>41274</c:v>
                </c:pt>
                <c:pt idx="431">
                  <c:v>41276</c:v>
                </c:pt>
                <c:pt idx="432">
                  <c:v>41277</c:v>
                </c:pt>
                <c:pt idx="433">
                  <c:v>41278</c:v>
                </c:pt>
                <c:pt idx="434">
                  <c:v>41281</c:v>
                </c:pt>
                <c:pt idx="435">
                  <c:v>41282</c:v>
                </c:pt>
                <c:pt idx="436">
                  <c:v>41283</c:v>
                </c:pt>
                <c:pt idx="437">
                  <c:v>41284</c:v>
                </c:pt>
                <c:pt idx="438">
                  <c:v>41285</c:v>
                </c:pt>
                <c:pt idx="439">
                  <c:v>41288</c:v>
                </c:pt>
                <c:pt idx="440">
                  <c:v>41289</c:v>
                </c:pt>
                <c:pt idx="441">
                  <c:v>41290</c:v>
                </c:pt>
                <c:pt idx="442">
                  <c:v>41291</c:v>
                </c:pt>
                <c:pt idx="443">
                  <c:v>41292</c:v>
                </c:pt>
                <c:pt idx="444">
                  <c:v>41295</c:v>
                </c:pt>
                <c:pt idx="445">
                  <c:v>41296</c:v>
                </c:pt>
                <c:pt idx="446">
                  <c:v>41297</c:v>
                </c:pt>
                <c:pt idx="447">
                  <c:v>41298</c:v>
                </c:pt>
                <c:pt idx="448">
                  <c:v>41299</c:v>
                </c:pt>
                <c:pt idx="449">
                  <c:v>41302</c:v>
                </c:pt>
                <c:pt idx="450">
                  <c:v>41303</c:v>
                </c:pt>
                <c:pt idx="451">
                  <c:v>41304</c:v>
                </c:pt>
                <c:pt idx="452">
                  <c:v>41305</c:v>
                </c:pt>
                <c:pt idx="453">
                  <c:v>41306</c:v>
                </c:pt>
                <c:pt idx="454">
                  <c:v>41309</c:v>
                </c:pt>
                <c:pt idx="455">
                  <c:v>41310</c:v>
                </c:pt>
                <c:pt idx="456">
                  <c:v>41311</c:v>
                </c:pt>
                <c:pt idx="457">
                  <c:v>41312</c:v>
                </c:pt>
                <c:pt idx="458">
                  <c:v>41313</c:v>
                </c:pt>
                <c:pt idx="459">
                  <c:v>41316</c:v>
                </c:pt>
                <c:pt idx="460">
                  <c:v>41317</c:v>
                </c:pt>
                <c:pt idx="461">
                  <c:v>41318</c:v>
                </c:pt>
                <c:pt idx="462">
                  <c:v>41319</c:v>
                </c:pt>
                <c:pt idx="463">
                  <c:v>41320</c:v>
                </c:pt>
                <c:pt idx="464">
                  <c:v>41323</c:v>
                </c:pt>
                <c:pt idx="465">
                  <c:v>41324</c:v>
                </c:pt>
                <c:pt idx="466">
                  <c:v>41325</c:v>
                </c:pt>
                <c:pt idx="467">
                  <c:v>41326</c:v>
                </c:pt>
                <c:pt idx="468">
                  <c:v>41327</c:v>
                </c:pt>
                <c:pt idx="469">
                  <c:v>41330</c:v>
                </c:pt>
                <c:pt idx="470">
                  <c:v>41331</c:v>
                </c:pt>
                <c:pt idx="471">
                  <c:v>41332</c:v>
                </c:pt>
                <c:pt idx="472">
                  <c:v>41333</c:v>
                </c:pt>
                <c:pt idx="473">
                  <c:v>41334</c:v>
                </c:pt>
                <c:pt idx="474">
                  <c:v>41337</c:v>
                </c:pt>
                <c:pt idx="475">
                  <c:v>41338</c:v>
                </c:pt>
                <c:pt idx="476">
                  <c:v>41339</c:v>
                </c:pt>
                <c:pt idx="477">
                  <c:v>41340</c:v>
                </c:pt>
                <c:pt idx="478">
                  <c:v>41341</c:v>
                </c:pt>
                <c:pt idx="479">
                  <c:v>41344</c:v>
                </c:pt>
                <c:pt idx="480">
                  <c:v>41345</c:v>
                </c:pt>
                <c:pt idx="481">
                  <c:v>41346</c:v>
                </c:pt>
                <c:pt idx="482">
                  <c:v>41347</c:v>
                </c:pt>
                <c:pt idx="483">
                  <c:v>41348</c:v>
                </c:pt>
                <c:pt idx="484">
                  <c:v>41351</c:v>
                </c:pt>
                <c:pt idx="485">
                  <c:v>41352</c:v>
                </c:pt>
                <c:pt idx="486">
                  <c:v>41353</c:v>
                </c:pt>
                <c:pt idx="487">
                  <c:v>41354</c:v>
                </c:pt>
                <c:pt idx="488">
                  <c:v>41355</c:v>
                </c:pt>
                <c:pt idx="489">
                  <c:v>41358</c:v>
                </c:pt>
                <c:pt idx="490">
                  <c:v>41359</c:v>
                </c:pt>
                <c:pt idx="491">
                  <c:v>41360</c:v>
                </c:pt>
                <c:pt idx="492">
                  <c:v>41361</c:v>
                </c:pt>
                <c:pt idx="493">
                  <c:v>41362</c:v>
                </c:pt>
                <c:pt idx="494">
                  <c:v>41365</c:v>
                </c:pt>
                <c:pt idx="495">
                  <c:v>41366</c:v>
                </c:pt>
                <c:pt idx="496">
                  <c:v>41367</c:v>
                </c:pt>
                <c:pt idx="497">
                  <c:v>41368</c:v>
                </c:pt>
                <c:pt idx="498">
                  <c:v>41369</c:v>
                </c:pt>
                <c:pt idx="499">
                  <c:v>41372</c:v>
                </c:pt>
                <c:pt idx="500">
                  <c:v>41373</c:v>
                </c:pt>
                <c:pt idx="501">
                  <c:v>41374</c:v>
                </c:pt>
                <c:pt idx="502">
                  <c:v>41375</c:v>
                </c:pt>
                <c:pt idx="503">
                  <c:v>41376</c:v>
                </c:pt>
                <c:pt idx="504">
                  <c:v>41379</c:v>
                </c:pt>
                <c:pt idx="505">
                  <c:v>41380</c:v>
                </c:pt>
                <c:pt idx="506">
                  <c:v>41381</c:v>
                </c:pt>
                <c:pt idx="507">
                  <c:v>41382</c:v>
                </c:pt>
                <c:pt idx="508">
                  <c:v>41383</c:v>
                </c:pt>
                <c:pt idx="509">
                  <c:v>41386</c:v>
                </c:pt>
                <c:pt idx="510">
                  <c:v>41388</c:v>
                </c:pt>
                <c:pt idx="511">
                  <c:v>41389</c:v>
                </c:pt>
                <c:pt idx="512">
                  <c:v>41390</c:v>
                </c:pt>
                <c:pt idx="513">
                  <c:v>41393</c:v>
                </c:pt>
                <c:pt idx="514">
                  <c:v>41394</c:v>
                </c:pt>
                <c:pt idx="515">
                  <c:v>41396</c:v>
                </c:pt>
                <c:pt idx="516">
                  <c:v>41397</c:v>
                </c:pt>
                <c:pt idx="517">
                  <c:v>41400</c:v>
                </c:pt>
                <c:pt idx="518">
                  <c:v>41401</c:v>
                </c:pt>
                <c:pt idx="519">
                  <c:v>41402</c:v>
                </c:pt>
                <c:pt idx="520">
                  <c:v>41403</c:v>
                </c:pt>
                <c:pt idx="521">
                  <c:v>41404</c:v>
                </c:pt>
                <c:pt idx="522">
                  <c:v>41407</c:v>
                </c:pt>
                <c:pt idx="523">
                  <c:v>41408</c:v>
                </c:pt>
                <c:pt idx="524">
                  <c:v>41409</c:v>
                </c:pt>
                <c:pt idx="525">
                  <c:v>41410</c:v>
                </c:pt>
                <c:pt idx="526">
                  <c:v>41411</c:v>
                </c:pt>
                <c:pt idx="527">
                  <c:v>41414</c:v>
                </c:pt>
                <c:pt idx="528">
                  <c:v>41415</c:v>
                </c:pt>
                <c:pt idx="529">
                  <c:v>41416</c:v>
                </c:pt>
                <c:pt idx="530">
                  <c:v>41417</c:v>
                </c:pt>
                <c:pt idx="531">
                  <c:v>41418</c:v>
                </c:pt>
                <c:pt idx="532">
                  <c:v>41421</c:v>
                </c:pt>
                <c:pt idx="533">
                  <c:v>41422</c:v>
                </c:pt>
                <c:pt idx="534">
                  <c:v>41423</c:v>
                </c:pt>
                <c:pt idx="535">
                  <c:v>41424</c:v>
                </c:pt>
                <c:pt idx="536">
                  <c:v>41425</c:v>
                </c:pt>
                <c:pt idx="537">
                  <c:v>41428</c:v>
                </c:pt>
                <c:pt idx="538">
                  <c:v>41429</c:v>
                </c:pt>
                <c:pt idx="539">
                  <c:v>41430</c:v>
                </c:pt>
                <c:pt idx="540">
                  <c:v>41431</c:v>
                </c:pt>
                <c:pt idx="541">
                  <c:v>41432</c:v>
                </c:pt>
                <c:pt idx="542">
                  <c:v>41435</c:v>
                </c:pt>
                <c:pt idx="543">
                  <c:v>41436</c:v>
                </c:pt>
                <c:pt idx="544">
                  <c:v>41437</c:v>
                </c:pt>
                <c:pt idx="545">
                  <c:v>41438</c:v>
                </c:pt>
                <c:pt idx="546">
                  <c:v>41439</c:v>
                </c:pt>
                <c:pt idx="547">
                  <c:v>41442</c:v>
                </c:pt>
                <c:pt idx="548">
                  <c:v>41443</c:v>
                </c:pt>
                <c:pt idx="549">
                  <c:v>41444</c:v>
                </c:pt>
                <c:pt idx="550">
                  <c:v>41445</c:v>
                </c:pt>
                <c:pt idx="551">
                  <c:v>41446</c:v>
                </c:pt>
                <c:pt idx="552">
                  <c:v>41449</c:v>
                </c:pt>
                <c:pt idx="553">
                  <c:v>41450</c:v>
                </c:pt>
                <c:pt idx="554">
                  <c:v>41451</c:v>
                </c:pt>
                <c:pt idx="555">
                  <c:v>41452</c:v>
                </c:pt>
                <c:pt idx="556">
                  <c:v>41453</c:v>
                </c:pt>
                <c:pt idx="557">
                  <c:v>41456</c:v>
                </c:pt>
                <c:pt idx="558">
                  <c:v>41457</c:v>
                </c:pt>
                <c:pt idx="559">
                  <c:v>41458</c:v>
                </c:pt>
                <c:pt idx="560">
                  <c:v>41459</c:v>
                </c:pt>
                <c:pt idx="561">
                  <c:v>41460</c:v>
                </c:pt>
                <c:pt idx="562">
                  <c:v>41463</c:v>
                </c:pt>
                <c:pt idx="563">
                  <c:v>41464</c:v>
                </c:pt>
                <c:pt idx="564">
                  <c:v>41465</c:v>
                </c:pt>
                <c:pt idx="565">
                  <c:v>41466</c:v>
                </c:pt>
                <c:pt idx="566">
                  <c:v>41467</c:v>
                </c:pt>
                <c:pt idx="567">
                  <c:v>41470</c:v>
                </c:pt>
                <c:pt idx="568">
                  <c:v>41471</c:v>
                </c:pt>
                <c:pt idx="569">
                  <c:v>41472</c:v>
                </c:pt>
                <c:pt idx="570">
                  <c:v>41473</c:v>
                </c:pt>
                <c:pt idx="571">
                  <c:v>41474</c:v>
                </c:pt>
                <c:pt idx="572">
                  <c:v>41477</c:v>
                </c:pt>
                <c:pt idx="573">
                  <c:v>41478</c:v>
                </c:pt>
                <c:pt idx="574">
                  <c:v>41479</c:v>
                </c:pt>
                <c:pt idx="575">
                  <c:v>41480</c:v>
                </c:pt>
                <c:pt idx="576">
                  <c:v>41481</c:v>
                </c:pt>
                <c:pt idx="577">
                  <c:v>41484</c:v>
                </c:pt>
                <c:pt idx="578">
                  <c:v>41485</c:v>
                </c:pt>
                <c:pt idx="579">
                  <c:v>41486</c:v>
                </c:pt>
                <c:pt idx="580">
                  <c:v>41487</c:v>
                </c:pt>
                <c:pt idx="581">
                  <c:v>41488</c:v>
                </c:pt>
                <c:pt idx="582">
                  <c:v>41491</c:v>
                </c:pt>
                <c:pt idx="583">
                  <c:v>41492</c:v>
                </c:pt>
                <c:pt idx="584">
                  <c:v>41493</c:v>
                </c:pt>
                <c:pt idx="585">
                  <c:v>41498</c:v>
                </c:pt>
                <c:pt idx="586">
                  <c:v>41499</c:v>
                </c:pt>
                <c:pt idx="587">
                  <c:v>41500</c:v>
                </c:pt>
                <c:pt idx="588">
                  <c:v>41501</c:v>
                </c:pt>
                <c:pt idx="589">
                  <c:v>41502</c:v>
                </c:pt>
                <c:pt idx="590">
                  <c:v>41505</c:v>
                </c:pt>
                <c:pt idx="591">
                  <c:v>41506</c:v>
                </c:pt>
                <c:pt idx="592">
                  <c:v>41507</c:v>
                </c:pt>
                <c:pt idx="593">
                  <c:v>41508</c:v>
                </c:pt>
                <c:pt idx="594">
                  <c:v>41509</c:v>
                </c:pt>
                <c:pt idx="595">
                  <c:v>41512</c:v>
                </c:pt>
                <c:pt idx="596">
                  <c:v>41513</c:v>
                </c:pt>
                <c:pt idx="597">
                  <c:v>41514</c:v>
                </c:pt>
                <c:pt idx="598">
                  <c:v>41515</c:v>
                </c:pt>
                <c:pt idx="599">
                  <c:v>41519</c:v>
                </c:pt>
                <c:pt idx="600">
                  <c:v>41520</c:v>
                </c:pt>
                <c:pt idx="601">
                  <c:v>41521</c:v>
                </c:pt>
                <c:pt idx="602">
                  <c:v>41522</c:v>
                </c:pt>
                <c:pt idx="603">
                  <c:v>41523</c:v>
                </c:pt>
                <c:pt idx="604">
                  <c:v>41526</c:v>
                </c:pt>
                <c:pt idx="605">
                  <c:v>41527</c:v>
                </c:pt>
                <c:pt idx="606">
                  <c:v>41528</c:v>
                </c:pt>
                <c:pt idx="607">
                  <c:v>41529</c:v>
                </c:pt>
                <c:pt idx="608">
                  <c:v>41530</c:v>
                </c:pt>
                <c:pt idx="609">
                  <c:v>41533</c:v>
                </c:pt>
                <c:pt idx="610">
                  <c:v>41534</c:v>
                </c:pt>
                <c:pt idx="611">
                  <c:v>41535</c:v>
                </c:pt>
                <c:pt idx="612">
                  <c:v>41536</c:v>
                </c:pt>
                <c:pt idx="613">
                  <c:v>41537</c:v>
                </c:pt>
                <c:pt idx="614">
                  <c:v>41540</c:v>
                </c:pt>
                <c:pt idx="615">
                  <c:v>41541</c:v>
                </c:pt>
                <c:pt idx="616">
                  <c:v>41542</c:v>
                </c:pt>
                <c:pt idx="617">
                  <c:v>41543</c:v>
                </c:pt>
                <c:pt idx="618">
                  <c:v>41544</c:v>
                </c:pt>
                <c:pt idx="619">
                  <c:v>41547</c:v>
                </c:pt>
                <c:pt idx="620">
                  <c:v>41548</c:v>
                </c:pt>
                <c:pt idx="621">
                  <c:v>41549</c:v>
                </c:pt>
                <c:pt idx="622">
                  <c:v>41550</c:v>
                </c:pt>
                <c:pt idx="623">
                  <c:v>41551</c:v>
                </c:pt>
                <c:pt idx="624">
                  <c:v>41554</c:v>
                </c:pt>
                <c:pt idx="625">
                  <c:v>41555</c:v>
                </c:pt>
                <c:pt idx="626">
                  <c:v>41556</c:v>
                </c:pt>
                <c:pt idx="627">
                  <c:v>41557</c:v>
                </c:pt>
                <c:pt idx="628">
                  <c:v>41558</c:v>
                </c:pt>
                <c:pt idx="629">
                  <c:v>41561</c:v>
                </c:pt>
                <c:pt idx="630">
                  <c:v>41568</c:v>
                </c:pt>
                <c:pt idx="631">
                  <c:v>41569</c:v>
                </c:pt>
                <c:pt idx="632">
                  <c:v>41570</c:v>
                </c:pt>
                <c:pt idx="633">
                  <c:v>41571</c:v>
                </c:pt>
                <c:pt idx="634">
                  <c:v>41572</c:v>
                </c:pt>
                <c:pt idx="635">
                  <c:v>41575</c:v>
                </c:pt>
                <c:pt idx="636">
                  <c:v>41577</c:v>
                </c:pt>
                <c:pt idx="637">
                  <c:v>41578</c:v>
                </c:pt>
                <c:pt idx="638">
                  <c:v>41579</c:v>
                </c:pt>
                <c:pt idx="639">
                  <c:v>41582</c:v>
                </c:pt>
                <c:pt idx="640">
                  <c:v>41583</c:v>
                </c:pt>
                <c:pt idx="641">
                  <c:v>41584</c:v>
                </c:pt>
                <c:pt idx="642">
                  <c:v>41585</c:v>
                </c:pt>
                <c:pt idx="643">
                  <c:v>41586</c:v>
                </c:pt>
                <c:pt idx="644">
                  <c:v>41589</c:v>
                </c:pt>
                <c:pt idx="645">
                  <c:v>41590</c:v>
                </c:pt>
                <c:pt idx="646">
                  <c:v>41591</c:v>
                </c:pt>
                <c:pt idx="647">
                  <c:v>41592</c:v>
                </c:pt>
                <c:pt idx="648">
                  <c:v>41593</c:v>
                </c:pt>
                <c:pt idx="649">
                  <c:v>41596</c:v>
                </c:pt>
                <c:pt idx="650">
                  <c:v>41597</c:v>
                </c:pt>
                <c:pt idx="651">
                  <c:v>41598</c:v>
                </c:pt>
                <c:pt idx="652">
                  <c:v>41599</c:v>
                </c:pt>
                <c:pt idx="653">
                  <c:v>41600</c:v>
                </c:pt>
                <c:pt idx="654">
                  <c:v>41603</c:v>
                </c:pt>
                <c:pt idx="655">
                  <c:v>41604</c:v>
                </c:pt>
                <c:pt idx="656">
                  <c:v>41605</c:v>
                </c:pt>
                <c:pt idx="657">
                  <c:v>41606</c:v>
                </c:pt>
                <c:pt idx="658">
                  <c:v>41607</c:v>
                </c:pt>
                <c:pt idx="659">
                  <c:v>41610</c:v>
                </c:pt>
                <c:pt idx="660">
                  <c:v>41611</c:v>
                </c:pt>
                <c:pt idx="661">
                  <c:v>41612</c:v>
                </c:pt>
                <c:pt idx="662">
                  <c:v>41613</c:v>
                </c:pt>
                <c:pt idx="663">
                  <c:v>41614</c:v>
                </c:pt>
                <c:pt idx="664">
                  <c:v>41617</c:v>
                </c:pt>
                <c:pt idx="665">
                  <c:v>41618</c:v>
                </c:pt>
                <c:pt idx="666">
                  <c:v>41619</c:v>
                </c:pt>
                <c:pt idx="667">
                  <c:v>41620</c:v>
                </c:pt>
                <c:pt idx="668">
                  <c:v>41621</c:v>
                </c:pt>
                <c:pt idx="669">
                  <c:v>41624</c:v>
                </c:pt>
                <c:pt idx="670">
                  <c:v>41625</c:v>
                </c:pt>
                <c:pt idx="671">
                  <c:v>41626</c:v>
                </c:pt>
                <c:pt idx="672">
                  <c:v>41627</c:v>
                </c:pt>
                <c:pt idx="673">
                  <c:v>41628</c:v>
                </c:pt>
                <c:pt idx="674">
                  <c:v>41631</c:v>
                </c:pt>
                <c:pt idx="675">
                  <c:v>41632</c:v>
                </c:pt>
                <c:pt idx="676">
                  <c:v>41633</c:v>
                </c:pt>
                <c:pt idx="677">
                  <c:v>41634</c:v>
                </c:pt>
                <c:pt idx="678">
                  <c:v>41635</c:v>
                </c:pt>
                <c:pt idx="679">
                  <c:v>41638</c:v>
                </c:pt>
                <c:pt idx="680">
                  <c:v>41639</c:v>
                </c:pt>
                <c:pt idx="681">
                  <c:v>41641</c:v>
                </c:pt>
                <c:pt idx="682">
                  <c:v>41642</c:v>
                </c:pt>
                <c:pt idx="683">
                  <c:v>41645</c:v>
                </c:pt>
                <c:pt idx="684">
                  <c:v>41646</c:v>
                </c:pt>
                <c:pt idx="685">
                  <c:v>41647</c:v>
                </c:pt>
                <c:pt idx="686">
                  <c:v>41648</c:v>
                </c:pt>
                <c:pt idx="687">
                  <c:v>41649</c:v>
                </c:pt>
                <c:pt idx="688">
                  <c:v>41652</c:v>
                </c:pt>
                <c:pt idx="689">
                  <c:v>41653</c:v>
                </c:pt>
                <c:pt idx="690">
                  <c:v>41654</c:v>
                </c:pt>
                <c:pt idx="691">
                  <c:v>41655</c:v>
                </c:pt>
                <c:pt idx="692">
                  <c:v>41656</c:v>
                </c:pt>
                <c:pt idx="693">
                  <c:v>41659</c:v>
                </c:pt>
                <c:pt idx="694">
                  <c:v>41660</c:v>
                </c:pt>
                <c:pt idx="695">
                  <c:v>41661</c:v>
                </c:pt>
                <c:pt idx="696">
                  <c:v>41662</c:v>
                </c:pt>
                <c:pt idx="697">
                  <c:v>41663</c:v>
                </c:pt>
                <c:pt idx="698">
                  <c:v>41666</c:v>
                </c:pt>
                <c:pt idx="699">
                  <c:v>41667</c:v>
                </c:pt>
                <c:pt idx="700">
                  <c:v>41668</c:v>
                </c:pt>
                <c:pt idx="701">
                  <c:v>41669</c:v>
                </c:pt>
                <c:pt idx="702">
                  <c:v>41670</c:v>
                </c:pt>
                <c:pt idx="703">
                  <c:v>41673</c:v>
                </c:pt>
                <c:pt idx="704">
                  <c:v>41674</c:v>
                </c:pt>
                <c:pt idx="705">
                  <c:v>41675</c:v>
                </c:pt>
                <c:pt idx="706">
                  <c:v>41676</c:v>
                </c:pt>
                <c:pt idx="707">
                  <c:v>41677</c:v>
                </c:pt>
                <c:pt idx="708">
                  <c:v>41680</c:v>
                </c:pt>
                <c:pt idx="709">
                  <c:v>41681</c:v>
                </c:pt>
                <c:pt idx="710">
                  <c:v>41682</c:v>
                </c:pt>
                <c:pt idx="711">
                  <c:v>41683</c:v>
                </c:pt>
                <c:pt idx="712">
                  <c:v>41684</c:v>
                </c:pt>
                <c:pt idx="713">
                  <c:v>41687</c:v>
                </c:pt>
                <c:pt idx="714">
                  <c:v>41688</c:v>
                </c:pt>
                <c:pt idx="715">
                  <c:v>41689</c:v>
                </c:pt>
                <c:pt idx="716">
                  <c:v>41690</c:v>
                </c:pt>
                <c:pt idx="717">
                  <c:v>41691</c:v>
                </c:pt>
                <c:pt idx="718">
                  <c:v>41694</c:v>
                </c:pt>
                <c:pt idx="719">
                  <c:v>41695</c:v>
                </c:pt>
                <c:pt idx="720">
                  <c:v>41696</c:v>
                </c:pt>
                <c:pt idx="721">
                  <c:v>41697</c:v>
                </c:pt>
                <c:pt idx="722">
                  <c:v>41698</c:v>
                </c:pt>
                <c:pt idx="723">
                  <c:v>41701</c:v>
                </c:pt>
                <c:pt idx="724">
                  <c:v>41702</c:v>
                </c:pt>
                <c:pt idx="725">
                  <c:v>41703</c:v>
                </c:pt>
                <c:pt idx="726">
                  <c:v>41704</c:v>
                </c:pt>
                <c:pt idx="727">
                  <c:v>41705</c:v>
                </c:pt>
                <c:pt idx="728">
                  <c:v>41708</c:v>
                </c:pt>
                <c:pt idx="729">
                  <c:v>41709</c:v>
                </c:pt>
                <c:pt idx="730">
                  <c:v>41710</c:v>
                </c:pt>
                <c:pt idx="731">
                  <c:v>41711</c:v>
                </c:pt>
                <c:pt idx="732">
                  <c:v>41712</c:v>
                </c:pt>
                <c:pt idx="733">
                  <c:v>41715</c:v>
                </c:pt>
                <c:pt idx="734">
                  <c:v>41716</c:v>
                </c:pt>
                <c:pt idx="735">
                  <c:v>41717</c:v>
                </c:pt>
                <c:pt idx="736">
                  <c:v>41718</c:v>
                </c:pt>
                <c:pt idx="737">
                  <c:v>41719</c:v>
                </c:pt>
                <c:pt idx="738">
                  <c:v>41722</c:v>
                </c:pt>
                <c:pt idx="739">
                  <c:v>41723</c:v>
                </c:pt>
                <c:pt idx="740">
                  <c:v>41724</c:v>
                </c:pt>
                <c:pt idx="741">
                  <c:v>41725</c:v>
                </c:pt>
                <c:pt idx="742">
                  <c:v>41726</c:v>
                </c:pt>
                <c:pt idx="743">
                  <c:v>41729</c:v>
                </c:pt>
                <c:pt idx="744">
                  <c:v>41730</c:v>
                </c:pt>
                <c:pt idx="745">
                  <c:v>41731</c:v>
                </c:pt>
                <c:pt idx="746">
                  <c:v>41732</c:v>
                </c:pt>
                <c:pt idx="747">
                  <c:v>41733</c:v>
                </c:pt>
                <c:pt idx="748">
                  <c:v>41736</c:v>
                </c:pt>
                <c:pt idx="749">
                  <c:v>41737</c:v>
                </c:pt>
                <c:pt idx="750">
                  <c:v>41738</c:v>
                </c:pt>
                <c:pt idx="751">
                  <c:v>41739</c:v>
                </c:pt>
                <c:pt idx="752">
                  <c:v>41740</c:v>
                </c:pt>
                <c:pt idx="753">
                  <c:v>41743</c:v>
                </c:pt>
                <c:pt idx="754">
                  <c:v>41744</c:v>
                </c:pt>
                <c:pt idx="755">
                  <c:v>41745</c:v>
                </c:pt>
                <c:pt idx="756">
                  <c:v>41746</c:v>
                </c:pt>
                <c:pt idx="757">
                  <c:v>41747</c:v>
                </c:pt>
                <c:pt idx="758">
                  <c:v>41750</c:v>
                </c:pt>
                <c:pt idx="759">
                  <c:v>41751</c:v>
                </c:pt>
                <c:pt idx="760">
                  <c:v>41753</c:v>
                </c:pt>
                <c:pt idx="761">
                  <c:v>41754</c:v>
                </c:pt>
                <c:pt idx="762">
                  <c:v>41757</c:v>
                </c:pt>
                <c:pt idx="763">
                  <c:v>41758</c:v>
                </c:pt>
                <c:pt idx="764">
                  <c:v>41759</c:v>
                </c:pt>
                <c:pt idx="765">
                  <c:v>41761</c:v>
                </c:pt>
                <c:pt idx="766">
                  <c:v>41764</c:v>
                </c:pt>
                <c:pt idx="767">
                  <c:v>41765</c:v>
                </c:pt>
                <c:pt idx="768">
                  <c:v>41766</c:v>
                </c:pt>
                <c:pt idx="769">
                  <c:v>41767</c:v>
                </c:pt>
                <c:pt idx="770">
                  <c:v>41768</c:v>
                </c:pt>
                <c:pt idx="771">
                  <c:v>41771</c:v>
                </c:pt>
                <c:pt idx="772">
                  <c:v>41772</c:v>
                </c:pt>
                <c:pt idx="773">
                  <c:v>41773</c:v>
                </c:pt>
                <c:pt idx="774">
                  <c:v>41774</c:v>
                </c:pt>
                <c:pt idx="775">
                  <c:v>41775</c:v>
                </c:pt>
                <c:pt idx="776">
                  <c:v>41779</c:v>
                </c:pt>
                <c:pt idx="777">
                  <c:v>41780</c:v>
                </c:pt>
                <c:pt idx="778">
                  <c:v>41781</c:v>
                </c:pt>
                <c:pt idx="779">
                  <c:v>41782</c:v>
                </c:pt>
                <c:pt idx="780">
                  <c:v>41785</c:v>
                </c:pt>
                <c:pt idx="781">
                  <c:v>41786</c:v>
                </c:pt>
                <c:pt idx="782">
                  <c:v>41787</c:v>
                </c:pt>
                <c:pt idx="783">
                  <c:v>41788</c:v>
                </c:pt>
                <c:pt idx="784">
                  <c:v>41789</c:v>
                </c:pt>
                <c:pt idx="785">
                  <c:v>41792</c:v>
                </c:pt>
                <c:pt idx="786">
                  <c:v>41793</c:v>
                </c:pt>
                <c:pt idx="787">
                  <c:v>41794</c:v>
                </c:pt>
                <c:pt idx="788">
                  <c:v>41795</c:v>
                </c:pt>
                <c:pt idx="789">
                  <c:v>41796</c:v>
                </c:pt>
                <c:pt idx="790">
                  <c:v>41799</c:v>
                </c:pt>
                <c:pt idx="791">
                  <c:v>41800</c:v>
                </c:pt>
                <c:pt idx="792">
                  <c:v>41801</c:v>
                </c:pt>
                <c:pt idx="793">
                  <c:v>41802</c:v>
                </c:pt>
                <c:pt idx="794">
                  <c:v>41803</c:v>
                </c:pt>
                <c:pt idx="795">
                  <c:v>41806</c:v>
                </c:pt>
                <c:pt idx="796">
                  <c:v>41807</c:v>
                </c:pt>
                <c:pt idx="797">
                  <c:v>41808</c:v>
                </c:pt>
                <c:pt idx="798">
                  <c:v>41809</c:v>
                </c:pt>
                <c:pt idx="799">
                  <c:v>41810</c:v>
                </c:pt>
                <c:pt idx="800">
                  <c:v>41813</c:v>
                </c:pt>
                <c:pt idx="801">
                  <c:v>41814</c:v>
                </c:pt>
                <c:pt idx="802">
                  <c:v>41815</c:v>
                </c:pt>
                <c:pt idx="803">
                  <c:v>41816</c:v>
                </c:pt>
                <c:pt idx="804">
                  <c:v>41817</c:v>
                </c:pt>
                <c:pt idx="805">
                  <c:v>41820</c:v>
                </c:pt>
                <c:pt idx="806">
                  <c:v>41821</c:v>
                </c:pt>
                <c:pt idx="807">
                  <c:v>41822</c:v>
                </c:pt>
                <c:pt idx="808">
                  <c:v>41823</c:v>
                </c:pt>
                <c:pt idx="809">
                  <c:v>41824</c:v>
                </c:pt>
                <c:pt idx="810">
                  <c:v>41827</c:v>
                </c:pt>
                <c:pt idx="811">
                  <c:v>41828</c:v>
                </c:pt>
                <c:pt idx="812">
                  <c:v>41829</c:v>
                </c:pt>
                <c:pt idx="813">
                  <c:v>41830</c:v>
                </c:pt>
                <c:pt idx="814">
                  <c:v>41831</c:v>
                </c:pt>
                <c:pt idx="815">
                  <c:v>41834</c:v>
                </c:pt>
                <c:pt idx="816">
                  <c:v>41835</c:v>
                </c:pt>
                <c:pt idx="817">
                  <c:v>41836</c:v>
                </c:pt>
                <c:pt idx="818">
                  <c:v>41837</c:v>
                </c:pt>
                <c:pt idx="819">
                  <c:v>41838</c:v>
                </c:pt>
                <c:pt idx="820">
                  <c:v>41841</c:v>
                </c:pt>
                <c:pt idx="821">
                  <c:v>41842</c:v>
                </c:pt>
                <c:pt idx="822">
                  <c:v>41843</c:v>
                </c:pt>
                <c:pt idx="823">
                  <c:v>41844</c:v>
                </c:pt>
                <c:pt idx="824">
                  <c:v>41845</c:v>
                </c:pt>
                <c:pt idx="825">
                  <c:v>41851</c:v>
                </c:pt>
                <c:pt idx="826">
                  <c:v>41852</c:v>
                </c:pt>
                <c:pt idx="827">
                  <c:v>41855</c:v>
                </c:pt>
                <c:pt idx="828">
                  <c:v>41856</c:v>
                </c:pt>
                <c:pt idx="829">
                  <c:v>41857</c:v>
                </c:pt>
                <c:pt idx="830">
                  <c:v>41858</c:v>
                </c:pt>
                <c:pt idx="831">
                  <c:v>41859</c:v>
                </c:pt>
                <c:pt idx="832">
                  <c:v>41862</c:v>
                </c:pt>
                <c:pt idx="833">
                  <c:v>41863</c:v>
                </c:pt>
                <c:pt idx="834">
                  <c:v>41864</c:v>
                </c:pt>
                <c:pt idx="835">
                  <c:v>41865</c:v>
                </c:pt>
                <c:pt idx="836">
                  <c:v>41866</c:v>
                </c:pt>
                <c:pt idx="837">
                  <c:v>41869</c:v>
                </c:pt>
                <c:pt idx="838">
                  <c:v>41870</c:v>
                </c:pt>
                <c:pt idx="839">
                  <c:v>41871</c:v>
                </c:pt>
                <c:pt idx="840">
                  <c:v>41872</c:v>
                </c:pt>
                <c:pt idx="841">
                  <c:v>41873</c:v>
                </c:pt>
                <c:pt idx="842">
                  <c:v>41876</c:v>
                </c:pt>
                <c:pt idx="843">
                  <c:v>41877</c:v>
                </c:pt>
                <c:pt idx="844">
                  <c:v>41878</c:v>
                </c:pt>
                <c:pt idx="845">
                  <c:v>41879</c:v>
                </c:pt>
                <c:pt idx="846">
                  <c:v>41880</c:v>
                </c:pt>
                <c:pt idx="847">
                  <c:v>41883</c:v>
                </c:pt>
                <c:pt idx="848">
                  <c:v>41884</c:v>
                </c:pt>
                <c:pt idx="849">
                  <c:v>41885</c:v>
                </c:pt>
                <c:pt idx="850">
                  <c:v>41886</c:v>
                </c:pt>
                <c:pt idx="851">
                  <c:v>41887</c:v>
                </c:pt>
                <c:pt idx="852">
                  <c:v>41890</c:v>
                </c:pt>
                <c:pt idx="853">
                  <c:v>41891</c:v>
                </c:pt>
                <c:pt idx="854">
                  <c:v>41892</c:v>
                </c:pt>
                <c:pt idx="855">
                  <c:v>41893</c:v>
                </c:pt>
                <c:pt idx="856">
                  <c:v>41894</c:v>
                </c:pt>
                <c:pt idx="857">
                  <c:v>41897</c:v>
                </c:pt>
                <c:pt idx="858">
                  <c:v>41898</c:v>
                </c:pt>
                <c:pt idx="859">
                  <c:v>41899</c:v>
                </c:pt>
                <c:pt idx="860">
                  <c:v>41900</c:v>
                </c:pt>
                <c:pt idx="861">
                  <c:v>41901</c:v>
                </c:pt>
                <c:pt idx="862">
                  <c:v>41904</c:v>
                </c:pt>
                <c:pt idx="863">
                  <c:v>41905</c:v>
                </c:pt>
                <c:pt idx="864">
                  <c:v>41906</c:v>
                </c:pt>
                <c:pt idx="865">
                  <c:v>41907</c:v>
                </c:pt>
                <c:pt idx="866">
                  <c:v>41908</c:v>
                </c:pt>
                <c:pt idx="867">
                  <c:v>41911</c:v>
                </c:pt>
                <c:pt idx="868">
                  <c:v>41912</c:v>
                </c:pt>
                <c:pt idx="869">
                  <c:v>41913</c:v>
                </c:pt>
                <c:pt idx="870">
                  <c:v>41914</c:v>
                </c:pt>
                <c:pt idx="871">
                  <c:v>41915</c:v>
                </c:pt>
                <c:pt idx="872">
                  <c:v>41920</c:v>
                </c:pt>
                <c:pt idx="873">
                  <c:v>41921</c:v>
                </c:pt>
                <c:pt idx="874">
                  <c:v>41922</c:v>
                </c:pt>
                <c:pt idx="875">
                  <c:v>41925</c:v>
                </c:pt>
                <c:pt idx="876">
                  <c:v>41926</c:v>
                </c:pt>
                <c:pt idx="877">
                  <c:v>41927</c:v>
                </c:pt>
                <c:pt idx="878">
                  <c:v>41928</c:v>
                </c:pt>
                <c:pt idx="879">
                  <c:v>41929</c:v>
                </c:pt>
                <c:pt idx="880">
                  <c:v>41932</c:v>
                </c:pt>
                <c:pt idx="881">
                  <c:v>41933</c:v>
                </c:pt>
                <c:pt idx="882">
                  <c:v>41934</c:v>
                </c:pt>
                <c:pt idx="883">
                  <c:v>41935</c:v>
                </c:pt>
                <c:pt idx="884">
                  <c:v>41936</c:v>
                </c:pt>
                <c:pt idx="885">
                  <c:v>41939</c:v>
                </c:pt>
                <c:pt idx="886">
                  <c:v>41940</c:v>
                </c:pt>
                <c:pt idx="887">
                  <c:v>41942</c:v>
                </c:pt>
                <c:pt idx="888">
                  <c:v>41943</c:v>
                </c:pt>
                <c:pt idx="889">
                  <c:v>41946</c:v>
                </c:pt>
                <c:pt idx="890">
                  <c:v>41947</c:v>
                </c:pt>
                <c:pt idx="891">
                  <c:v>41948</c:v>
                </c:pt>
                <c:pt idx="892">
                  <c:v>41949</c:v>
                </c:pt>
                <c:pt idx="893">
                  <c:v>41950</c:v>
                </c:pt>
                <c:pt idx="894">
                  <c:v>41953</c:v>
                </c:pt>
                <c:pt idx="895">
                  <c:v>41954</c:v>
                </c:pt>
                <c:pt idx="896">
                  <c:v>41955</c:v>
                </c:pt>
                <c:pt idx="897">
                  <c:v>41956</c:v>
                </c:pt>
                <c:pt idx="898">
                  <c:v>41957</c:v>
                </c:pt>
                <c:pt idx="899">
                  <c:v>41960</c:v>
                </c:pt>
                <c:pt idx="900">
                  <c:v>41961</c:v>
                </c:pt>
                <c:pt idx="901">
                  <c:v>41962</c:v>
                </c:pt>
                <c:pt idx="902">
                  <c:v>41963</c:v>
                </c:pt>
                <c:pt idx="903">
                  <c:v>41964</c:v>
                </c:pt>
                <c:pt idx="904">
                  <c:v>41967</c:v>
                </c:pt>
                <c:pt idx="905">
                  <c:v>41968</c:v>
                </c:pt>
                <c:pt idx="906">
                  <c:v>41969</c:v>
                </c:pt>
                <c:pt idx="907">
                  <c:v>41970</c:v>
                </c:pt>
                <c:pt idx="908">
                  <c:v>41971</c:v>
                </c:pt>
                <c:pt idx="909">
                  <c:v>41974</c:v>
                </c:pt>
                <c:pt idx="910">
                  <c:v>41975</c:v>
                </c:pt>
                <c:pt idx="911">
                  <c:v>41976</c:v>
                </c:pt>
                <c:pt idx="912">
                  <c:v>41977</c:v>
                </c:pt>
                <c:pt idx="913">
                  <c:v>41978</c:v>
                </c:pt>
                <c:pt idx="914">
                  <c:v>41981</c:v>
                </c:pt>
                <c:pt idx="915">
                  <c:v>41982</c:v>
                </c:pt>
                <c:pt idx="916">
                  <c:v>41983</c:v>
                </c:pt>
                <c:pt idx="917">
                  <c:v>41984</c:v>
                </c:pt>
                <c:pt idx="918">
                  <c:v>41985</c:v>
                </c:pt>
                <c:pt idx="919">
                  <c:v>41988</c:v>
                </c:pt>
                <c:pt idx="920">
                  <c:v>41989</c:v>
                </c:pt>
                <c:pt idx="921">
                  <c:v>41990</c:v>
                </c:pt>
                <c:pt idx="922">
                  <c:v>41991</c:v>
                </c:pt>
                <c:pt idx="923">
                  <c:v>41992</c:v>
                </c:pt>
                <c:pt idx="924">
                  <c:v>41995</c:v>
                </c:pt>
                <c:pt idx="925">
                  <c:v>41996</c:v>
                </c:pt>
                <c:pt idx="926">
                  <c:v>41997</c:v>
                </c:pt>
                <c:pt idx="927">
                  <c:v>41998</c:v>
                </c:pt>
                <c:pt idx="928">
                  <c:v>41999</c:v>
                </c:pt>
                <c:pt idx="929">
                  <c:v>42002</c:v>
                </c:pt>
                <c:pt idx="930">
                  <c:v>42003</c:v>
                </c:pt>
                <c:pt idx="931">
                  <c:v>42004</c:v>
                </c:pt>
                <c:pt idx="932">
                  <c:v>42006</c:v>
                </c:pt>
                <c:pt idx="933">
                  <c:v>42009</c:v>
                </c:pt>
                <c:pt idx="934">
                  <c:v>42010</c:v>
                </c:pt>
                <c:pt idx="935">
                  <c:v>42011</c:v>
                </c:pt>
                <c:pt idx="936">
                  <c:v>42012</c:v>
                </c:pt>
                <c:pt idx="937">
                  <c:v>42013</c:v>
                </c:pt>
                <c:pt idx="938">
                  <c:v>42016</c:v>
                </c:pt>
                <c:pt idx="939">
                  <c:v>42017</c:v>
                </c:pt>
                <c:pt idx="940">
                  <c:v>42018</c:v>
                </c:pt>
                <c:pt idx="941">
                  <c:v>42019</c:v>
                </c:pt>
                <c:pt idx="942">
                  <c:v>42020</c:v>
                </c:pt>
                <c:pt idx="943">
                  <c:v>42023</c:v>
                </c:pt>
                <c:pt idx="944">
                  <c:v>42024</c:v>
                </c:pt>
                <c:pt idx="945">
                  <c:v>42025</c:v>
                </c:pt>
                <c:pt idx="946">
                  <c:v>42026</c:v>
                </c:pt>
                <c:pt idx="947">
                  <c:v>42027</c:v>
                </c:pt>
                <c:pt idx="948">
                  <c:v>42030</c:v>
                </c:pt>
                <c:pt idx="949">
                  <c:v>42031</c:v>
                </c:pt>
                <c:pt idx="950">
                  <c:v>42032</c:v>
                </c:pt>
                <c:pt idx="951">
                  <c:v>42033</c:v>
                </c:pt>
                <c:pt idx="952">
                  <c:v>42034</c:v>
                </c:pt>
                <c:pt idx="953">
                  <c:v>42037</c:v>
                </c:pt>
                <c:pt idx="954">
                  <c:v>42038</c:v>
                </c:pt>
                <c:pt idx="955">
                  <c:v>42039</c:v>
                </c:pt>
                <c:pt idx="956">
                  <c:v>42040</c:v>
                </c:pt>
                <c:pt idx="957">
                  <c:v>42041</c:v>
                </c:pt>
                <c:pt idx="958">
                  <c:v>42044</c:v>
                </c:pt>
                <c:pt idx="959">
                  <c:v>42045</c:v>
                </c:pt>
                <c:pt idx="960">
                  <c:v>42046</c:v>
                </c:pt>
                <c:pt idx="961">
                  <c:v>42047</c:v>
                </c:pt>
                <c:pt idx="962">
                  <c:v>42048</c:v>
                </c:pt>
                <c:pt idx="963">
                  <c:v>42051</c:v>
                </c:pt>
                <c:pt idx="964">
                  <c:v>42052</c:v>
                </c:pt>
                <c:pt idx="965">
                  <c:v>42053</c:v>
                </c:pt>
                <c:pt idx="966">
                  <c:v>42054</c:v>
                </c:pt>
                <c:pt idx="967">
                  <c:v>42055</c:v>
                </c:pt>
                <c:pt idx="968">
                  <c:v>42058</c:v>
                </c:pt>
                <c:pt idx="969">
                  <c:v>42059</c:v>
                </c:pt>
                <c:pt idx="970">
                  <c:v>42060</c:v>
                </c:pt>
                <c:pt idx="971">
                  <c:v>42061</c:v>
                </c:pt>
                <c:pt idx="972">
                  <c:v>42062</c:v>
                </c:pt>
                <c:pt idx="973">
                  <c:v>42065</c:v>
                </c:pt>
                <c:pt idx="974">
                  <c:v>42066</c:v>
                </c:pt>
                <c:pt idx="975">
                  <c:v>42067</c:v>
                </c:pt>
                <c:pt idx="976">
                  <c:v>42068</c:v>
                </c:pt>
                <c:pt idx="977">
                  <c:v>42069</c:v>
                </c:pt>
                <c:pt idx="978">
                  <c:v>42072</c:v>
                </c:pt>
                <c:pt idx="979">
                  <c:v>42073</c:v>
                </c:pt>
                <c:pt idx="980">
                  <c:v>42074</c:v>
                </c:pt>
                <c:pt idx="981">
                  <c:v>42075</c:v>
                </c:pt>
                <c:pt idx="982">
                  <c:v>42076</c:v>
                </c:pt>
                <c:pt idx="983">
                  <c:v>42079</c:v>
                </c:pt>
                <c:pt idx="984">
                  <c:v>42080</c:v>
                </c:pt>
                <c:pt idx="985">
                  <c:v>42081</c:v>
                </c:pt>
                <c:pt idx="986">
                  <c:v>42082</c:v>
                </c:pt>
                <c:pt idx="987">
                  <c:v>42083</c:v>
                </c:pt>
                <c:pt idx="988">
                  <c:v>42086</c:v>
                </c:pt>
                <c:pt idx="989">
                  <c:v>42087</c:v>
                </c:pt>
                <c:pt idx="990">
                  <c:v>42088</c:v>
                </c:pt>
                <c:pt idx="991">
                  <c:v>42089</c:v>
                </c:pt>
                <c:pt idx="992">
                  <c:v>42090</c:v>
                </c:pt>
                <c:pt idx="993">
                  <c:v>42093</c:v>
                </c:pt>
                <c:pt idx="994">
                  <c:v>42094</c:v>
                </c:pt>
                <c:pt idx="995">
                  <c:v>42095</c:v>
                </c:pt>
                <c:pt idx="996">
                  <c:v>42096</c:v>
                </c:pt>
                <c:pt idx="997">
                  <c:v>42097</c:v>
                </c:pt>
                <c:pt idx="998">
                  <c:v>42100</c:v>
                </c:pt>
                <c:pt idx="999">
                  <c:v>42101</c:v>
                </c:pt>
                <c:pt idx="1000">
                  <c:v>42102</c:v>
                </c:pt>
                <c:pt idx="1001">
                  <c:v>42103</c:v>
                </c:pt>
                <c:pt idx="1002">
                  <c:v>42104</c:v>
                </c:pt>
                <c:pt idx="1003">
                  <c:v>42107</c:v>
                </c:pt>
                <c:pt idx="1004">
                  <c:v>42108</c:v>
                </c:pt>
                <c:pt idx="1005">
                  <c:v>42109</c:v>
                </c:pt>
                <c:pt idx="1006">
                  <c:v>42110</c:v>
                </c:pt>
                <c:pt idx="1007">
                  <c:v>42111</c:v>
                </c:pt>
                <c:pt idx="1008">
                  <c:v>42114</c:v>
                </c:pt>
                <c:pt idx="1009">
                  <c:v>42115</c:v>
                </c:pt>
                <c:pt idx="1010">
                  <c:v>42116</c:v>
                </c:pt>
                <c:pt idx="1011">
                  <c:v>42118</c:v>
                </c:pt>
                <c:pt idx="1012">
                  <c:v>42121</c:v>
                </c:pt>
              </c:numCache>
            </c:numRef>
          </c:cat>
          <c:val>
            <c:numRef>
              <c:f>'5.1.14'!$E$20:$E$1506</c:f>
              <c:numCache>
                <c:formatCode>0.00</c:formatCode>
                <c:ptCount val="1487"/>
                <c:pt idx="0">
                  <c:v>6.25</c:v>
                </c:pt>
                <c:pt idx="1">
                  <c:v>6.25</c:v>
                </c:pt>
                <c:pt idx="2">
                  <c:v>6.25</c:v>
                </c:pt>
                <c:pt idx="3">
                  <c:v>6.25</c:v>
                </c:pt>
                <c:pt idx="4">
                  <c:v>6.25</c:v>
                </c:pt>
                <c:pt idx="5">
                  <c:v>6.25</c:v>
                </c:pt>
                <c:pt idx="6">
                  <c:v>6.25</c:v>
                </c:pt>
                <c:pt idx="7">
                  <c:v>6.25</c:v>
                </c:pt>
                <c:pt idx="8">
                  <c:v>6.25</c:v>
                </c:pt>
                <c:pt idx="9">
                  <c:v>6.25</c:v>
                </c:pt>
                <c:pt idx="10">
                  <c:v>6.25</c:v>
                </c:pt>
                <c:pt idx="11">
                  <c:v>6.25</c:v>
                </c:pt>
                <c:pt idx="12">
                  <c:v>6.25</c:v>
                </c:pt>
                <c:pt idx="13">
                  <c:v>6.25</c:v>
                </c:pt>
                <c:pt idx="14">
                  <c:v>6.25</c:v>
                </c:pt>
                <c:pt idx="15">
                  <c:v>6.25</c:v>
                </c:pt>
                <c:pt idx="16">
                  <c:v>6.25</c:v>
                </c:pt>
                <c:pt idx="17">
                  <c:v>6.25</c:v>
                </c:pt>
                <c:pt idx="18">
                  <c:v>6.25</c:v>
                </c:pt>
                <c:pt idx="19">
                  <c:v>6.25</c:v>
                </c:pt>
                <c:pt idx="20">
                  <c:v>6.25</c:v>
                </c:pt>
                <c:pt idx="21">
                  <c:v>6.25</c:v>
                </c:pt>
                <c:pt idx="22">
                  <c:v>6.25</c:v>
                </c:pt>
                <c:pt idx="23">
                  <c:v>6.25</c:v>
                </c:pt>
                <c:pt idx="24">
                  <c:v>6.25</c:v>
                </c:pt>
                <c:pt idx="25">
                  <c:v>6.25</c:v>
                </c:pt>
                <c:pt idx="26">
                  <c:v>6.25</c:v>
                </c:pt>
                <c:pt idx="27">
                  <c:v>6.25</c:v>
                </c:pt>
                <c:pt idx="28">
                  <c:v>6.25</c:v>
                </c:pt>
                <c:pt idx="29">
                  <c:v>6.25</c:v>
                </c:pt>
                <c:pt idx="30">
                  <c:v>6.25</c:v>
                </c:pt>
                <c:pt idx="31">
                  <c:v>6.25</c:v>
                </c:pt>
                <c:pt idx="32">
                  <c:v>6.25</c:v>
                </c:pt>
                <c:pt idx="33">
                  <c:v>6.25</c:v>
                </c:pt>
                <c:pt idx="34">
                  <c:v>6.25</c:v>
                </c:pt>
                <c:pt idx="35">
                  <c:v>6.25</c:v>
                </c:pt>
                <c:pt idx="36">
                  <c:v>6.25</c:v>
                </c:pt>
                <c:pt idx="37">
                  <c:v>6.25</c:v>
                </c:pt>
                <c:pt idx="38">
                  <c:v>6.25</c:v>
                </c:pt>
                <c:pt idx="39">
                  <c:v>6.25</c:v>
                </c:pt>
                <c:pt idx="40">
                  <c:v>6.25</c:v>
                </c:pt>
                <c:pt idx="41">
                  <c:v>6.25</c:v>
                </c:pt>
                <c:pt idx="42">
                  <c:v>6.25</c:v>
                </c:pt>
                <c:pt idx="43">
                  <c:v>6.25</c:v>
                </c:pt>
                <c:pt idx="44">
                  <c:v>6.25</c:v>
                </c:pt>
                <c:pt idx="45">
                  <c:v>6.25</c:v>
                </c:pt>
                <c:pt idx="46">
                  <c:v>6.25</c:v>
                </c:pt>
                <c:pt idx="47">
                  <c:v>6.25</c:v>
                </c:pt>
                <c:pt idx="48">
                  <c:v>6.25</c:v>
                </c:pt>
                <c:pt idx="49">
                  <c:v>6.25</c:v>
                </c:pt>
                <c:pt idx="50">
                  <c:v>6.25</c:v>
                </c:pt>
                <c:pt idx="51">
                  <c:v>6.25</c:v>
                </c:pt>
                <c:pt idx="52">
                  <c:v>6.25</c:v>
                </c:pt>
                <c:pt idx="53">
                  <c:v>6.25</c:v>
                </c:pt>
                <c:pt idx="54">
                  <c:v>6.25</c:v>
                </c:pt>
                <c:pt idx="55">
                  <c:v>6.25</c:v>
                </c:pt>
                <c:pt idx="56">
                  <c:v>6.25</c:v>
                </c:pt>
                <c:pt idx="57">
                  <c:v>6.25</c:v>
                </c:pt>
                <c:pt idx="58">
                  <c:v>6.25</c:v>
                </c:pt>
                <c:pt idx="59">
                  <c:v>6.25</c:v>
                </c:pt>
                <c:pt idx="60">
                  <c:v>6.25</c:v>
                </c:pt>
                <c:pt idx="61">
                  <c:v>6.25</c:v>
                </c:pt>
                <c:pt idx="62">
                  <c:v>6.25</c:v>
                </c:pt>
                <c:pt idx="63">
                  <c:v>6.25</c:v>
                </c:pt>
                <c:pt idx="64">
                  <c:v>6.25</c:v>
                </c:pt>
                <c:pt idx="65">
                  <c:v>6.25</c:v>
                </c:pt>
                <c:pt idx="66">
                  <c:v>6.25</c:v>
                </c:pt>
                <c:pt idx="67">
                  <c:v>6.25</c:v>
                </c:pt>
                <c:pt idx="68">
                  <c:v>6.25</c:v>
                </c:pt>
                <c:pt idx="69">
                  <c:v>6.25</c:v>
                </c:pt>
                <c:pt idx="70">
                  <c:v>6.25</c:v>
                </c:pt>
                <c:pt idx="71">
                  <c:v>6.25</c:v>
                </c:pt>
                <c:pt idx="72">
                  <c:v>6.25</c:v>
                </c:pt>
                <c:pt idx="73">
                  <c:v>6.25</c:v>
                </c:pt>
                <c:pt idx="74">
                  <c:v>6.25</c:v>
                </c:pt>
                <c:pt idx="75">
                  <c:v>6.25</c:v>
                </c:pt>
                <c:pt idx="76">
                  <c:v>6.25</c:v>
                </c:pt>
                <c:pt idx="77">
                  <c:v>6.25</c:v>
                </c:pt>
                <c:pt idx="78">
                  <c:v>6.25</c:v>
                </c:pt>
                <c:pt idx="79">
                  <c:v>6.15</c:v>
                </c:pt>
                <c:pt idx="80">
                  <c:v>6.05</c:v>
                </c:pt>
                <c:pt idx="81">
                  <c:v>5.95</c:v>
                </c:pt>
                <c:pt idx="82">
                  <c:v>5.85</c:v>
                </c:pt>
                <c:pt idx="83">
                  <c:v>5.75</c:v>
                </c:pt>
                <c:pt idx="84">
                  <c:v>5.75</c:v>
                </c:pt>
                <c:pt idx="85">
                  <c:v>5.75</c:v>
                </c:pt>
                <c:pt idx="86">
                  <c:v>5.75</c:v>
                </c:pt>
                <c:pt idx="87">
                  <c:v>5.75</c:v>
                </c:pt>
                <c:pt idx="88">
                  <c:v>5.75</c:v>
                </c:pt>
                <c:pt idx="89">
                  <c:v>5.75</c:v>
                </c:pt>
                <c:pt idx="90">
                  <c:v>5.7632352970371983</c:v>
                </c:pt>
                <c:pt idx="91">
                  <c:v>5.7632352970371983</c:v>
                </c:pt>
                <c:pt idx="92">
                  <c:v>5.7632352970371983</c:v>
                </c:pt>
                <c:pt idx="93">
                  <c:v>5.7632352970371983</c:v>
                </c:pt>
                <c:pt idx="94">
                  <c:v>5.7632352970371983</c:v>
                </c:pt>
                <c:pt idx="95">
                  <c:v>5.75</c:v>
                </c:pt>
                <c:pt idx="96">
                  <c:v>5.75</c:v>
                </c:pt>
                <c:pt idx="97">
                  <c:v>5.75</c:v>
                </c:pt>
                <c:pt idx="98">
                  <c:v>5.75</c:v>
                </c:pt>
                <c:pt idx="99">
                  <c:v>5.75</c:v>
                </c:pt>
                <c:pt idx="100">
                  <c:v>5.75</c:v>
                </c:pt>
                <c:pt idx="101">
                  <c:v>5.75</c:v>
                </c:pt>
                <c:pt idx="102">
                  <c:v>5.75</c:v>
                </c:pt>
                <c:pt idx="103">
                  <c:v>5.75</c:v>
                </c:pt>
                <c:pt idx="104">
                  <c:v>5.75</c:v>
                </c:pt>
                <c:pt idx="105">
                  <c:v>5.75</c:v>
                </c:pt>
                <c:pt idx="106">
                  <c:v>5.75</c:v>
                </c:pt>
                <c:pt idx="107">
                  <c:v>5.75</c:v>
                </c:pt>
                <c:pt idx="108">
                  <c:v>5.75</c:v>
                </c:pt>
                <c:pt idx="109">
                  <c:v>5.75</c:v>
                </c:pt>
                <c:pt idx="110">
                  <c:v>5.75</c:v>
                </c:pt>
                <c:pt idx="111">
                  <c:v>5.75</c:v>
                </c:pt>
                <c:pt idx="112">
                  <c:v>5.75</c:v>
                </c:pt>
                <c:pt idx="113">
                  <c:v>5.75</c:v>
                </c:pt>
                <c:pt idx="114">
                  <c:v>5.75</c:v>
                </c:pt>
                <c:pt idx="115">
                  <c:v>5.75</c:v>
                </c:pt>
                <c:pt idx="116">
                  <c:v>5.75</c:v>
                </c:pt>
                <c:pt idx="117">
                  <c:v>5.75</c:v>
                </c:pt>
                <c:pt idx="118">
                  <c:v>5.75</c:v>
                </c:pt>
                <c:pt idx="119">
                  <c:v>5.75</c:v>
                </c:pt>
                <c:pt idx="120">
                  <c:v>5.75</c:v>
                </c:pt>
                <c:pt idx="121">
                  <c:v>5.75</c:v>
                </c:pt>
                <c:pt idx="122">
                  <c:v>5.75</c:v>
                </c:pt>
                <c:pt idx="123">
                  <c:v>5.75</c:v>
                </c:pt>
                <c:pt idx="124">
                  <c:v>5.75</c:v>
                </c:pt>
                <c:pt idx="125">
                  <c:v>5.75</c:v>
                </c:pt>
                <c:pt idx="126">
                  <c:v>5.7500104837010309</c:v>
                </c:pt>
                <c:pt idx="127">
                  <c:v>5.7500104837010309</c:v>
                </c:pt>
                <c:pt idx="128">
                  <c:v>5.7500104837010309</c:v>
                </c:pt>
                <c:pt idx="129">
                  <c:v>5.7500104837010309</c:v>
                </c:pt>
                <c:pt idx="130">
                  <c:v>5.7989806718426866</c:v>
                </c:pt>
                <c:pt idx="131">
                  <c:v>5.9593639214593228</c:v>
                </c:pt>
                <c:pt idx="132">
                  <c:v>6.0140640861935291</c:v>
                </c:pt>
                <c:pt idx="133">
                  <c:v>6.1060822982726375</c:v>
                </c:pt>
                <c:pt idx="134">
                  <c:v>6.3581289874097973</c:v>
                </c:pt>
                <c:pt idx="135">
                  <c:v>6.5984591822012337</c:v>
                </c:pt>
                <c:pt idx="136">
                  <c:v>6.6368568173299023</c:v>
                </c:pt>
                <c:pt idx="137">
                  <c:v>6.5821566525956969</c:v>
                </c:pt>
                <c:pt idx="138">
                  <c:v>6.4901384405165885</c:v>
                </c:pt>
                <c:pt idx="139">
                  <c:v>6.2380917513794296</c:v>
                </c:pt>
                <c:pt idx="140">
                  <c:v>5.9487913684463365</c:v>
                </c:pt>
                <c:pt idx="141">
                  <c:v>5.75</c:v>
                </c:pt>
                <c:pt idx="142">
                  <c:v>5.75</c:v>
                </c:pt>
                <c:pt idx="143">
                  <c:v>5.75</c:v>
                </c:pt>
                <c:pt idx="144">
                  <c:v>5.8320707091432</c:v>
                </c:pt>
                <c:pt idx="145">
                  <c:v>5.8320707091432</c:v>
                </c:pt>
                <c:pt idx="146">
                  <c:v>5.8320707091432</c:v>
                </c:pt>
                <c:pt idx="147">
                  <c:v>5.8320707091432</c:v>
                </c:pt>
                <c:pt idx="148">
                  <c:v>5.8649654330005463</c:v>
                </c:pt>
                <c:pt idx="149">
                  <c:v>6.158901858924831</c:v>
                </c:pt>
                <c:pt idx="150">
                  <c:v>6.4584277525866627</c:v>
                </c:pt>
                <c:pt idx="151">
                  <c:v>6.7848960127473932</c:v>
                </c:pt>
                <c:pt idx="152">
                  <c:v>7.2375638225822145</c:v>
                </c:pt>
                <c:pt idx="153">
                  <c:v>7.7438744919821714</c:v>
                </c:pt>
                <c:pt idx="154">
                  <c:v>7.8732211399088836</c:v>
                </c:pt>
                <c:pt idx="155">
                  <c:v>8.0368250684255109</c:v>
                </c:pt>
                <c:pt idx="156">
                  <c:v>8.119933596526355</c:v>
                </c:pt>
                <c:pt idx="157">
                  <c:v>8.0798052171871575</c:v>
                </c:pt>
                <c:pt idx="158">
                  <c:v>7.9978856892860479</c:v>
                </c:pt>
                <c:pt idx="159">
                  <c:v>7.9103453829059998</c:v>
                </c:pt>
                <c:pt idx="160">
                  <c:v>7.8545393615417947</c:v>
                </c:pt>
                <c:pt idx="161">
                  <c:v>7.8067000609796171</c:v>
                </c:pt>
                <c:pt idx="162">
                  <c:v>7.8729270108815204</c:v>
                </c:pt>
                <c:pt idx="163">
                  <c:v>7.9227598740157648</c:v>
                </c:pt>
                <c:pt idx="164">
                  <c:v>7.936697995847223</c:v>
                </c:pt>
                <c:pt idx="165">
                  <c:v>7.992359201245856</c:v>
                </c:pt>
                <c:pt idx="166">
                  <c:v>8.0595472495450657</c:v>
                </c:pt>
                <c:pt idx="167">
                  <c:v>8.0062041840300413</c:v>
                </c:pt>
                <c:pt idx="168">
                  <c:v>7.9759218616187271</c:v>
                </c:pt>
                <c:pt idx="169">
                  <c:v>7.9945478751221346</c:v>
                </c:pt>
                <c:pt idx="170">
                  <c:v>7.8807546434103459</c:v>
                </c:pt>
                <c:pt idx="171">
                  <c:v>7.7623326691634063</c:v>
                </c:pt>
                <c:pt idx="172">
                  <c:v>7.7969409137337617</c:v>
                </c:pt>
                <c:pt idx="173">
                  <c:v>7.7651279229507555</c:v>
                </c:pt>
                <c:pt idx="174">
                  <c:v>7.6668650812811165</c:v>
                </c:pt>
                <c:pt idx="175">
                  <c:v>7.5837312747973913</c:v>
                </c:pt>
                <c:pt idx="176">
                  <c:v>7.6798943797123957</c:v>
                </c:pt>
                <c:pt idx="177">
                  <c:v>7.8780207648708283</c:v>
                </c:pt>
                <c:pt idx="178">
                  <c:v>8.2008063167710841</c:v>
                </c:pt>
                <c:pt idx="179">
                  <c:v>8.7653580742695087</c:v>
                </c:pt>
                <c:pt idx="180">
                  <c:v>9.5945259171803308</c:v>
                </c:pt>
                <c:pt idx="181">
                  <c:v>10.411090644802371</c:v>
                </c:pt>
                <c:pt idx="182">
                  <c:v>10.988863360070505</c:v>
                </c:pt>
                <c:pt idx="183">
                  <c:v>11.452169401652231</c:v>
                </c:pt>
                <c:pt idx="184">
                  <c:v>11.578996538720467</c:v>
                </c:pt>
                <c:pt idx="185">
                  <c:v>11.324265035960519</c:v>
                </c:pt>
                <c:pt idx="186">
                  <c:v>10.771811526995229</c:v>
                </c:pt>
                <c:pt idx="187">
                  <c:v>10.147759763965047</c:v>
                </c:pt>
                <c:pt idx="188">
                  <c:v>9.2939518924962901</c:v>
                </c:pt>
                <c:pt idx="189">
                  <c:v>8.6050998863549886</c:v>
                </c:pt>
                <c:pt idx="190">
                  <c:v>8.0378364805300002</c:v>
                </c:pt>
                <c:pt idx="191">
                  <c:v>7.7146733538338195</c:v>
                </c:pt>
                <c:pt idx="192">
                  <c:v>7.4769397561298776</c:v>
                </c:pt>
                <c:pt idx="193">
                  <c:v>7.4180416373639391</c:v>
                </c:pt>
                <c:pt idx="194">
                  <c:v>7.3818090261488765</c:v>
                </c:pt>
                <c:pt idx="195">
                  <c:v>7.4343919484838734</c:v>
                </c:pt>
                <c:pt idx="196">
                  <c:v>7.4203485072376241</c:v>
                </c:pt>
                <c:pt idx="197">
                  <c:v>7.3990668104549346</c:v>
                </c:pt>
                <c:pt idx="198">
                  <c:v>7.4417276239894168</c:v>
                </c:pt>
                <c:pt idx="199">
                  <c:v>7.4843883833867082</c:v>
                </c:pt>
                <c:pt idx="200">
                  <c:v>7.519644432771214</c:v>
                </c:pt>
                <c:pt idx="201">
                  <c:v>7.547143090216724</c:v>
                </c:pt>
                <c:pt idx="202">
                  <c:v>7.5413629933281481</c:v>
                </c:pt>
                <c:pt idx="203">
                  <c:v>7.5202933129646068</c:v>
                </c:pt>
                <c:pt idx="204">
                  <c:v>7.4992236230980795</c:v>
                </c:pt>
                <c:pt idx="205">
                  <c:v>7.4713538218273303</c:v>
                </c:pt>
                <c:pt idx="206">
                  <c:v>7.436950513549851</c:v>
                </c:pt>
                <c:pt idx="207">
                  <c:v>7.4297537419505204</c:v>
                </c:pt>
                <c:pt idx="208">
                  <c:v>7.4429692055733714</c:v>
                </c:pt>
                <c:pt idx="209">
                  <c:v>7.4782606738697925</c:v>
                </c:pt>
                <c:pt idx="210">
                  <c:v>7.5366692668244752</c:v>
                </c:pt>
                <c:pt idx="211">
                  <c:v>7.6289328554847575</c:v>
                </c:pt>
                <c:pt idx="212">
                  <c:v>7.713935098237231</c:v>
                </c:pt>
                <c:pt idx="213">
                  <c:v>7.7675279103957546</c:v>
                </c:pt>
                <c:pt idx="214">
                  <c:v>7.7746362068949351</c:v>
                </c:pt>
                <c:pt idx="215">
                  <c:v>7.7654274535562653</c:v>
                </c:pt>
                <c:pt idx="216">
                  <c:v>7.7367011724436221</c:v>
                </c:pt>
                <c:pt idx="217">
                  <c:v>7.6994370989102237</c:v>
                </c:pt>
                <c:pt idx="218">
                  <c:v>7.6885011213366692</c:v>
                </c:pt>
                <c:pt idx="219">
                  <c:v>7.7019737231340795</c:v>
                </c:pt>
                <c:pt idx="220">
                  <c:v>7.724052115560653</c:v>
                </c:pt>
                <c:pt idx="221">
                  <c:v>7.7214732464457896</c:v>
                </c:pt>
                <c:pt idx="222">
                  <c:v>7.6864366616080915</c:v>
                </c:pt>
                <c:pt idx="223">
                  <c:v>7.6502041757219272</c:v>
                </c:pt>
                <c:pt idx="224">
                  <c:v>7.6213112614770733</c:v>
                </c:pt>
                <c:pt idx="225">
                  <c:v>7.5914580502987494</c:v>
                </c:pt>
                <c:pt idx="226">
                  <c:v>7.5864286818574653</c:v>
                </c:pt>
                <c:pt idx="227">
                  <c:v>7.5879254473831939</c:v>
                </c:pt>
                <c:pt idx="228">
                  <c:v>7.5823707102698208</c:v>
                </c:pt>
                <c:pt idx="229">
                  <c:v>7.5852134863975609</c:v>
                </c:pt>
                <c:pt idx="230">
                  <c:v>7.57237102503146</c:v>
                </c:pt>
                <c:pt idx="231">
                  <c:v>7.5515579601053204</c:v>
                </c:pt>
                <c:pt idx="232">
                  <c:v>7.553739582575373</c:v>
                </c:pt>
                <c:pt idx="233">
                  <c:v>7.5640179588924159</c:v>
                </c:pt>
                <c:pt idx="234">
                  <c:v>7.5585592249167419</c:v>
                </c:pt>
                <c:pt idx="235">
                  <c:v>7.5611402703951693</c:v>
                </c:pt>
                <c:pt idx="236">
                  <c:v>7.600157628840793</c:v>
                </c:pt>
                <c:pt idx="237">
                  <c:v>7.8471039915676473</c:v>
                </c:pt>
                <c:pt idx="238">
                  <c:v>8.1834248818815158</c:v>
                </c:pt>
                <c:pt idx="239">
                  <c:v>8.5979150596773586</c:v>
                </c:pt>
                <c:pt idx="240">
                  <c:v>9.1120044163411631</c:v>
                </c:pt>
                <c:pt idx="241">
                  <c:v>9.618820277575109</c:v>
                </c:pt>
                <c:pt idx="242">
                  <c:v>9.816125286466951</c:v>
                </c:pt>
                <c:pt idx="243">
                  <c:v>9.8165074907385943</c:v>
                </c:pt>
                <c:pt idx="244">
                  <c:v>9.6608356187464857</c:v>
                </c:pt>
                <c:pt idx="245">
                  <c:v>9.3007547858338437</c:v>
                </c:pt>
                <c:pt idx="246">
                  <c:v>8.7795675487746063</c:v>
                </c:pt>
                <c:pt idx="247">
                  <c:v>8.4369966120821083</c:v>
                </c:pt>
                <c:pt idx="248">
                  <c:v>8.1747457229769118</c:v>
                </c:pt>
                <c:pt idx="249">
                  <c:v>7.9681546484676087</c:v>
                </c:pt>
                <c:pt idx="250">
                  <c:v>7.9678722298060931</c:v>
                </c:pt>
                <c:pt idx="251">
                  <c:v>8.1320659042425341</c:v>
                </c:pt>
                <c:pt idx="252">
                  <c:v>8.408678423963206</c:v>
                </c:pt>
                <c:pt idx="253">
                  <c:v>8.8363768019273063</c:v>
                </c:pt>
                <c:pt idx="254">
                  <c:v>9.367785959112215</c:v>
                </c:pt>
                <c:pt idx="255">
                  <c:v>9.6979068141764202</c:v>
                </c:pt>
                <c:pt idx="256">
                  <c:v>9.901384598620286</c:v>
                </c:pt>
                <c:pt idx="257">
                  <c:v>9.7970169051444813</c:v>
                </c:pt>
                <c:pt idx="258">
                  <c:v>9.4100412783657355</c:v>
                </c:pt>
                <c:pt idx="259">
                  <c:v>8.9663841931477819</c:v>
                </c:pt>
                <c:pt idx="260">
                  <c:v>8.6697984690339371</c:v>
                </c:pt>
                <c:pt idx="261">
                  <c:v>8.4820108559189205</c:v>
                </c:pt>
                <c:pt idx="262">
                  <c:v>8.3695903170674306</c:v>
                </c:pt>
                <c:pt idx="263">
                  <c:v>8.4230517728385532</c:v>
                </c:pt>
                <c:pt idx="264">
                  <c:v>8.4517089991447811</c:v>
                </c:pt>
                <c:pt idx="265">
                  <c:v>8.6135571827313786</c:v>
                </c:pt>
                <c:pt idx="266">
                  <c:v>8.8571864153210349</c:v>
                </c:pt>
                <c:pt idx="267">
                  <c:v>9.1417679692513385</c:v>
                </c:pt>
                <c:pt idx="268">
                  <c:v>9.5549775050143015</c:v>
                </c:pt>
                <c:pt idx="269">
                  <c:v>10.003504740857654</c:v>
                </c:pt>
                <c:pt idx="270">
                  <c:v>10.278195894265091</c:v>
                </c:pt>
                <c:pt idx="271">
                  <c:v>10.325504054519197</c:v>
                </c:pt>
                <c:pt idx="272">
                  <c:v>10.325616517350946</c:v>
                </c:pt>
                <c:pt idx="273">
                  <c:v>10.122206783068481</c:v>
                </c:pt>
                <c:pt idx="274">
                  <c:v>9.8374927519663196</c:v>
                </c:pt>
                <c:pt idx="275">
                  <c:v>9.4718721086912971</c:v>
                </c:pt>
                <c:pt idx="276">
                  <c:v>9.3031452080293207</c:v>
                </c:pt>
                <c:pt idx="277">
                  <c:v>9.2562554286866678</c:v>
                </c:pt>
                <c:pt idx="278">
                  <c:v>9.3413044487390007</c:v>
                </c:pt>
                <c:pt idx="279">
                  <c:v>9.5204911029095385</c:v>
                </c:pt>
                <c:pt idx="280">
                  <c:v>9.914179186460478</c:v>
                </c:pt>
                <c:pt idx="281">
                  <c:v>10.162434109276697</c:v>
                </c:pt>
                <c:pt idx="282">
                  <c:v>10.259723345750569</c:v>
                </c:pt>
                <c:pt idx="283">
                  <c:v>10.217819127640071</c:v>
                </c:pt>
                <c:pt idx="284">
                  <c:v>10.153363498558003</c:v>
                </c:pt>
                <c:pt idx="285">
                  <c:v>9.959196246948304</c:v>
                </c:pt>
                <c:pt idx="286">
                  <c:v>9.9111025424766162</c:v>
                </c:pt>
                <c:pt idx="287">
                  <c:v>9.9473452515604706</c:v>
                </c:pt>
                <c:pt idx="288">
                  <c:v>10.027298068359103</c:v>
                </c:pt>
                <c:pt idx="289">
                  <c:v>10.006945078936734</c:v>
                </c:pt>
                <c:pt idx="290">
                  <c:v>9.874014370867739</c:v>
                </c:pt>
                <c:pt idx="291">
                  <c:v>9.5532250017957363</c:v>
                </c:pt>
                <c:pt idx="292">
                  <c:v>9.2635618180403902</c:v>
                </c:pt>
                <c:pt idx="293">
                  <c:v>9.0197854811512403</c:v>
                </c:pt>
                <c:pt idx="294">
                  <c:v>8.8908522709876401</c:v>
                </c:pt>
                <c:pt idx="295">
                  <c:v>8.8690520424026289</c:v>
                </c:pt>
                <c:pt idx="296">
                  <c:v>8.9843572692683225</c:v>
                </c:pt>
                <c:pt idx="297">
                  <c:v>9.0292164864176421</c:v>
                </c:pt>
                <c:pt idx="298">
                  <c:v>8.9963684003902138</c:v>
                </c:pt>
                <c:pt idx="299">
                  <c:v>8.9060514223506395</c:v>
                </c:pt>
                <c:pt idx="300">
                  <c:v>8.7945359329242603</c:v>
                </c:pt>
                <c:pt idx="301">
                  <c:v>8.6845231496590234</c:v>
                </c:pt>
                <c:pt idx="302">
                  <c:v>8.6516191786366665</c:v>
                </c:pt>
                <c:pt idx="303">
                  <c:v>8.7174172432963051</c:v>
                </c:pt>
                <c:pt idx="304">
                  <c:v>8.8005472212259583</c:v>
                </c:pt>
                <c:pt idx="305">
                  <c:v>8.8992257862438606</c:v>
                </c:pt>
                <c:pt idx="306">
                  <c:v>8.9244612070340317</c:v>
                </c:pt>
                <c:pt idx="307">
                  <c:v>8.865194866447192</c:v>
                </c:pt>
                <c:pt idx="308">
                  <c:v>8.7444463694518593</c:v>
                </c:pt>
                <c:pt idx="309">
                  <c:v>8.6236977788749805</c:v>
                </c:pt>
                <c:pt idx="310">
                  <c:v>8.4512012004685939</c:v>
                </c:pt>
                <c:pt idx="311">
                  <c:v>8.3527784946236547</c:v>
                </c:pt>
                <c:pt idx="312">
                  <c:v>8.3006451612903227</c:v>
                </c:pt>
                <c:pt idx="313">
                  <c:v>8.2483225806451603</c:v>
                </c:pt>
                <c:pt idx="314">
                  <c:v>8.2140000000000004</c:v>
                </c:pt>
                <c:pt idx="315">
                  <c:v>8.1660000000000004</c:v>
                </c:pt>
                <c:pt idx="316">
                  <c:v>8.0823845353106663</c:v>
                </c:pt>
                <c:pt idx="317">
                  <c:v>7.9909128680297856</c:v>
                </c:pt>
                <c:pt idx="318">
                  <c:v>7.9419530932107039</c:v>
                </c:pt>
                <c:pt idx="319">
                  <c:v>7.8749933530348581</c:v>
                </c:pt>
                <c:pt idx="320">
                  <c:v>7.8215514925697418</c:v>
                </c:pt>
                <c:pt idx="321">
                  <c:v>7.824756636296561</c:v>
                </c:pt>
                <c:pt idx="322">
                  <c:v>7.8584982152504868</c:v>
                </c:pt>
                <c:pt idx="323">
                  <c:v>7.8930001792950124</c:v>
                </c:pt>
                <c:pt idx="324">
                  <c:v>7.9412533293334899</c:v>
                </c:pt>
                <c:pt idx="325">
                  <c:v>7.9254948354218069</c:v>
                </c:pt>
                <c:pt idx="326">
                  <c:v>7.8707048853902393</c:v>
                </c:pt>
                <c:pt idx="327">
                  <c:v>7.8039640983125693</c:v>
                </c:pt>
                <c:pt idx="328">
                  <c:v>7.6910881422728394</c:v>
                </c:pt>
                <c:pt idx="329">
                  <c:v>7.4814539369593742</c:v>
                </c:pt>
                <c:pt idx="330">
                  <c:v>7.3355386878363928</c:v>
                </c:pt>
                <c:pt idx="331">
                  <c:v>7.1896232879817408</c:v>
                </c:pt>
                <c:pt idx="332">
                  <c:v>7.0329785683052055</c:v>
                </c:pt>
                <c:pt idx="333">
                  <c:v>6.9014886394194992</c:v>
                </c:pt>
                <c:pt idx="334">
                  <c:v>6.8827627344792246</c:v>
                </c:pt>
                <c:pt idx="335">
                  <c:v>6.8931972819918625</c:v>
                </c:pt>
                <c:pt idx="336">
                  <c:v>6.9036319163699513</c:v>
                </c:pt>
                <c:pt idx="337">
                  <c:v>6.9140664457057239</c:v>
                </c:pt>
                <c:pt idx="338">
                  <c:v>6.9202091537263044</c:v>
                </c:pt>
                <c:pt idx="339">
                  <c:v>6.8786091045749602</c:v>
                </c:pt>
                <c:pt idx="340">
                  <c:v>6.8077308224155928</c:v>
                </c:pt>
                <c:pt idx="341">
                  <c:v>6.7689020113884961</c:v>
                </c:pt>
                <c:pt idx="342">
                  <c:v>6.695383035587227</c:v>
                </c:pt>
                <c:pt idx="343">
                  <c:v>6.6025974066622126</c:v>
                </c:pt>
                <c:pt idx="344">
                  <c:v>6.5277975851113963</c:v>
                </c:pt>
                <c:pt idx="345">
                  <c:v>6.5014860237116334</c:v>
                </c:pt>
                <c:pt idx="346">
                  <c:v>6.4332646009220555</c:v>
                </c:pt>
                <c:pt idx="347">
                  <c:v>6.3932351570465169</c:v>
                </c:pt>
                <c:pt idx="348">
                  <c:v>6.3744017971909486</c:v>
                </c:pt>
                <c:pt idx="349">
                  <c:v>6.35556839967089</c:v>
                </c:pt>
                <c:pt idx="350">
                  <c:v>6.3473340882254927</c:v>
                </c:pt>
                <c:pt idx="351">
                  <c:v>6.3408358958651609</c:v>
                </c:pt>
                <c:pt idx="352">
                  <c:v>6.3153461368934201</c:v>
                </c:pt>
                <c:pt idx="353">
                  <c:v>6.2863703063546374</c:v>
                </c:pt>
                <c:pt idx="354">
                  <c:v>6.2589510242385327</c:v>
                </c:pt>
                <c:pt idx="355">
                  <c:v>6.225336959158799</c:v>
                </c:pt>
                <c:pt idx="356">
                  <c:v>6.2031300752064569</c:v>
                </c:pt>
                <c:pt idx="357">
                  <c:v>6.1972748516003922</c:v>
                </c:pt>
                <c:pt idx="358">
                  <c:v>6.1895302306041717</c:v>
                </c:pt>
                <c:pt idx="359">
                  <c:v>6.1786094749848015</c:v>
                </c:pt>
                <c:pt idx="360">
                  <c:v>6.1676887256610105</c:v>
                </c:pt>
                <c:pt idx="361">
                  <c:v>6.1504327498941498</c:v>
                </c:pt>
                <c:pt idx="362">
                  <c:v>6.1109433804582078</c:v>
                </c:pt>
                <c:pt idx="363">
                  <c:v>6.0748999786659708</c:v>
                </c:pt>
                <c:pt idx="364">
                  <c:v>6.0404761590518907</c:v>
                </c:pt>
                <c:pt idx="365">
                  <c:v>6.0033561962742867</c:v>
                </c:pt>
                <c:pt idx="366">
                  <c:v>5.9670485186411479</c:v>
                </c:pt>
                <c:pt idx="367">
                  <c:v>5.9401123560770897</c:v>
                </c:pt>
                <c:pt idx="368">
                  <c:v>5.9091761858643244</c:v>
                </c:pt>
                <c:pt idx="369">
                  <c:v>5.8762400118272033</c:v>
                </c:pt>
                <c:pt idx="370">
                  <c:v>5.8459999999999992</c:v>
                </c:pt>
                <c:pt idx="371">
                  <c:v>5.8179999999999996</c:v>
                </c:pt>
                <c:pt idx="372">
                  <c:v>5.81</c:v>
                </c:pt>
                <c:pt idx="373">
                  <c:v>5.806</c:v>
                </c:pt>
                <c:pt idx="374">
                  <c:v>5.8040000000000003</c:v>
                </c:pt>
                <c:pt idx="375">
                  <c:v>5.8021052631578947</c:v>
                </c:pt>
                <c:pt idx="376">
                  <c:v>5.8002105256066478</c:v>
                </c:pt>
                <c:pt idx="377">
                  <c:v>5.7995690133474822</c:v>
                </c:pt>
                <c:pt idx="378">
                  <c:v>5.7989275025009182</c:v>
                </c:pt>
                <c:pt idx="379">
                  <c:v>5.798384488828594</c:v>
                </c:pt>
                <c:pt idx="380">
                  <c:v>5.797736210195259</c:v>
                </c:pt>
                <c:pt idx="381">
                  <c:v>5.7967405559110361</c:v>
                </c:pt>
                <c:pt idx="382">
                  <c:v>5.7936782628630512</c:v>
                </c:pt>
                <c:pt idx="383">
                  <c:v>5.7906267591656029</c:v>
                </c:pt>
                <c:pt idx="384">
                  <c:v>5.7871697728379274</c:v>
                </c:pt>
                <c:pt idx="385">
                  <c:v>5.7837127883133679</c:v>
                </c:pt>
                <c:pt idx="386">
                  <c:v>5.7806031801488382</c:v>
                </c:pt>
                <c:pt idx="387">
                  <c:v>5.7810100822393444</c:v>
                </c:pt>
                <c:pt idx="388">
                  <c:v>5.7815305557993986</c:v>
                </c:pt>
                <c:pt idx="389">
                  <c:v>5.7740106938636568</c:v>
                </c:pt>
                <c:pt idx="390">
                  <c:v>5.7664934523797093</c:v>
                </c:pt>
                <c:pt idx="391">
                  <c:v>5.7589762108434428</c:v>
                </c:pt>
                <c:pt idx="392">
                  <c:v>5.7507377659499133</c:v>
                </c:pt>
                <c:pt idx="393">
                  <c:v>5.7422445864469154</c:v>
                </c:pt>
                <c:pt idx="394">
                  <c:v>5.7354667243861162</c:v>
                </c:pt>
                <c:pt idx="395">
                  <c:v>5.7281355821291111</c:v>
                </c:pt>
                <c:pt idx="396">
                  <c:v>5.7203214188223779</c:v>
                </c:pt>
                <c:pt idx="397">
                  <c:v>5.7119924024375779</c:v>
                </c:pt>
                <c:pt idx="398">
                  <c:v>5.7034111703426111</c:v>
                </c:pt>
                <c:pt idx="399">
                  <c:v>5.6929014548427386</c:v>
                </c:pt>
                <c:pt idx="400">
                  <c:v>5.6825159148381115</c:v>
                </c:pt>
                <c:pt idx="401">
                  <c:v>5.6758843233577689</c:v>
                </c:pt>
                <c:pt idx="402">
                  <c:v>5.6714111863253134</c:v>
                </c:pt>
                <c:pt idx="403">
                  <c:v>5.6676068041921051</c:v>
                </c:pt>
                <c:pt idx="404">
                  <c:v>5.6662178897050941</c:v>
                </c:pt>
                <c:pt idx="405">
                  <c:v>5.664683830235818</c:v>
                </c:pt>
                <c:pt idx="406">
                  <c:v>5.6566817752560627</c:v>
                </c:pt>
                <c:pt idx="407">
                  <c:v>5.6463511791103436</c:v>
                </c:pt>
                <c:pt idx="408">
                  <c:v>5.6387605812927619</c:v>
                </c:pt>
                <c:pt idx="409">
                  <c:v>5.6313544104971074</c:v>
                </c:pt>
                <c:pt idx="410">
                  <c:v>5.6247036695215487</c:v>
                </c:pt>
                <c:pt idx="411">
                  <c:v>5.6213623026973334</c:v>
                </c:pt>
                <c:pt idx="412">
                  <c:v>5.6172711552085817</c:v>
                </c:pt>
                <c:pt idx="413">
                  <c:v>5.6093210342047044</c:v>
                </c:pt>
                <c:pt idx="414">
                  <c:v>5.6062827740954528</c:v>
                </c:pt>
                <c:pt idx="415">
                  <c:v>5.6043238704540634</c:v>
                </c:pt>
                <c:pt idx="416">
                  <c:v>5.6021523756706131</c:v>
                </c:pt>
                <c:pt idx="417">
                  <c:v>5.6008049771945618</c:v>
                </c:pt>
                <c:pt idx="418">
                  <c:v>5.5968504142570445</c:v>
                </c:pt>
                <c:pt idx="419">
                  <c:v>5.5948523117762745</c:v>
                </c:pt>
                <c:pt idx="420">
                  <c:v>5.5918639810607065</c:v>
                </c:pt>
                <c:pt idx="421">
                  <c:v>5.5897376702062616</c:v>
                </c:pt>
                <c:pt idx="422">
                  <c:v>5.5862321098278684</c:v>
                </c:pt>
                <c:pt idx="423">
                  <c:v>5.5823281339378124</c:v>
                </c:pt>
                <c:pt idx="424">
                  <c:v>5.5782083316587867</c:v>
                </c:pt>
                <c:pt idx="425">
                  <c:v>5.568140908319104</c:v>
                </c:pt>
                <c:pt idx="426">
                  <c:v>5.5525451325643083</c:v>
                </c:pt>
                <c:pt idx="427">
                  <c:v>5.5389573369206575</c:v>
                </c:pt>
                <c:pt idx="428">
                  <c:v>5.5292079293448166</c:v>
                </c:pt>
                <c:pt idx="429">
                  <c:v>5.5255499500971128</c:v>
                </c:pt>
                <c:pt idx="430">
                  <c:v>5.5279833278102561</c:v>
                </c:pt>
                <c:pt idx="431">
                  <c:v>5.5361357032576963</c:v>
                </c:pt>
                <c:pt idx="432">
                  <c:v>5.5448356962176986</c:v>
                </c:pt>
                <c:pt idx="433">
                  <c:v>5.5589356869527036</c:v>
                </c:pt>
                <c:pt idx="434">
                  <c:v>5.5666856777630729</c:v>
                </c:pt>
                <c:pt idx="435">
                  <c:v>5.573585669351993</c:v>
                </c:pt>
                <c:pt idx="436">
                  <c:v>5.5791210838731065</c:v>
                </c:pt>
                <c:pt idx="437">
                  <c:v>5.5843537539727741</c:v>
                </c:pt>
                <c:pt idx="438">
                  <c:v>5.5953518289881652</c:v>
                </c:pt>
                <c:pt idx="439">
                  <c:v>5.6068342792758541</c:v>
                </c:pt>
                <c:pt idx="440">
                  <c:v>5.6178323789946036</c:v>
                </c:pt>
                <c:pt idx="441">
                  <c:v>5.6296941230570159</c:v>
                </c:pt>
                <c:pt idx="442">
                  <c:v>5.6403364730557897</c:v>
                </c:pt>
                <c:pt idx="443">
                  <c:v>5.6377717514676213</c:v>
                </c:pt>
                <c:pt idx="444">
                  <c:v>5.6347187009660615</c:v>
                </c:pt>
                <c:pt idx="445">
                  <c:v>5.6338028636526882</c:v>
                </c:pt>
                <c:pt idx="446">
                  <c:v>5.6333432286181999</c:v>
                </c:pt>
                <c:pt idx="447">
                  <c:v>5.6348289672082199</c:v>
                </c:pt>
                <c:pt idx="448">
                  <c:v>5.6355858422205447</c:v>
                </c:pt>
                <c:pt idx="449">
                  <c:v>5.6353378278014548</c:v>
                </c:pt>
                <c:pt idx="450">
                  <c:v>5.631644172689418</c:v>
                </c:pt>
                <c:pt idx="451">
                  <c:v>5.6265832259856223</c:v>
                </c:pt>
                <c:pt idx="452">
                  <c:v>5.6170002521391327</c:v>
                </c:pt>
                <c:pt idx="453">
                  <c:v>5.6047100344745804</c:v>
                </c:pt>
                <c:pt idx="454">
                  <c:v>5.5926587419960985</c:v>
                </c:pt>
                <c:pt idx="455">
                  <c:v>5.583321518467482</c:v>
                </c:pt>
                <c:pt idx="456">
                  <c:v>5.5741000177076998</c:v>
                </c:pt>
                <c:pt idx="457">
                  <c:v>5.5687736121558968</c:v>
                </c:pt>
                <c:pt idx="458">
                  <c:v>5.5652349466078688</c:v>
                </c:pt>
                <c:pt idx="459">
                  <c:v>5.5622989393931901</c:v>
                </c:pt>
                <c:pt idx="460">
                  <c:v>5.5582500072330898</c:v>
                </c:pt>
                <c:pt idx="461">
                  <c:v>5.5549471248097193</c:v>
                </c:pt>
                <c:pt idx="462">
                  <c:v>5.5521495984367899</c:v>
                </c:pt>
                <c:pt idx="463">
                  <c:v>5.5492328954870533</c:v>
                </c:pt>
                <c:pt idx="464">
                  <c:v>5.5459188940052639</c:v>
                </c:pt>
                <c:pt idx="465">
                  <c:v>5.5434834283266952</c:v>
                </c:pt>
                <c:pt idx="466">
                  <c:v>5.5402974651459509</c:v>
                </c:pt>
                <c:pt idx="467">
                  <c:v>5.5352045072770064</c:v>
                </c:pt>
                <c:pt idx="468">
                  <c:v>5.5332214294029729</c:v>
                </c:pt>
                <c:pt idx="469">
                  <c:v>5.5313328368028181</c:v>
                </c:pt>
                <c:pt idx="470">
                  <c:v>5.5292249201482848</c:v>
                </c:pt>
                <c:pt idx="471">
                  <c:v>5.5275624981027756</c:v>
                </c:pt>
                <c:pt idx="472">
                  <c:v>5.5280468574597119</c:v>
                </c:pt>
                <c:pt idx="473">
                  <c:v>5.5288156147399263</c:v>
                </c:pt>
                <c:pt idx="474">
                  <c:v>5.5286489851182159</c:v>
                </c:pt>
                <c:pt idx="475">
                  <c:v>5.5281496894110216</c:v>
                </c:pt>
                <c:pt idx="476">
                  <c:v>5.5273734838639328</c:v>
                </c:pt>
                <c:pt idx="477">
                  <c:v>5.5252481725158145</c:v>
                </c:pt>
                <c:pt idx="478">
                  <c:v>5.523082967351943</c:v>
                </c:pt>
                <c:pt idx="479">
                  <c:v>5.5221108301064472</c:v>
                </c:pt>
                <c:pt idx="480">
                  <c:v>5.5216413132032569</c:v>
                </c:pt>
                <c:pt idx="481">
                  <c:v>5.5216366588208725</c:v>
                </c:pt>
                <c:pt idx="482">
                  <c:v>5.5312603861991807</c:v>
                </c:pt>
                <c:pt idx="483">
                  <c:v>5.5326103479602606</c:v>
                </c:pt>
                <c:pt idx="484">
                  <c:v>5.5334632634070138</c:v>
                </c:pt>
                <c:pt idx="485">
                  <c:v>5.5336377301538509</c:v>
                </c:pt>
                <c:pt idx="486">
                  <c:v>5.5335271165430315</c:v>
                </c:pt>
                <c:pt idx="487">
                  <c:v>5.5240481634157756</c:v>
                </c:pt>
                <c:pt idx="488">
                  <c:v>5.5257181777244346</c:v>
                </c:pt>
                <c:pt idx="489">
                  <c:v>5.5281077960284506</c:v>
                </c:pt>
                <c:pt idx="490">
                  <c:v>5.5312152123282878</c:v>
                </c:pt>
                <c:pt idx="491">
                  <c:v>5.5337414084474563</c:v>
                </c:pt>
                <c:pt idx="492">
                  <c:v>5.5362676047814352</c:v>
                </c:pt>
                <c:pt idx="493">
                  <c:v>5.6207876533958814</c:v>
                </c:pt>
                <c:pt idx="494">
                  <c:v>5.6330162124931942</c:v>
                </c:pt>
                <c:pt idx="495">
                  <c:v>5.6455793830589585</c:v>
                </c:pt>
                <c:pt idx="496">
                  <c:v>5.6593369685465635</c:v>
                </c:pt>
                <c:pt idx="497">
                  <c:v>5.6719032089546202</c:v>
                </c:pt>
                <c:pt idx="498">
                  <c:v>5.6052629485409895</c:v>
                </c:pt>
                <c:pt idx="499">
                  <c:v>5.6098163379179082</c:v>
                </c:pt>
                <c:pt idx="500">
                  <c:v>5.613791575464786</c:v>
                </c:pt>
                <c:pt idx="501">
                  <c:v>5.6159430876350322</c:v>
                </c:pt>
                <c:pt idx="502">
                  <c:v>5.6211508038056461</c:v>
                </c:pt>
                <c:pt idx="503">
                  <c:v>5.6267375392299126</c:v>
                </c:pt>
                <c:pt idx="504">
                  <c:v>5.6350787367485236</c:v>
                </c:pt>
                <c:pt idx="505">
                  <c:v>5.6458311515267852</c:v>
                </c:pt>
                <c:pt idx="506">
                  <c:v>5.6579978577323331</c:v>
                </c:pt>
                <c:pt idx="507">
                  <c:v>5.6540561439393642</c:v>
                </c:pt>
                <c:pt idx="508">
                  <c:v>5.6159246101716622</c:v>
                </c:pt>
                <c:pt idx="509">
                  <c:v>5.5628729799555474</c:v>
                </c:pt>
                <c:pt idx="510">
                  <c:v>5.5019100299418264</c:v>
                </c:pt>
                <c:pt idx="511">
                  <c:v>5.4471433432562844</c:v>
                </c:pt>
                <c:pt idx="512">
                  <c:v>5.3737440075783214</c:v>
                </c:pt>
                <c:pt idx="513">
                  <c:v>5.328947721230092</c:v>
                </c:pt>
                <c:pt idx="514">
                  <c:v>5.282714267334458</c:v>
                </c:pt>
                <c:pt idx="515">
                  <c:v>5.2409077970285374</c:v>
                </c:pt>
                <c:pt idx="516">
                  <c:v>5.1780077554085482</c:v>
                </c:pt>
                <c:pt idx="517">
                  <c:v>5.1479839304211676</c:v>
                </c:pt>
                <c:pt idx="518">
                  <c:v>5.119126807705511</c:v>
                </c:pt>
                <c:pt idx="519">
                  <c:v>5.1033601610593831</c:v>
                </c:pt>
                <c:pt idx="520">
                  <c:v>5.0876372196005981</c:v>
                </c:pt>
                <c:pt idx="521">
                  <c:v>5.0773594605265062</c:v>
                </c:pt>
                <c:pt idx="522">
                  <c:v>5.0675065302875293</c:v>
                </c:pt>
                <c:pt idx="523">
                  <c:v>5.0569648645863134</c:v>
                </c:pt>
                <c:pt idx="524">
                  <c:v>5.0468934408143733</c:v>
                </c:pt>
                <c:pt idx="525">
                  <c:v>5.0380699105029549</c:v>
                </c:pt>
                <c:pt idx="526">
                  <c:v>4.9859287662793665</c:v>
                </c:pt>
                <c:pt idx="527">
                  <c:v>4.9315234631284603</c:v>
                </c:pt>
                <c:pt idx="528">
                  <c:v>4.8565320975151991</c:v>
                </c:pt>
                <c:pt idx="529">
                  <c:v>4.7729106322611221</c:v>
                </c:pt>
                <c:pt idx="530">
                  <c:v>4.6763803256062833</c:v>
                </c:pt>
                <c:pt idx="531">
                  <c:v>4.6286259776263758</c:v>
                </c:pt>
                <c:pt idx="532">
                  <c:v>4.5819619985621465</c:v>
                </c:pt>
                <c:pt idx="533">
                  <c:v>4.5555556381203326</c:v>
                </c:pt>
                <c:pt idx="534">
                  <c:v>4.5383263087144341</c:v>
                </c:pt>
                <c:pt idx="535">
                  <c:v>4.5324025389904898</c:v>
                </c:pt>
                <c:pt idx="536">
                  <c:v>4.5300576290295496</c:v>
                </c:pt>
                <c:pt idx="537">
                  <c:v>4.5547319807552187</c:v>
                </c:pt>
                <c:pt idx="538">
                  <c:v>4.5531745202397467</c:v>
                </c:pt>
                <c:pt idx="539">
                  <c:v>4.5781087716209568</c:v>
                </c:pt>
                <c:pt idx="540">
                  <c:v>4.6310663528502269</c:v>
                </c:pt>
                <c:pt idx="541">
                  <c:v>4.6771700679871993</c:v>
                </c:pt>
                <c:pt idx="542">
                  <c:v>4.6816137452406394</c:v>
                </c:pt>
                <c:pt idx="543">
                  <c:v>4.7725602118297497</c:v>
                </c:pt>
                <c:pt idx="544">
                  <c:v>4.7941640521302533</c:v>
                </c:pt>
                <c:pt idx="545">
                  <c:v>4.8015016153052485</c:v>
                </c:pt>
                <c:pt idx="546">
                  <c:v>4.870308659455695</c:v>
                </c:pt>
                <c:pt idx="547">
                  <c:v>4.9548276089413612</c:v>
                </c:pt>
                <c:pt idx="548">
                  <c:v>4.9355931307893233</c:v>
                </c:pt>
                <c:pt idx="549">
                  <c:v>4.9498384634642862</c:v>
                </c:pt>
                <c:pt idx="550">
                  <c:v>5.0366156563665703</c:v>
                </c:pt>
                <c:pt idx="551">
                  <c:v>5.1477973697595836</c:v>
                </c:pt>
                <c:pt idx="552">
                  <c:v>5.2436466857967945</c:v>
                </c:pt>
                <c:pt idx="553">
                  <c:v>5.3731582388966217</c:v>
                </c:pt>
                <c:pt idx="554">
                  <c:v>5.4657349573526242</c:v>
                </c:pt>
                <c:pt idx="555">
                  <c:v>5.4376824757532782</c:v>
                </c:pt>
                <c:pt idx="556">
                  <c:v>5.327695801367387</c:v>
                </c:pt>
                <c:pt idx="557">
                  <c:v>5.2077991996214879</c:v>
                </c:pt>
                <c:pt idx="558">
                  <c:v>5.0792574758013913</c:v>
                </c:pt>
                <c:pt idx="559">
                  <c:v>5.0056194953856696</c:v>
                </c:pt>
                <c:pt idx="560">
                  <c:v>5.0090241144927177</c:v>
                </c:pt>
                <c:pt idx="561">
                  <c:v>5.0394949128756368</c:v>
                </c:pt>
                <c:pt idx="562">
                  <c:v>5.1573777479175167</c:v>
                </c:pt>
                <c:pt idx="563">
                  <c:v>5.3445080031225691</c:v>
                </c:pt>
                <c:pt idx="564">
                  <c:v>5.5430180212591722</c:v>
                </c:pt>
                <c:pt idx="565">
                  <c:v>5.6362697551743164</c:v>
                </c:pt>
                <c:pt idx="566">
                  <c:v>5.693785014886152</c:v>
                </c:pt>
                <c:pt idx="567">
                  <c:v>5.6367648970010551</c:v>
                </c:pt>
                <c:pt idx="568">
                  <c:v>5.455015443620348</c:v>
                </c:pt>
                <c:pt idx="569">
                  <c:v>5.2257280265445978</c:v>
                </c:pt>
                <c:pt idx="570">
                  <c:v>5.0648234376977257</c:v>
                </c:pt>
                <c:pt idx="571">
                  <c:v>4.9737012366408102</c:v>
                </c:pt>
                <c:pt idx="572">
                  <c:v>4.9444010742122781</c:v>
                </c:pt>
                <c:pt idx="573">
                  <c:v>4.9937866243456863</c:v>
                </c:pt>
                <c:pt idx="574">
                  <c:v>4.9852337749711921</c:v>
                </c:pt>
                <c:pt idx="575">
                  <c:v>5.0158990863251818</c:v>
                </c:pt>
                <c:pt idx="576">
                  <c:v>5.0963493340529942</c:v>
                </c:pt>
                <c:pt idx="577">
                  <c:v>5.1990333217394049</c:v>
                </c:pt>
                <c:pt idx="578">
                  <c:v>5.3417631081008148</c:v>
                </c:pt>
                <c:pt idx="579">
                  <c:v>5.6826752987658802</c:v>
                </c:pt>
                <c:pt idx="580">
                  <c:v>5.9278307144063964</c:v>
                </c:pt>
                <c:pt idx="581">
                  <c:v>6.1210053609904005</c:v>
                </c:pt>
                <c:pt idx="582">
                  <c:v>6.2904287536157213</c:v>
                </c:pt>
                <c:pt idx="583">
                  <c:v>6.3995437457915916</c:v>
                </c:pt>
                <c:pt idx="584">
                  <c:v>6.3588064710691032</c:v>
                </c:pt>
                <c:pt idx="585">
                  <c:v>6.3660088192759519</c:v>
                </c:pt>
                <c:pt idx="586">
                  <c:v>6.3245327277224854</c:v>
                </c:pt>
                <c:pt idx="587">
                  <c:v>6.2707368446870158</c:v>
                </c:pt>
                <c:pt idx="588">
                  <c:v>6.2929790304695867</c:v>
                </c:pt>
                <c:pt idx="589">
                  <c:v>6.3501710442048891</c:v>
                </c:pt>
                <c:pt idx="590">
                  <c:v>6.4115524332809768</c:v>
                </c:pt>
                <c:pt idx="591">
                  <c:v>6.4835724460424702</c:v>
                </c:pt>
                <c:pt idx="592">
                  <c:v>6.6607900648714606</c:v>
                </c:pt>
                <c:pt idx="593">
                  <c:v>6.7884392003996465</c:v>
                </c:pt>
                <c:pt idx="594">
                  <c:v>6.9716315112137135</c:v>
                </c:pt>
                <c:pt idx="595">
                  <c:v>7.0732938227660895</c:v>
                </c:pt>
                <c:pt idx="596">
                  <c:v>7.146281141404792</c:v>
                </c:pt>
                <c:pt idx="597">
                  <c:v>7.084395178368136</c:v>
                </c:pt>
                <c:pt idx="598">
                  <c:v>6.9734332478624408</c:v>
                </c:pt>
                <c:pt idx="599">
                  <c:v>6.9044920796371017</c:v>
                </c:pt>
                <c:pt idx="600">
                  <c:v>6.8312250139671704</c:v>
                </c:pt>
                <c:pt idx="601">
                  <c:v>6.7600858279479352</c:v>
                </c:pt>
                <c:pt idx="602">
                  <c:v>6.7115911771378931</c:v>
                </c:pt>
                <c:pt idx="603">
                  <c:v>6.6523913924705287</c:v>
                </c:pt>
                <c:pt idx="604">
                  <c:v>6.5222548002554488</c:v>
                </c:pt>
                <c:pt idx="605">
                  <c:v>6.4507335989743719</c:v>
                </c:pt>
                <c:pt idx="606">
                  <c:v>6.3887651742411933</c:v>
                </c:pt>
                <c:pt idx="607">
                  <c:v>6.3419119731650504</c:v>
                </c:pt>
                <c:pt idx="608">
                  <c:v>6.3418010017864841</c:v>
                </c:pt>
                <c:pt idx="609">
                  <c:v>6.3622859266365612</c:v>
                </c:pt>
                <c:pt idx="610">
                  <c:v>6.3543883442554954</c:v>
                </c:pt>
                <c:pt idx="611">
                  <c:v>6.3441495072513252</c:v>
                </c:pt>
                <c:pt idx="612">
                  <c:v>6.323601737404184</c:v>
                </c:pt>
                <c:pt idx="613">
                  <c:v>6.2752371124284512</c:v>
                </c:pt>
                <c:pt idx="614">
                  <c:v>6.1843722424091663</c:v>
                </c:pt>
                <c:pt idx="615">
                  <c:v>6.1462384221410602</c:v>
                </c:pt>
                <c:pt idx="616">
                  <c:v>6.1144672798001531</c:v>
                </c:pt>
                <c:pt idx="617">
                  <c:v>6.109037610937988</c:v>
                </c:pt>
                <c:pt idx="618">
                  <c:v>6.1676535842239719</c:v>
                </c:pt>
                <c:pt idx="619">
                  <c:v>6.2391994455149327</c:v>
                </c:pt>
                <c:pt idx="620">
                  <c:v>6.2913575940242321</c:v>
                </c:pt>
                <c:pt idx="621">
                  <c:v>6.3240909293742273</c:v>
                </c:pt>
                <c:pt idx="622">
                  <c:v>6.3286621755708072</c:v>
                </c:pt>
                <c:pt idx="623">
                  <c:v>6.293562255863737</c:v>
                </c:pt>
                <c:pt idx="624">
                  <c:v>6.265148843697836</c:v>
                </c:pt>
                <c:pt idx="625">
                  <c:v>6.2417700713470383</c:v>
                </c:pt>
                <c:pt idx="626">
                  <c:v>6.2242201980107774</c:v>
                </c:pt>
                <c:pt idx="627">
                  <c:v>6.2210061283243281</c:v>
                </c:pt>
                <c:pt idx="628">
                  <c:v>6.2251006161605149</c:v>
                </c:pt>
                <c:pt idx="629">
                  <c:v>6.1772408930965375</c:v>
                </c:pt>
                <c:pt idx="630">
                  <c:v>6.2115198139201464</c:v>
                </c:pt>
                <c:pt idx="631">
                  <c:v>6.2226352791664059</c:v>
                </c:pt>
                <c:pt idx="632">
                  <c:v>6.2262941600239223</c:v>
                </c:pt>
                <c:pt idx="633">
                  <c:v>6.2372501824438702</c:v>
                </c:pt>
                <c:pt idx="634">
                  <c:v>6.2681153745617566</c:v>
                </c:pt>
                <c:pt idx="635">
                  <c:v>6.2248916575487963</c:v>
                </c:pt>
                <c:pt idx="636">
                  <c:v>6.226343647303989</c:v>
                </c:pt>
                <c:pt idx="637">
                  <c:v>6.2345396773130153</c:v>
                </c:pt>
                <c:pt idx="638">
                  <c:v>6.2427865987956945</c:v>
                </c:pt>
                <c:pt idx="639">
                  <c:v>6.3503061208915366</c:v>
                </c:pt>
                <c:pt idx="640">
                  <c:v>6.3779778037852335</c:v>
                </c:pt>
                <c:pt idx="641">
                  <c:v>6.390808258951993</c:v>
                </c:pt>
                <c:pt idx="642">
                  <c:v>6.4003821993611938</c:v>
                </c:pt>
                <c:pt idx="643">
                  <c:v>6.4059334473116465</c:v>
                </c:pt>
                <c:pt idx="644">
                  <c:v>6.4062047808781113</c:v>
                </c:pt>
                <c:pt idx="645">
                  <c:v>6.5034868103580123</c:v>
                </c:pt>
                <c:pt idx="646">
                  <c:v>6.5112869708915353</c:v>
                </c:pt>
                <c:pt idx="647">
                  <c:v>6.516453056539822</c:v>
                </c:pt>
                <c:pt idx="648">
                  <c:v>6.5173181462783614</c:v>
                </c:pt>
                <c:pt idx="649">
                  <c:v>6.4862587690696474</c:v>
                </c:pt>
                <c:pt idx="650">
                  <c:v>6.4511392268435985</c:v>
                </c:pt>
                <c:pt idx="651">
                  <c:v>6.4751156564593941</c:v>
                </c:pt>
                <c:pt idx="652">
                  <c:v>6.5236419842948461</c:v>
                </c:pt>
                <c:pt idx="653">
                  <c:v>6.5741655333066191</c:v>
                </c:pt>
                <c:pt idx="654">
                  <c:v>6.5322488129798817</c:v>
                </c:pt>
                <c:pt idx="655">
                  <c:v>6.4758029747724164</c:v>
                </c:pt>
                <c:pt idx="656">
                  <c:v>6.4614185612425654</c:v>
                </c:pt>
                <c:pt idx="657">
                  <c:v>6.54956105156531</c:v>
                </c:pt>
                <c:pt idx="658">
                  <c:v>6.5819293981468663</c:v>
                </c:pt>
                <c:pt idx="659">
                  <c:v>6.6437831655397321</c:v>
                </c:pt>
                <c:pt idx="660">
                  <c:v>6.7086068020404301</c:v>
                </c:pt>
                <c:pt idx="661">
                  <c:v>6.7551894821761564</c:v>
                </c:pt>
                <c:pt idx="662">
                  <c:v>6.6689184117467821</c:v>
                </c:pt>
                <c:pt idx="663">
                  <c:v>6.6477759720274179</c:v>
                </c:pt>
                <c:pt idx="664">
                  <c:v>6.735944085816854</c:v>
                </c:pt>
                <c:pt idx="665">
                  <c:v>6.7370101538382503</c:v>
                </c:pt>
                <c:pt idx="666">
                  <c:v>6.7379892472946734</c:v>
                </c:pt>
                <c:pt idx="667">
                  <c:v>6.7323369648025366</c:v>
                </c:pt>
                <c:pt idx="668">
                  <c:v>6.7343111601398009</c:v>
                </c:pt>
                <c:pt idx="669">
                  <c:v>6.7323168193863427</c:v>
                </c:pt>
                <c:pt idx="670">
                  <c:v>6.710722930593441</c:v>
                </c:pt>
                <c:pt idx="671">
                  <c:v>6.7875856602284701</c:v>
                </c:pt>
                <c:pt idx="672">
                  <c:v>6.8653041812824984</c:v>
                </c:pt>
                <c:pt idx="673">
                  <c:v>6.9356149984194939</c:v>
                </c:pt>
                <c:pt idx="674">
                  <c:v>6.9313822530991178</c:v>
                </c:pt>
                <c:pt idx="675">
                  <c:v>7.0079573708395184</c:v>
                </c:pt>
                <c:pt idx="676">
                  <c:v>6.9695436739533418</c:v>
                </c:pt>
                <c:pt idx="677">
                  <c:v>6.9537773074203031</c:v>
                </c:pt>
                <c:pt idx="678">
                  <c:v>6.9501870843778546</c:v>
                </c:pt>
                <c:pt idx="679">
                  <c:v>6.9493731835383512</c:v>
                </c:pt>
                <c:pt idx="680">
                  <c:v>6.9799648879950258</c:v>
                </c:pt>
                <c:pt idx="681">
                  <c:v>7.0259905121976853</c:v>
                </c:pt>
                <c:pt idx="682">
                  <c:v>7.0852928924400116</c:v>
                </c:pt>
                <c:pt idx="683">
                  <c:v>7.1159020542262654</c:v>
                </c:pt>
                <c:pt idx="684">
                  <c:v>7.1218972574927548</c:v>
                </c:pt>
                <c:pt idx="685">
                  <c:v>7.127070340497033</c:v>
                </c:pt>
                <c:pt idx="686">
                  <c:v>7.1404067191541687</c:v>
                </c:pt>
                <c:pt idx="687">
                  <c:v>7.1320921716980239</c:v>
                </c:pt>
                <c:pt idx="688">
                  <c:v>7.1049520883266339</c:v>
                </c:pt>
                <c:pt idx="689">
                  <c:v>7.0729520883266348</c:v>
                </c:pt>
                <c:pt idx="690">
                  <c:v>7.0427088687242998</c:v>
                </c:pt>
                <c:pt idx="691">
                  <c:v>7.0196930698905948</c:v>
                </c:pt>
                <c:pt idx="692">
                  <c:v>7.0052945994402931</c:v>
                </c:pt>
                <c:pt idx="693">
                  <c:v>7.0308870454952936</c:v>
                </c:pt>
                <c:pt idx="694">
                  <c:v>7.0729902770768787</c:v>
                </c:pt>
                <c:pt idx="695">
                  <c:v>7.0954420112007011</c:v>
                </c:pt>
                <c:pt idx="696">
                  <c:v>7.1250115602836743</c:v>
                </c:pt>
                <c:pt idx="697">
                  <c:v>7.1544719855301029</c:v>
                </c:pt>
                <c:pt idx="698">
                  <c:v>7.3980196228464905</c:v>
                </c:pt>
                <c:pt idx="699">
                  <c:v>7.4119163912649046</c:v>
                </c:pt>
                <c:pt idx="700">
                  <c:v>7.8466375362463818</c:v>
                </c:pt>
                <c:pt idx="701">
                  <c:v>8.330747407339981</c:v>
                </c:pt>
                <c:pt idx="702">
                  <c:v>8.8826950694112021</c:v>
                </c:pt>
                <c:pt idx="703">
                  <c:v>9.1927561381134915</c:v>
                </c:pt>
                <c:pt idx="704">
                  <c:v>9.7466162515350412</c:v>
                </c:pt>
                <c:pt idx="705">
                  <c:v>9.8946162515350409</c:v>
                </c:pt>
                <c:pt idx="706">
                  <c:v>9.9806162515350429</c:v>
                </c:pt>
                <c:pt idx="707">
                  <c:v>10.000480576738727</c:v>
                </c:pt>
                <c:pt idx="708">
                  <c:v>10.033624095761175</c:v>
                </c:pt>
                <c:pt idx="709">
                  <c:v>10.043656601345827</c:v>
                </c:pt>
                <c:pt idx="710">
                  <c:v>10.061949928419013</c:v>
                </c:pt>
                <c:pt idx="711">
                  <c:v>10.074246138234299</c:v>
                </c:pt>
                <c:pt idx="712">
                  <c:v>10.066506020727847</c:v>
                </c:pt>
                <c:pt idx="713">
                  <c:v>10.051301433003109</c:v>
                </c:pt>
                <c:pt idx="714">
                  <c:v>10.04129116693808</c:v>
                </c:pt>
                <c:pt idx="715">
                  <c:v>10.030346636743284</c:v>
                </c:pt>
                <c:pt idx="716">
                  <c:v>10.048694016818533</c:v>
                </c:pt>
                <c:pt idx="717">
                  <c:v>10.071752767308288</c:v>
                </c:pt>
                <c:pt idx="718">
                  <c:v>10.099772410334069</c:v>
                </c:pt>
                <c:pt idx="719">
                  <c:v>10.123680645098364</c:v>
                </c:pt>
                <c:pt idx="720">
                  <c:v>10.126073639355008</c:v>
                </c:pt>
                <c:pt idx="721">
                  <c:v>10.125698544732</c:v>
                </c:pt>
                <c:pt idx="722">
                  <c:v>10.143072200836306</c:v>
                </c:pt>
                <c:pt idx="723">
                  <c:v>10.143658632414983</c:v>
                </c:pt>
                <c:pt idx="724">
                  <c:v>10.145649132422802</c:v>
                </c:pt>
                <c:pt idx="725">
                  <c:v>10.174210256228241</c:v>
                </c:pt>
                <c:pt idx="726">
                  <c:v>10.180842340377616</c:v>
                </c:pt>
                <c:pt idx="727">
                  <c:v>10.176602208345431</c:v>
                </c:pt>
                <c:pt idx="728">
                  <c:v>10.190711530098671</c:v>
                </c:pt>
                <c:pt idx="729">
                  <c:v>10.192073787132616</c:v>
                </c:pt>
                <c:pt idx="730">
                  <c:v>10.203359601790654</c:v>
                </c:pt>
                <c:pt idx="731">
                  <c:v>10.19732392471033</c:v>
                </c:pt>
                <c:pt idx="732">
                  <c:v>10.193594797495585</c:v>
                </c:pt>
                <c:pt idx="733">
                  <c:v>10.189675101290637</c:v>
                </c:pt>
                <c:pt idx="734">
                  <c:v>10.190694755637598</c:v>
                </c:pt>
                <c:pt idx="735">
                  <c:v>10.183180689508019</c:v>
                </c:pt>
                <c:pt idx="736">
                  <c:v>10.198646532115543</c:v>
                </c:pt>
                <c:pt idx="737">
                  <c:v>10.204373783066398</c:v>
                </c:pt>
                <c:pt idx="738">
                  <c:v>10.21777231063515</c:v>
                </c:pt>
                <c:pt idx="739">
                  <c:v>10.220133673360317</c:v>
                </c:pt>
                <c:pt idx="740">
                  <c:v>10.210635632556169</c:v>
                </c:pt>
                <c:pt idx="741">
                  <c:v>10.199835159926021</c:v>
                </c:pt>
                <c:pt idx="742">
                  <c:v>10.212469971188378</c:v>
                </c:pt>
                <c:pt idx="743">
                  <c:v>10.21477141396422</c:v>
                </c:pt>
                <c:pt idx="744">
                  <c:v>10.207150498855786</c:v>
                </c:pt>
                <c:pt idx="745">
                  <c:v>10.207710132978642</c:v>
                </c:pt>
                <c:pt idx="746">
                  <c:v>10.199140272767751</c:v>
                </c:pt>
                <c:pt idx="747">
                  <c:v>10.170207384599388</c:v>
                </c:pt>
                <c:pt idx="748">
                  <c:v>10.128007699607219</c:v>
                </c:pt>
                <c:pt idx="749">
                  <c:v>10.099476996137593</c:v>
                </c:pt>
                <c:pt idx="750">
                  <c:v>10.066340739349958</c:v>
                </c:pt>
                <c:pt idx="751">
                  <c:v>10.052825480649249</c:v>
                </c:pt>
                <c:pt idx="752">
                  <c:v>10.028381819540623</c:v>
                </c:pt>
                <c:pt idx="753">
                  <c:v>10.018221603087962</c:v>
                </c:pt>
                <c:pt idx="754">
                  <c:v>10.018275343416237</c:v>
                </c:pt>
                <c:pt idx="755">
                  <c:v>10.018739692628152</c:v>
                </c:pt>
                <c:pt idx="756">
                  <c:v>10.005758888437708</c:v>
                </c:pt>
                <c:pt idx="757">
                  <c:v>10.014282111317881</c:v>
                </c:pt>
                <c:pt idx="758">
                  <c:v>10.017085564506841</c:v>
                </c:pt>
                <c:pt idx="759">
                  <c:v>10.019837838775832</c:v>
                </c:pt>
                <c:pt idx="760">
                  <c:v>10.020730778350789</c:v>
                </c:pt>
                <c:pt idx="761">
                  <c:v>10.029299340749537</c:v>
                </c:pt>
                <c:pt idx="762">
                  <c:v>10.028189737765498</c:v>
                </c:pt>
                <c:pt idx="763">
                  <c:v>10.026871599752088</c:v>
                </c:pt>
                <c:pt idx="764">
                  <c:v>10.030567333039055</c:v>
                </c:pt>
                <c:pt idx="765">
                  <c:v>10.029423263869056</c:v>
                </c:pt>
                <c:pt idx="766">
                  <c:v>10.02445224782222</c:v>
                </c:pt>
                <c:pt idx="767">
                  <c:v>10.022769240092476</c:v>
                </c:pt>
                <c:pt idx="768">
                  <c:v>10.019148955862814</c:v>
                </c:pt>
                <c:pt idx="769">
                  <c:v>10.015187086106117</c:v>
                </c:pt>
                <c:pt idx="770">
                  <c:v>10.018330290455934</c:v>
                </c:pt>
                <c:pt idx="771">
                  <c:v>10.014483479177404</c:v>
                </c:pt>
                <c:pt idx="772">
                  <c:v>10.006724785706377</c:v>
                </c:pt>
                <c:pt idx="773">
                  <c:v>10.006962953970017</c:v>
                </c:pt>
                <c:pt idx="774">
                  <c:v>10.004289300863173</c:v>
                </c:pt>
                <c:pt idx="775">
                  <c:v>10.00117727293701</c:v>
                </c:pt>
                <c:pt idx="776">
                  <c:v>10.005897351207517</c:v>
                </c:pt>
                <c:pt idx="777">
                  <c:v>10.005909429367163</c:v>
                </c:pt>
                <c:pt idx="778">
                  <c:v>10.005928389918456</c:v>
                </c:pt>
                <c:pt idx="779">
                  <c:v>9.9582367221619883</c:v>
                </c:pt>
                <c:pt idx="780">
                  <c:v>9.9011431577306901</c:v>
                </c:pt>
                <c:pt idx="781">
                  <c:v>9.8227028675182382</c:v>
                </c:pt>
                <c:pt idx="782">
                  <c:v>9.7361706205410936</c:v>
                </c:pt>
                <c:pt idx="783">
                  <c:v>9.6359126917277571</c:v>
                </c:pt>
                <c:pt idx="784">
                  <c:v>9.5886784842185016</c:v>
                </c:pt>
                <c:pt idx="785">
                  <c:v>9.5455276526092714</c:v>
                </c:pt>
                <c:pt idx="786">
                  <c:v>9.5190327802659134</c:v>
                </c:pt>
                <c:pt idx="787">
                  <c:v>9.5053130929962659</c:v>
                </c:pt>
                <c:pt idx="788">
                  <c:v>9.5053130929962659</c:v>
                </c:pt>
                <c:pt idx="789">
                  <c:v>9.5</c:v>
                </c:pt>
                <c:pt idx="790">
                  <c:v>9.5</c:v>
                </c:pt>
                <c:pt idx="791">
                  <c:v>9.5</c:v>
                </c:pt>
                <c:pt idx="792">
                  <c:v>9.5</c:v>
                </c:pt>
                <c:pt idx="793">
                  <c:v>9.5000000000000018</c:v>
                </c:pt>
                <c:pt idx="794">
                  <c:v>9.5</c:v>
                </c:pt>
                <c:pt idx="795">
                  <c:v>9.5</c:v>
                </c:pt>
                <c:pt idx="796">
                  <c:v>9.5</c:v>
                </c:pt>
                <c:pt idx="797">
                  <c:v>9.5</c:v>
                </c:pt>
                <c:pt idx="798">
                  <c:v>9.5</c:v>
                </c:pt>
                <c:pt idx="799">
                  <c:v>9.5</c:v>
                </c:pt>
                <c:pt idx="800">
                  <c:v>9.5</c:v>
                </c:pt>
                <c:pt idx="801">
                  <c:v>9.5</c:v>
                </c:pt>
                <c:pt idx="802">
                  <c:v>9.492474388464295</c:v>
                </c:pt>
                <c:pt idx="803">
                  <c:v>9.4615973811005052</c:v>
                </c:pt>
                <c:pt idx="804">
                  <c:v>9.3356171555586673</c:v>
                </c:pt>
                <c:pt idx="805">
                  <c:v>9.1998003567751656</c:v>
                </c:pt>
                <c:pt idx="806">
                  <c:v>9.0498003567751635</c:v>
                </c:pt>
                <c:pt idx="807">
                  <c:v>8.9073259683108681</c:v>
                </c:pt>
                <c:pt idx="808">
                  <c:v>8.7901866989763437</c:v>
                </c:pt>
                <c:pt idx="809">
                  <c:v>8.7682347930277764</c:v>
                </c:pt>
                <c:pt idx="810">
                  <c:v>8.7568058291058328</c:v>
                </c:pt>
                <c:pt idx="811">
                  <c:v>8.7582797520120046</c:v>
                </c:pt>
                <c:pt idx="812">
                  <c:v>8.7582797520120046</c:v>
                </c:pt>
                <c:pt idx="813">
                  <c:v>8.7562960287103202</c:v>
                </c:pt>
                <c:pt idx="814">
                  <c:v>8.754228160200725</c:v>
                </c:pt>
                <c:pt idx="815">
                  <c:v>8.75147392290617</c:v>
                </c:pt>
                <c:pt idx="816">
                  <c:v>8.75</c:v>
                </c:pt>
                <c:pt idx="817">
                  <c:v>8.75</c:v>
                </c:pt>
                <c:pt idx="818">
                  <c:v>8.75</c:v>
                </c:pt>
                <c:pt idx="819">
                  <c:v>8.6900978809830107</c:v>
                </c:pt>
                <c:pt idx="820">
                  <c:v>8.6229210070209596</c:v>
                </c:pt>
                <c:pt idx="821">
                  <c:v>8.5343080218124303</c:v>
                </c:pt>
                <c:pt idx="822">
                  <c:v>8.4426394164184124</c:v>
                </c:pt>
                <c:pt idx="823">
                  <c:v>8.3426394164184128</c:v>
                </c:pt>
                <c:pt idx="824">
                  <c:v>8.3025415354354024</c:v>
                </c:pt>
                <c:pt idx="825">
                  <c:v>8.2697184093974521</c:v>
                </c:pt>
                <c:pt idx="826">
                  <c:v>8.2583313946059818</c:v>
                </c:pt>
                <c:pt idx="827">
                  <c:v>8.25</c:v>
                </c:pt>
                <c:pt idx="828">
                  <c:v>8.25</c:v>
                </c:pt>
                <c:pt idx="829">
                  <c:v>8.25</c:v>
                </c:pt>
                <c:pt idx="830">
                  <c:v>8.25</c:v>
                </c:pt>
                <c:pt idx="831">
                  <c:v>8.2577120822860017</c:v>
                </c:pt>
                <c:pt idx="832">
                  <c:v>8.2639844837376781</c:v>
                </c:pt>
                <c:pt idx="833">
                  <c:v>8.2716965660236799</c:v>
                </c:pt>
                <c:pt idx="834">
                  <c:v>8.2794086483096798</c:v>
                </c:pt>
                <c:pt idx="835">
                  <c:v>8.2865478302200675</c:v>
                </c:pt>
                <c:pt idx="836">
                  <c:v>8.2880712533498748</c:v>
                </c:pt>
                <c:pt idx="837">
                  <c:v>8.2904638069954988</c:v>
                </c:pt>
                <c:pt idx="838">
                  <c:v>8.2910883960744179</c:v>
                </c:pt>
                <c:pt idx="839">
                  <c:v>8.2929560720091011</c:v>
                </c:pt>
                <c:pt idx="840">
                  <c:v>8.2942671085669382</c:v>
                </c:pt>
                <c:pt idx="841">
                  <c:v>8.2940522217407651</c:v>
                </c:pt>
                <c:pt idx="842">
                  <c:v>8.2948821873625587</c:v>
                </c:pt>
                <c:pt idx="843">
                  <c:v>8.2969005456205736</c:v>
                </c:pt>
                <c:pt idx="844">
                  <c:v>8.298065773110185</c:v>
                </c:pt>
                <c:pt idx="845">
                  <c:v>8.2980759467360681</c:v>
                </c:pt>
                <c:pt idx="846">
                  <c:v>8.2953265879814104</c:v>
                </c:pt>
                <c:pt idx="847">
                  <c:v>8.2926914626910904</c:v>
                </c:pt>
                <c:pt idx="848">
                  <c:v>8.2886427790144594</c:v>
                </c:pt>
                <c:pt idx="849">
                  <c:v>8.2842563527552358</c:v>
                </c:pt>
                <c:pt idx="850">
                  <c:v>8.2822328231515794</c:v>
                </c:pt>
                <c:pt idx="851">
                  <c:v>8.2834014843281842</c:v>
                </c:pt>
                <c:pt idx="852">
                  <c:v>8.2839686049036434</c:v>
                </c:pt>
                <c:pt idx="853">
                  <c:v>8.2856107210060177</c:v>
                </c:pt>
                <c:pt idx="854">
                  <c:v>8.2872140533765464</c:v>
                </c:pt>
                <c:pt idx="855">
                  <c:v>8.2894827547778291</c:v>
                </c:pt>
                <c:pt idx="856">
                  <c:v>8.2882667517553088</c:v>
                </c:pt>
                <c:pt idx="857">
                  <c:v>8.2871486982217633</c:v>
                </c:pt>
                <c:pt idx="858">
                  <c:v>8.2864173676193822</c:v>
                </c:pt>
                <c:pt idx="859">
                  <c:v>8.2857458047732475</c:v>
                </c:pt>
                <c:pt idx="860">
                  <c:v>8.2842385471827136</c:v>
                </c:pt>
                <c:pt idx="861">
                  <c:v>8.286203641717627</c:v>
                </c:pt>
                <c:pt idx="862">
                  <c:v>8.2881788029402728</c:v>
                </c:pt>
                <c:pt idx="863">
                  <c:v>8.290753080709683</c:v>
                </c:pt>
                <c:pt idx="864">
                  <c:v>8.2934696477881733</c:v>
                </c:pt>
                <c:pt idx="865">
                  <c:v>8.2968803788498118</c:v>
                </c:pt>
                <c:pt idx="866">
                  <c:v>8.3601262868461461</c:v>
                </c:pt>
                <c:pt idx="867">
                  <c:v>8.4395845580697859</c:v>
                </c:pt>
                <c:pt idx="868">
                  <c:v>8.5239551272455678</c:v>
                </c:pt>
                <c:pt idx="869">
                  <c:v>8.5550199030573868</c:v>
                </c:pt>
                <c:pt idx="870">
                  <c:v>8.6000133678349027</c:v>
                </c:pt>
                <c:pt idx="871">
                  <c:v>8.5657373675212902</c:v>
                </c:pt>
                <c:pt idx="872">
                  <c:v>8.4914456721117642</c:v>
                </c:pt>
                <c:pt idx="873">
                  <c:v>8.4010992740207229</c:v>
                </c:pt>
                <c:pt idx="874">
                  <c:v>8.407277106414643</c:v>
                </c:pt>
                <c:pt idx="875">
                  <c:v>8.3543314440131233</c:v>
                </c:pt>
                <c:pt idx="876">
                  <c:v>8.3668645628517986</c:v>
                </c:pt>
                <c:pt idx="877">
                  <c:v>8.3773257763444278</c:v>
                </c:pt>
                <c:pt idx="878">
                  <c:v>8.4147393234378107</c:v>
                </c:pt>
                <c:pt idx="879">
                  <c:v>8.4107193669504632</c:v>
                </c:pt>
                <c:pt idx="880">
                  <c:v>8.4107506992669254</c:v>
                </c:pt>
                <c:pt idx="881">
                  <c:v>8.4164904153278108</c:v>
                </c:pt>
                <c:pt idx="882">
                  <c:v>8.436361100585426</c:v>
                </c:pt>
                <c:pt idx="883">
                  <c:v>8.4229760875052797</c:v>
                </c:pt>
                <c:pt idx="884">
                  <c:v>8.416992354147343</c:v>
                </c:pt>
                <c:pt idx="885">
                  <c:v>8.4223992212280194</c:v>
                </c:pt>
                <c:pt idx="886">
                  <c:v>8.3716946327604838</c:v>
                </c:pt>
                <c:pt idx="887">
                  <c:v>8.3346260068860794</c:v>
                </c:pt>
                <c:pt idx="888">
                  <c:v>8.3088963657856603</c:v>
                </c:pt>
                <c:pt idx="889">
                  <c:v>8.2753031790422842</c:v>
                </c:pt>
                <c:pt idx="890">
                  <c:v>8.2690486307113868</c:v>
                </c:pt>
                <c:pt idx="891">
                  <c:v>8.268227448559184</c:v>
                </c:pt>
                <c:pt idx="892">
                  <c:v>8.2669584494659105</c:v>
                </c:pt>
                <c:pt idx="893">
                  <c:v>8.270927606124328</c:v>
                </c:pt>
                <c:pt idx="894">
                  <c:v>8.2764578337125894</c:v>
                </c:pt>
                <c:pt idx="895">
                  <c:v>8.3150316123375667</c:v>
                </c:pt>
                <c:pt idx="896">
                  <c:v>8.3396190949232256</c:v>
                </c:pt>
                <c:pt idx="897">
                  <c:v>8.3402618237363786</c:v>
                </c:pt>
                <c:pt idx="898">
                  <c:v>8.3392178579076806</c:v>
                </c:pt>
                <c:pt idx="899">
                  <c:v>8.334290321814219</c:v>
                </c:pt>
                <c:pt idx="900">
                  <c:v>8.2963855126610415</c:v>
                </c:pt>
                <c:pt idx="901">
                  <c:v>8.2696014473050816</c:v>
                </c:pt>
                <c:pt idx="902">
                  <c:v>8.2666770800689751</c:v>
                </c:pt>
                <c:pt idx="903">
                  <c:v>8.2795381739225355</c:v>
                </c:pt>
                <c:pt idx="904">
                  <c:v>8.2790095628451219</c:v>
                </c:pt>
                <c:pt idx="905">
                  <c:v>8.2798657323618414</c:v>
                </c:pt>
                <c:pt idx="906">
                  <c:v>8.2812327827887167</c:v>
                </c:pt>
                <c:pt idx="907">
                  <c:v>8.2804599861772097</c:v>
                </c:pt>
                <c:pt idx="908">
                  <c:v>8.2748713906660107</c:v>
                </c:pt>
                <c:pt idx="909">
                  <c:v>8.2992081496118892</c:v>
                </c:pt>
                <c:pt idx="910">
                  <c:v>8.2989085895614298</c:v>
                </c:pt>
                <c:pt idx="911">
                  <c:v>8.2991410606733815</c:v>
                </c:pt>
                <c:pt idx="912">
                  <c:v>8.3011467462811996</c:v>
                </c:pt>
                <c:pt idx="913">
                  <c:v>8.2966745013467751</c:v>
                </c:pt>
                <c:pt idx="914">
                  <c:v>8.305287438196526</c:v>
                </c:pt>
                <c:pt idx="915">
                  <c:v>8.3442249413534562</c:v>
                </c:pt>
                <c:pt idx="916">
                  <c:v>8.3810538548473978</c:v>
                </c:pt>
                <c:pt idx="917">
                  <c:v>8.3975492867543924</c:v>
                </c:pt>
                <c:pt idx="918">
                  <c:v>8.4729830817206935</c:v>
                </c:pt>
                <c:pt idx="919">
                  <c:v>8.543631853377196</c:v>
                </c:pt>
                <c:pt idx="920">
                  <c:v>8.6221296762871251</c:v>
                </c:pt>
                <c:pt idx="921">
                  <c:v>8.687545147539625</c:v>
                </c:pt>
                <c:pt idx="922">
                  <c:v>8.8015137254955071</c:v>
                </c:pt>
                <c:pt idx="923">
                  <c:v>8.826167198124903</c:v>
                </c:pt>
                <c:pt idx="924">
                  <c:v>8.7774925708893576</c:v>
                </c:pt>
                <c:pt idx="925">
                  <c:v>8.7159123570981123</c:v>
                </c:pt>
                <c:pt idx="926">
                  <c:v>8.6418148287803671</c:v>
                </c:pt>
                <c:pt idx="927">
                  <c:v>8.5069546950541124</c:v>
                </c:pt>
                <c:pt idx="928">
                  <c:v>8.4441163886397241</c:v>
                </c:pt>
                <c:pt idx="929">
                  <c:v>8.4244475021994649</c:v>
                </c:pt>
                <c:pt idx="930">
                  <c:v>8.4156332202674893</c:v>
                </c:pt>
                <c:pt idx="931">
                  <c:v>8.4333366954552442</c:v>
                </c:pt>
                <c:pt idx="932">
                  <c:v>8.4864993462578155</c:v>
                </c:pt>
                <c:pt idx="933">
                  <c:v>8.4931325148794254</c:v>
                </c:pt>
                <c:pt idx="934">
                  <c:v>8.5041411132659306</c:v>
                </c:pt>
                <c:pt idx="935">
                  <c:v>8.4972341007682619</c:v>
                </c:pt>
                <c:pt idx="936">
                  <c:v>8.438899860616452</c:v>
                </c:pt>
                <c:pt idx="937">
                  <c:v>8.4104667564937099</c:v>
                </c:pt>
                <c:pt idx="938">
                  <c:v>8.3969909956341358</c:v>
                </c:pt>
                <c:pt idx="939">
                  <c:v>8.3756842120231401</c:v>
                </c:pt>
                <c:pt idx="940">
                  <c:v>8.3672643486679057</c:v>
                </c:pt>
                <c:pt idx="941">
                  <c:v>8.403184091585624</c:v>
                </c:pt>
                <c:pt idx="942">
                  <c:v>8.4049549677209878</c:v>
                </c:pt>
                <c:pt idx="943">
                  <c:v>8.3787256765698181</c:v>
                </c:pt>
                <c:pt idx="944">
                  <c:v>8.3841927272599168</c:v>
                </c:pt>
                <c:pt idx="945">
                  <c:v>8.3958207839346208</c:v>
                </c:pt>
                <c:pt idx="946">
                  <c:v>8.3374921977506862</c:v>
                </c:pt>
                <c:pt idx="947">
                  <c:v>8.2614788320949391</c:v>
                </c:pt>
                <c:pt idx="948">
                  <c:v>8.1895568017809133</c:v>
                </c:pt>
                <c:pt idx="949">
                  <c:v>8.005615853215005</c:v>
                </c:pt>
                <c:pt idx="950">
                  <c:v>7.8883340409722464</c:v>
                </c:pt>
                <c:pt idx="951">
                  <c:v>7.826629623077471</c:v>
                </c:pt>
                <c:pt idx="952">
                  <c:v>7.7983606071767797</c:v>
                </c:pt>
                <c:pt idx="953">
                  <c:v>7.8282320195912494</c:v>
                </c:pt>
                <c:pt idx="954">
                  <c:v>7.8565503753312509</c:v>
                </c:pt>
                <c:pt idx="955">
                  <c:v>7.8868333585483636</c:v>
                </c:pt>
                <c:pt idx="956">
                  <c:v>7.9187509441664146</c:v>
                </c:pt>
                <c:pt idx="957">
                  <c:v>7.9385717758068903</c:v>
                </c:pt>
                <c:pt idx="958">
                  <c:v>7.9452455695636655</c:v>
                </c:pt>
                <c:pt idx="959">
                  <c:v>7.9464336780645564</c:v>
                </c:pt>
                <c:pt idx="960">
                  <c:v>7.9676458359944196</c:v>
                </c:pt>
                <c:pt idx="961">
                  <c:v>8.0131110081095169</c:v>
                </c:pt>
                <c:pt idx="962">
                  <c:v>8.0197625020890744</c:v>
                </c:pt>
                <c:pt idx="963">
                  <c:v>8.0144655100495008</c:v>
                </c:pt>
                <c:pt idx="964">
                  <c:v>8.0173881450091695</c:v>
                </c:pt>
                <c:pt idx="965">
                  <c:v>7.976927981799105</c:v>
                </c:pt>
                <c:pt idx="966">
                  <c:v>7.8963538391748047</c:v>
                </c:pt>
                <c:pt idx="967">
                  <c:v>7.8920135657671366</c:v>
                </c:pt>
                <c:pt idx="968">
                  <c:v>7.893990166291073</c:v>
                </c:pt>
                <c:pt idx="969">
                  <c:v>7.8726875850141287</c:v>
                </c:pt>
                <c:pt idx="970">
                  <c:v>7.8844224469197615</c:v>
                </c:pt>
                <c:pt idx="971">
                  <c:v>7.8971114763978347</c:v>
                </c:pt>
                <c:pt idx="972">
                  <c:v>7.8517232084125057</c:v>
                </c:pt>
                <c:pt idx="973">
                  <c:v>7.8019630968361913</c:v>
                </c:pt>
                <c:pt idx="974">
                  <c:v>7.758332135784471</c:v>
                </c:pt>
                <c:pt idx="975">
                  <c:v>7.7065849753140281</c:v>
                </c:pt>
                <c:pt idx="976">
                  <c:v>7.6670779817514969</c:v>
                </c:pt>
                <c:pt idx="977">
                  <c:v>7.6757898237179969</c:v>
                </c:pt>
                <c:pt idx="978">
                  <c:v>7.7016214779161114</c:v>
                </c:pt>
                <c:pt idx="979">
                  <c:v>7.780628241732769</c:v>
                </c:pt>
                <c:pt idx="980">
                  <c:v>7.8404460323138041</c:v>
                </c:pt>
                <c:pt idx="981">
                  <c:v>7.89547429314959</c:v>
                </c:pt>
                <c:pt idx="982">
                  <c:v>7.9175613681913148</c:v>
                </c:pt>
                <c:pt idx="983">
                  <c:v>7.9210967111284658</c:v>
                </c:pt>
                <c:pt idx="984">
                  <c:v>7.8869068801571887</c:v>
                </c:pt>
                <c:pt idx="985">
                  <c:v>7.852864647991173</c:v>
                </c:pt>
                <c:pt idx="986">
                  <c:v>7.8165201819468653</c:v>
                </c:pt>
                <c:pt idx="987">
                  <c:v>7.7906427342381619</c:v>
                </c:pt>
                <c:pt idx="988">
                  <c:v>7.7567178852823604</c:v>
                </c:pt>
                <c:pt idx="989">
                  <c:v>7.7200646285098049</c:v>
                </c:pt>
                <c:pt idx="990">
                  <c:v>7.7114993372420217</c:v>
                </c:pt>
                <c:pt idx="991">
                  <c:v>7.7085890304095033</c:v>
                </c:pt>
                <c:pt idx="992">
                  <c:v>7.7354387716586785</c:v>
                </c:pt>
                <c:pt idx="993">
                  <c:v>7.7888399775677071</c:v>
                </c:pt>
                <c:pt idx="994">
                  <c:v>7.8464795483172454</c:v>
                </c:pt>
                <c:pt idx="995">
                  <c:v>7.8754390587196452</c:v>
                </c:pt>
                <c:pt idx="996">
                  <c:v>7.8943590131987085</c:v>
                </c:pt>
                <c:pt idx="997">
                  <c:v>7.8632344699948149</c:v>
                </c:pt>
                <c:pt idx="998">
                  <c:v>7.8866451291217032</c:v>
                </c:pt>
                <c:pt idx="999">
                  <c:v>7.8893644871444391</c:v>
                </c:pt>
                <c:pt idx="1000">
                  <c:v>7.8893269344157009</c:v>
                </c:pt>
                <c:pt idx="1001">
                  <c:v>7.8741532054297121</c:v>
                </c:pt>
                <c:pt idx="1002">
                  <c:v>7.880530339596227</c:v>
                </c:pt>
                <c:pt idx="1003">
                  <c:v>7.8340876011767993</c:v>
                </c:pt>
                <c:pt idx="1004">
                  <c:v>7.8280554461258323</c:v>
                </c:pt>
                <c:pt idx="1005">
                  <c:v>7.8675036335549482</c:v>
                </c:pt>
                <c:pt idx="1006">
                  <c:v>7.9852486970405394</c:v>
                </c:pt>
                <c:pt idx="1007">
                  <c:v>8.0854195105497286</c:v>
                </c:pt>
                <c:pt idx="1008">
                  <c:v>8.1291081546255466</c:v>
                </c:pt>
                <c:pt idx="1009">
                  <c:v>8.151013186737039</c:v>
                </c:pt>
                <c:pt idx="1010">
                  <c:v>8.1588668545728673</c:v>
                </c:pt>
                <c:pt idx="1011">
                  <c:v>8.1773531360577554</c:v>
                </c:pt>
                <c:pt idx="1012">
                  <c:v>8.2075645984529437</c:v>
                </c:pt>
              </c:numCache>
            </c:numRef>
          </c:val>
          <c:smooth val="0"/>
        </c:ser>
        <c:ser>
          <c:idx val="3"/>
          <c:order val="3"/>
          <c:tx>
            <c:strRef>
              <c:f>'5.1.14'!$H$3</c:f>
              <c:strCache>
                <c:ptCount val="1"/>
                <c:pt idx="0">
                  <c:v>BIST Overnight Rates (5 day MA)</c:v>
                </c:pt>
              </c:strCache>
            </c:strRef>
          </c:tx>
          <c:spPr>
            <a:ln w="9525">
              <a:solidFill>
                <a:srgbClr val="87212E"/>
              </a:solidFill>
              <a:prstDash val="sysDash"/>
            </a:ln>
          </c:spPr>
          <c:marker>
            <c:symbol val="none"/>
          </c:marker>
          <c:cat>
            <c:numRef>
              <c:f>'5.1.14'!$B$20:$B$1506</c:f>
              <c:numCache>
                <c:formatCode>m/d/yyyy</c:formatCode>
                <c:ptCount val="1487"/>
                <c:pt idx="0">
                  <c:v>40647</c:v>
                </c:pt>
                <c:pt idx="1">
                  <c:v>40648</c:v>
                </c:pt>
                <c:pt idx="2">
                  <c:v>40651</c:v>
                </c:pt>
                <c:pt idx="3">
                  <c:v>40652</c:v>
                </c:pt>
                <c:pt idx="4">
                  <c:v>40653</c:v>
                </c:pt>
                <c:pt idx="5">
                  <c:v>40654</c:v>
                </c:pt>
                <c:pt idx="6">
                  <c:v>40655</c:v>
                </c:pt>
                <c:pt idx="7">
                  <c:v>40658</c:v>
                </c:pt>
                <c:pt idx="8">
                  <c:v>40659</c:v>
                </c:pt>
                <c:pt idx="9">
                  <c:v>40660</c:v>
                </c:pt>
                <c:pt idx="10">
                  <c:v>40661</c:v>
                </c:pt>
                <c:pt idx="11">
                  <c:v>40662</c:v>
                </c:pt>
                <c:pt idx="12">
                  <c:v>40665</c:v>
                </c:pt>
                <c:pt idx="13">
                  <c:v>40666</c:v>
                </c:pt>
                <c:pt idx="14">
                  <c:v>40667</c:v>
                </c:pt>
                <c:pt idx="15">
                  <c:v>40668</c:v>
                </c:pt>
                <c:pt idx="16">
                  <c:v>40669</c:v>
                </c:pt>
                <c:pt idx="17">
                  <c:v>40672</c:v>
                </c:pt>
                <c:pt idx="18">
                  <c:v>40673</c:v>
                </c:pt>
                <c:pt idx="19">
                  <c:v>40674</c:v>
                </c:pt>
                <c:pt idx="20">
                  <c:v>40675</c:v>
                </c:pt>
                <c:pt idx="21">
                  <c:v>40676</c:v>
                </c:pt>
                <c:pt idx="22">
                  <c:v>40679</c:v>
                </c:pt>
                <c:pt idx="23">
                  <c:v>40680</c:v>
                </c:pt>
                <c:pt idx="24">
                  <c:v>40683</c:v>
                </c:pt>
                <c:pt idx="25">
                  <c:v>40686</c:v>
                </c:pt>
                <c:pt idx="26">
                  <c:v>40687</c:v>
                </c:pt>
                <c:pt idx="27">
                  <c:v>40688</c:v>
                </c:pt>
                <c:pt idx="28">
                  <c:v>40689</c:v>
                </c:pt>
                <c:pt idx="29">
                  <c:v>40690</c:v>
                </c:pt>
                <c:pt idx="30">
                  <c:v>40693</c:v>
                </c:pt>
                <c:pt idx="31">
                  <c:v>40694</c:v>
                </c:pt>
                <c:pt idx="32">
                  <c:v>40695</c:v>
                </c:pt>
                <c:pt idx="33">
                  <c:v>40696</c:v>
                </c:pt>
                <c:pt idx="34">
                  <c:v>40697</c:v>
                </c:pt>
                <c:pt idx="35">
                  <c:v>40700</c:v>
                </c:pt>
                <c:pt idx="36">
                  <c:v>40701</c:v>
                </c:pt>
                <c:pt idx="37">
                  <c:v>40702</c:v>
                </c:pt>
                <c:pt idx="38">
                  <c:v>40703</c:v>
                </c:pt>
                <c:pt idx="39">
                  <c:v>40704</c:v>
                </c:pt>
                <c:pt idx="40">
                  <c:v>40707</c:v>
                </c:pt>
                <c:pt idx="41">
                  <c:v>40708</c:v>
                </c:pt>
                <c:pt idx="42">
                  <c:v>40709</c:v>
                </c:pt>
                <c:pt idx="43">
                  <c:v>40710</c:v>
                </c:pt>
                <c:pt idx="44">
                  <c:v>40711</c:v>
                </c:pt>
                <c:pt idx="45">
                  <c:v>40714</c:v>
                </c:pt>
                <c:pt idx="46">
                  <c:v>40715</c:v>
                </c:pt>
                <c:pt idx="47">
                  <c:v>40716</c:v>
                </c:pt>
                <c:pt idx="48">
                  <c:v>40717</c:v>
                </c:pt>
                <c:pt idx="49">
                  <c:v>40718</c:v>
                </c:pt>
                <c:pt idx="50">
                  <c:v>40721</c:v>
                </c:pt>
                <c:pt idx="51">
                  <c:v>40722</c:v>
                </c:pt>
                <c:pt idx="52">
                  <c:v>40723</c:v>
                </c:pt>
                <c:pt idx="53">
                  <c:v>40724</c:v>
                </c:pt>
                <c:pt idx="54">
                  <c:v>40725</c:v>
                </c:pt>
                <c:pt idx="55">
                  <c:v>40728</c:v>
                </c:pt>
                <c:pt idx="56">
                  <c:v>40729</c:v>
                </c:pt>
                <c:pt idx="57">
                  <c:v>40730</c:v>
                </c:pt>
                <c:pt idx="58">
                  <c:v>40731</c:v>
                </c:pt>
                <c:pt idx="59">
                  <c:v>40732</c:v>
                </c:pt>
                <c:pt idx="60">
                  <c:v>40735</c:v>
                </c:pt>
                <c:pt idx="61">
                  <c:v>40736</c:v>
                </c:pt>
                <c:pt idx="62">
                  <c:v>40737</c:v>
                </c:pt>
                <c:pt idx="63">
                  <c:v>40738</c:v>
                </c:pt>
                <c:pt idx="64">
                  <c:v>40739</c:v>
                </c:pt>
                <c:pt idx="65">
                  <c:v>40742</c:v>
                </c:pt>
                <c:pt idx="66">
                  <c:v>40743</c:v>
                </c:pt>
                <c:pt idx="67">
                  <c:v>40744</c:v>
                </c:pt>
                <c:pt idx="68">
                  <c:v>40745</c:v>
                </c:pt>
                <c:pt idx="69">
                  <c:v>40746</c:v>
                </c:pt>
                <c:pt idx="70">
                  <c:v>40749</c:v>
                </c:pt>
                <c:pt idx="71">
                  <c:v>40750</c:v>
                </c:pt>
                <c:pt idx="72">
                  <c:v>40751</c:v>
                </c:pt>
                <c:pt idx="73">
                  <c:v>40752</c:v>
                </c:pt>
                <c:pt idx="74">
                  <c:v>40753</c:v>
                </c:pt>
                <c:pt idx="75">
                  <c:v>40756</c:v>
                </c:pt>
                <c:pt idx="76">
                  <c:v>40757</c:v>
                </c:pt>
                <c:pt idx="77">
                  <c:v>40758</c:v>
                </c:pt>
                <c:pt idx="78">
                  <c:v>40759</c:v>
                </c:pt>
                <c:pt idx="79">
                  <c:v>40760</c:v>
                </c:pt>
                <c:pt idx="80">
                  <c:v>40763</c:v>
                </c:pt>
                <c:pt idx="81">
                  <c:v>40764</c:v>
                </c:pt>
                <c:pt idx="82">
                  <c:v>40765</c:v>
                </c:pt>
                <c:pt idx="83">
                  <c:v>40766</c:v>
                </c:pt>
                <c:pt idx="84">
                  <c:v>40767</c:v>
                </c:pt>
                <c:pt idx="85">
                  <c:v>40770</c:v>
                </c:pt>
                <c:pt idx="86">
                  <c:v>40771</c:v>
                </c:pt>
                <c:pt idx="87">
                  <c:v>40772</c:v>
                </c:pt>
                <c:pt idx="88">
                  <c:v>40773</c:v>
                </c:pt>
                <c:pt idx="89">
                  <c:v>40774</c:v>
                </c:pt>
                <c:pt idx="90">
                  <c:v>40777</c:v>
                </c:pt>
                <c:pt idx="91">
                  <c:v>40778</c:v>
                </c:pt>
                <c:pt idx="92">
                  <c:v>40779</c:v>
                </c:pt>
                <c:pt idx="93">
                  <c:v>40780</c:v>
                </c:pt>
                <c:pt idx="94">
                  <c:v>40781</c:v>
                </c:pt>
                <c:pt idx="95">
                  <c:v>40784</c:v>
                </c:pt>
                <c:pt idx="96">
                  <c:v>40788</c:v>
                </c:pt>
                <c:pt idx="97">
                  <c:v>40791</c:v>
                </c:pt>
                <c:pt idx="98">
                  <c:v>40792</c:v>
                </c:pt>
                <c:pt idx="99">
                  <c:v>40793</c:v>
                </c:pt>
                <c:pt idx="100">
                  <c:v>40794</c:v>
                </c:pt>
                <c:pt idx="101">
                  <c:v>40795</c:v>
                </c:pt>
                <c:pt idx="102">
                  <c:v>40798</c:v>
                </c:pt>
                <c:pt idx="103">
                  <c:v>40799</c:v>
                </c:pt>
                <c:pt idx="104">
                  <c:v>40800</c:v>
                </c:pt>
                <c:pt idx="105">
                  <c:v>40801</c:v>
                </c:pt>
                <c:pt idx="106">
                  <c:v>40802</c:v>
                </c:pt>
                <c:pt idx="107">
                  <c:v>40805</c:v>
                </c:pt>
                <c:pt idx="108">
                  <c:v>40806</c:v>
                </c:pt>
                <c:pt idx="109">
                  <c:v>40807</c:v>
                </c:pt>
                <c:pt idx="110">
                  <c:v>40808</c:v>
                </c:pt>
                <c:pt idx="111">
                  <c:v>40809</c:v>
                </c:pt>
                <c:pt idx="112">
                  <c:v>40812</c:v>
                </c:pt>
                <c:pt idx="113">
                  <c:v>40813</c:v>
                </c:pt>
                <c:pt idx="114">
                  <c:v>40814</c:v>
                </c:pt>
                <c:pt idx="115">
                  <c:v>40815</c:v>
                </c:pt>
                <c:pt idx="116">
                  <c:v>40816</c:v>
                </c:pt>
                <c:pt idx="117">
                  <c:v>40819</c:v>
                </c:pt>
                <c:pt idx="118">
                  <c:v>40820</c:v>
                </c:pt>
                <c:pt idx="119">
                  <c:v>40821</c:v>
                </c:pt>
                <c:pt idx="120">
                  <c:v>40822</c:v>
                </c:pt>
                <c:pt idx="121">
                  <c:v>40823</c:v>
                </c:pt>
                <c:pt idx="122">
                  <c:v>40826</c:v>
                </c:pt>
                <c:pt idx="123">
                  <c:v>40827</c:v>
                </c:pt>
                <c:pt idx="124">
                  <c:v>40828</c:v>
                </c:pt>
                <c:pt idx="125">
                  <c:v>40829</c:v>
                </c:pt>
                <c:pt idx="126">
                  <c:v>40830</c:v>
                </c:pt>
                <c:pt idx="127">
                  <c:v>40833</c:v>
                </c:pt>
                <c:pt idx="128">
                  <c:v>40834</c:v>
                </c:pt>
                <c:pt idx="129">
                  <c:v>40835</c:v>
                </c:pt>
                <c:pt idx="130">
                  <c:v>40836</c:v>
                </c:pt>
                <c:pt idx="131">
                  <c:v>40837</c:v>
                </c:pt>
                <c:pt idx="132">
                  <c:v>40840</c:v>
                </c:pt>
                <c:pt idx="133">
                  <c:v>40841</c:v>
                </c:pt>
                <c:pt idx="134">
                  <c:v>40842</c:v>
                </c:pt>
                <c:pt idx="135">
                  <c:v>40843</c:v>
                </c:pt>
                <c:pt idx="136">
                  <c:v>40844</c:v>
                </c:pt>
                <c:pt idx="137">
                  <c:v>40847</c:v>
                </c:pt>
                <c:pt idx="138">
                  <c:v>40848</c:v>
                </c:pt>
                <c:pt idx="139">
                  <c:v>40849</c:v>
                </c:pt>
                <c:pt idx="140">
                  <c:v>40850</c:v>
                </c:pt>
                <c:pt idx="141">
                  <c:v>40851</c:v>
                </c:pt>
                <c:pt idx="142">
                  <c:v>40858</c:v>
                </c:pt>
                <c:pt idx="143">
                  <c:v>40861</c:v>
                </c:pt>
                <c:pt idx="144">
                  <c:v>40862</c:v>
                </c:pt>
                <c:pt idx="145">
                  <c:v>40863</c:v>
                </c:pt>
                <c:pt idx="146">
                  <c:v>40864</c:v>
                </c:pt>
                <c:pt idx="147">
                  <c:v>40865</c:v>
                </c:pt>
                <c:pt idx="148">
                  <c:v>40868</c:v>
                </c:pt>
                <c:pt idx="149">
                  <c:v>40869</c:v>
                </c:pt>
                <c:pt idx="150">
                  <c:v>40870</c:v>
                </c:pt>
                <c:pt idx="151">
                  <c:v>40871</c:v>
                </c:pt>
                <c:pt idx="152">
                  <c:v>40872</c:v>
                </c:pt>
                <c:pt idx="153">
                  <c:v>40875</c:v>
                </c:pt>
                <c:pt idx="154">
                  <c:v>40876</c:v>
                </c:pt>
                <c:pt idx="155">
                  <c:v>40877</c:v>
                </c:pt>
                <c:pt idx="156">
                  <c:v>40878</c:v>
                </c:pt>
                <c:pt idx="157">
                  <c:v>40879</c:v>
                </c:pt>
                <c:pt idx="158">
                  <c:v>40882</c:v>
                </c:pt>
                <c:pt idx="159">
                  <c:v>40883</c:v>
                </c:pt>
                <c:pt idx="160">
                  <c:v>40884</c:v>
                </c:pt>
                <c:pt idx="161">
                  <c:v>40885</c:v>
                </c:pt>
                <c:pt idx="162">
                  <c:v>40886</c:v>
                </c:pt>
                <c:pt idx="163">
                  <c:v>40889</c:v>
                </c:pt>
                <c:pt idx="164">
                  <c:v>40890</c:v>
                </c:pt>
                <c:pt idx="165">
                  <c:v>40891</c:v>
                </c:pt>
                <c:pt idx="166">
                  <c:v>40892</c:v>
                </c:pt>
                <c:pt idx="167">
                  <c:v>40893</c:v>
                </c:pt>
                <c:pt idx="168">
                  <c:v>40896</c:v>
                </c:pt>
                <c:pt idx="169">
                  <c:v>40897</c:v>
                </c:pt>
                <c:pt idx="170">
                  <c:v>40898</c:v>
                </c:pt>
                <c:pt idx="171">
                  <c:v>40899</c:v>
                </c:pt>
                <c:pt idx="172">
                  <c:v>40900</c:v>
                </c:pt>
                <c:pt idx="173">
                  <c:v>40903</c:v>
                </c:pt>
                <c:pt idx="174">
                  <c:v>40904</c:v>
                </c:pt>
                <c:pt idx="175">
                  <c:v>40905</c:v>
                </c:pt>
                <c:pt idx="176">
                  <c:v>40906</c:v>
                </c:pt>
                <c:pt idx="177">
                  <c:v>40907</c:v>
                </c:pt>
                <c:pt idx="178">
                  <c:v>40910</c:v>
                </c:pt>
                <c:pt idx="179">
                  <c:v>40911</c:v>
                </c:pt>
                <c:pt idx="180">
                  <c:v>40912</c:v>
                </c:pt>
                <c:pt idx="181">
                  <c:v>40913</c:v>
                </c:pt>
                <c:pt idx="182">
                  <c:v>40914</c:v>
                </c:pt>
                <c:pt idx="183">
                  <c:v>40917</c:v>
                </c:pt>
                <c:pt idx="184">
                  <c:v>40918</c:v>
                </c:pt>
                <c:pt idx="185">
                  <c:v>40919</c:v>
                </c:pt>
                <c:pt idx="186">
                  <c:v>40920</c:v>
                </c:pt>
                <c:pt idx="187">
                  <c:v>40921</c:v>
                </c:pt>
                <c:pt idx="188">
                  <c:v>40924</c:v>
                </c:pt>
                <c:pt idx="189">
                  <c:v>40925</c:v>
                </c:pt>
                <c:pt idx="190">
                  <c:v>40926</c:v>
                </c:pt>
                <c:pt idx="191">
                  <c:v>40927</c:v>
                </c:pt>
                <c:pt idx="192">
                  <c:v>40928</c:v>
                </c:pt>
                <c:pt idx="193">
                  <c:v>40931</c:v>
                </c:pt>
                <c:pt idx="194">
                  <c:v>40932</c:v>
                </c:pt>
                <c:pt idx="195">
                  <c:v>40933</c:v>
                </c:pt>
                <c:pt idx="196">
                  <c:v>40934</c:v>
                </c:pt>
                <c:pt idx="197">
                  <c:v>40935</c:v>
                </c:pt>
                <c:pt idx="198">
                  <c:v>40938</c:v>
                </c:pt>
                <c:pt idx="199">
                  <c:v>40939</c:v>
                </c:pt>
                <c:pt idx="200">
                  <c:v>40940</c:v>
                </c:pt>
                <c:pt idx="201">
                  <c:v>40941</c:v>
                </c:pt>
                <c:pt idx="202">
                  <c:v>40942</c:v>
                </c:pt>
                <c:pt idx="203">
                  <c:v>40945</c:v>
                </c:pt>
                <c:pt idx="204">
                  <c:v>40946</c:v>
                </c:pt>
                <c:pt idx="205">
                  <c:v>40947</c:v>
                </c:pt>
                <c:pt idx="206">
                  <c:v>40948</c:v>
                </c:pt>
                <c:pt idx="207">
                  <c:v>40949</c:v>
                </c:pt>
                <c:pt idx="208">
                  <c:v>40952</c:v>
                </c:pt>
                <c:pt idx="209">
                  <c:v>40953</c:v>
                </c:pt>
                <c:pt idx="210">
                  <c:v>40954</c:v>
                </c:pt>
                <c:pt idx="211">
                  <c:v>40955</c:v>
                </c:pt>
                <c:pt idx="212">
                  <c:v>40956</c:v>
                </c:pt>
                <c:pt idx="213">
                  <c:v>40959</c:v>
                </c:pt>
                <c:pt idx="214">
                  <c:v>40960</c:v>
                </c:pt>
                <c:pt idx="215">
                  <c:v>40961</c:v>
                </c:pt>
                <c:pt idx="216">
                  <c:v>40962</c:v>
                </c:pt>
                <c:pt idx="217">
                  <c:v>40963</c:v>
                </c:pt>
                <c:pt idx="218">
                  <c:v>40966</c:v>
                </c:pt>
                <c:pt idx="219">
                  <c:v>40967</c:v>
                </c:pt>
                <c:pt idx="220">
                  <c:v>40968</c:v>
                </c:pt>
                <c:pt idx="221">
                  <c:v>40969</c:v>
                </c:pt>
                <c:pt idx="222">
                  <c:v>40970</c:v>
                </c:pt>
                <c:pt idx="223">
                  <c:v>40973</c:v>
                </c:pt>
                <c:pt idx="224">
                  <c:v>40974</c:v>
                </c:pt>
                <c:pt idx="225">
                  <c:v>40975</c:v>
                </c:pt>
                <c:pt idx="226">
                  <c:v>40976</c:v>
                </c:pt>
                <c:pt idx="227">
                  <c:v>40977</c:v>
                </c:pt>
                <c:pt idx="228">
                  <c:v>40980</c:v>
                </c:pt>
                <c:pt idx="229">
                  <c:v>40981</c:v>
                </c:pt>
                <c:pt idx="230">
                  <c:v>40982</c:v>
                </c:pt>
                <c:pt idx="231">
                  <c:v>40983</c:v>
                </c:pt>
                <c:pt idx="232">
                  <c:v>40984</c:v>
                </c:pt>
                <c:pt idx="233">
                  <c:v>40987</c:v>
                </c:pt>
                <c:pt idx="234">
                  <c:v>40988</c:v>
                </c:pt>
                <c:pt idx="235">
                  <c:v>40989</c:v>
                </c:pt>
                <c:pt idx="236">
                  <c:v>40990</c:v>
                </c:pt>
                <c:pt idx="237">
                  <c:v>40991</c:v>
                </c:pt>
                <c:pt idx="238">
                  <c:v>40994</c:v>
                </c:pt>
                <c:pt idx="239">
                  <c:v>40995</c:v>
                </c:pt>
                <c:pt idx="240">
                  <c:v>40996</c:v>
                </c:pt>
                <c:pt idx="241">
                  <c:v>40997</c:v>
                </c:pt>
                <c:pt idx="242">
                  <c:v>40998</c:v>
                </c:pt>
                <c:pt idx="243">
                  <c:v>41001</c:v>
                </c:pt>
                <c:pt idx="244">
                  <c:v>41002</c:v>
                </c:pt>
                <c:pt idx="245">
                  <c:v>41003</c:v>
                </c:pt>
                <c:pt idx="246">
                  <c:v>41004</c:v>
                </c:pt>
                <c:pt idx="247">
                  <c:v>41005</c:v>
                </c:pt>
                <c:pt idx="248">
                  <c:v>41008</c:v>
                </c:pt>
                <c:pt idx="249">
                  <c:v>41009</c:v>
                </c:pt>
                <c:pt idx="250">
                  <c:v>41010</c:v>
                </c:pt>
                <c:pt idx="251">
                  <c:v>41011</c:v>
                </c:pt>
                <c:pt idx="252">
                  <c:v>41012</c:v>
                </c:pt>
                <c:pt idx="253">
                  <c:v>41015</c:v>
                </c:pt>
                <c:pt idx="254">
                  <c:v>41016</c:v>
                </c:pt>
                <c:pt idx="255">
                  <c:v>41017</c:v>
                </c:pt>
                <c:pt idx="256">
                  <c:v>41018</c:v>
                </c:pt>
                <c:pt idx="257">
                  <c:v>41019</c:v>
                </c:pt>
                <c:pt idx="258">
                  <c:v>41023</c:v>
                </c:pt>
                <c:pt idx="259">
                  <c:v>41024</c:v>
                </c:pt>
                <c:pt idx="260">
                  <c:v>41025</c:v>
                </c:pt>
                <c:pt idx="261">
                  <c:v>41026</c:v>
                </c:pt>
                <c:pt idx="262">
                  <c:v>41029</c:v>
                </c:pt>
                <c:pt idx="263">
                  <c:v>41031</c:v>
                </c:pt>
                <c:pt idx="264">
                  <c:v>41032</c:v>
                </c:pt>
                <c:pt idx="265">
                  <c:v>41033</c:v>
                </c:pt>
                <c:pt idx="266">
                  <c:v>41036</c:v>
                </c:pt>
                <c:pt idx="267">
                  <c:v>41037</c:v>
                </c:pt>
                <c:pt idx="268">
                  <c:v>41038</c:v>
                </c:pt>
                <c:pt idx="269">
                  <c:v>41039</c:v>
                </c:pt>
                <c:pt idx="270">
                  <c:v>41040</c:v>
                </c:pt>
                <c:pt idx="271">
                  <c:v>41043</c:v>
                </c:pt>
                <c:pt idx="272">
                  <c:v>41044</c:v>
                </c:pt>
                <c:pt idx="273">
                  <c:v>41045</c:v>
                </c:pt>
                <c:pt idx="274">
                  <c:v>41046</c:v>
                </c:pt>
                <c:pt idx="275">
                  <c:v>41047</c:v>
                </c:pt>
                <c:pt idx="276">
                  <c:v>41050</c:v>
                </c:pt>
                <c:pt idx="277">
                  <c:v>41051</c:v>
                </c:pt>
                <c:pt idx="278">
                  <c:v>41052</c:v>
                </c:pt>
                <c:pt idx="279">
                  <c:v>41053</c:v>
                </c:pt>
                <c:pt idx="280">
                  <c:v>41054</c:v>
                </c:pt>
                <c:pt idx="281">
                  <c:v>41057</c:v>
                </c:pt>
                <c:pt idx="282">
                  <c:v>41058</c:v>
                </c:pt>
                <c:pt idx="283">
                  <c:v>41059</c:v>
                </c:pt>
                <c:pt idx="284">
                  <c:v>41060</c:v>
                </c:pt>
                <c:pt idx="285">
                  <c:v>41061</c:v>
                </c:pt>
                <c:pt idx="286">
                  <c:v>41064</c:v>
                </c:pt>
                <c:pt idx="287">
                  <c:v>41065</c:v>
                </c:pt>
                <c:pt idx="288">
                  <c:v>41066</c:v>
                </c:pt>
                <c:pt idx="289">
                  <c:v>41067</c:v>
                </c:pt>
                <c:pt idx="290">
                  <c:v>41068</c:v>
                </c:pt>
                <c:pt idx="291">
                  <c:v>41071</c:v>
                </c:pt>
                <c:pt idx="292">
                  <c:v>41072</c:v>
                </c:pt>
                <c:pt idx="293">
                  <c:v>41073</c:v>
                </c:pt>
                <c:pt idx="294">
                  <c:v>41074</c:v>
                </c:pt>
                <c:pt idx="295">
                  <c:v>41075</c:v>
                </c:pt>
                <c:pt idx="296">
                  <c:v>41078</c:v>
                </c:pt>
                <c:pt idx="297">
                  <c:v>41079</c:v>
                </c:pt>
                <c:pt idx="298">
                  <c:v>41080</c:v>
                </c:pt>
                <c:pt idx="299">
                  <c:v>41081</c:v>
                </c:pt>
                <c:pt idx="300">
                  <c:v>41082</c:v>
                </c:pt>
                <c:pt idx="301">
                  <c:v>41085</c:v>
                </c:pt>
                <c:pt idx="302">
                  <c:v>41086</c:v>
                </c:pt>
                <c:pt idx="303">
                  <c:v>41087</c:v>
                </c:pt>
                <c:pt idx="304">
                  <c:v>41088</c:v>
                </c:pt>
                <c:pt idx="305">
                  <c:v>41089</c:v>
                </c:pt>
                <c:pt idx="306">
                  <c:v>41092</c:v>
                </c:pt>
                <c:pt idx="307">
                  <c:v>41093</c:v>
                </c:pt>
                <c:pt idx="308">
                  <c:v>41094</c:v>
                </c:pt>
                <c:pt idx="309">
                  <c:v>41095</c:v>
                </c:pt>
                <c:pt idx="310">
                  <c:v>41096</c:v>
                </c:pt>
                <c:pt idx="311">
                  <c:v>41099</c:v>
                </c:pt>
                <c:pt idx="312">
                  <c:v>41100</c:v>
                </c:pt>
                <c:pt idx="313">
                  <c:v>41101</c:v>
                </c:pt>
                <c:pt idx="314">
                  <c:v>41102</c:v>
                </c:pt>
                <c:pt idx="315">
                  <c:v>41103</c:v>
                </c:pt>
                <c:pt idx="316">
                  <c:v>41106</c:v>
                </c:pt>
                <c:pt idx="317">
                  <c:v>41107</c:v>
                </c:pt>
                <c:pt idx="318">
                  <c:v>41108</c:v>
                </c:pt>
                <c:pt idx="319">
                  <c:v>41109</c:v>
                </c:pt>
                <c:pt idx="320">
                  <c:v>41110</c:v>
                </c:pt>
                <c:pt idx="321">
                  <c:v>41113</c:v>
                </c:pt>
                <c:pt idx="322">
                  <c:v>41114</c:v>
                </c:pt>
                <c:pt idx="323">
                  <c:v>41115</c:v>
                </c:pt>
                <c:pt idx="324">
                  <c:v>41116</c:v>
                </c:pt>
                <c:pt idx="325">
                  <c:v>41117</c:v>
                </c:pt>
                <c:pt idx="326">
                  <c:v>41120</c:v>
                </c:pt>
                <c:pt idx="327">
                  <c:v>41121</c:v>
                </c:pt>
                <c:pt idx="328">
                  <c:v>41122</c:v>
                </c:pt>
                <c:pt idx="329">
                  <c:v>41123</c:v>
                </c:pt>
                <c:pt idx="330">
                  <c:v>41124</c:v>
                </c:pt>
                <c:pt idx="331">
                  <c:v>41127</c:v>
                </c:pt>
                <c:pt idx="332">
                  <c:v>41128</c:v>
                </c:pt>
                <c:pt idx="333">
                  <c:v>41129</c:v>
                </c:pt>
                <c:pt idx="334">
                  <c:v>41130</c:v>
                </c:pt>
                <c:pt idx="335">
                  <c:v>41131</c:v>
                </c:pt>
                <c:pt idx="336">
                  <c:v>41134</c:v>
                </c:pt>
                <c:pt idx="337">
                  <c:v>41135</c:v>
                </c:pt>
                <c:pt idx="338">
                  <c:v>41136</c:v>
                </c:pt>
                <c:pt idx="339">
                  <c:v>41137</c:v>
                </c:pt>
                <c:pt idx="340">
                  <c:v>41138</c:v>
                </c:pt>
                <c:pt idx="341">
                  <c:v>41143</c:v>
                </c:pt>
                <c:pt idx="342">
                  <c:v>41144</c:v>
                </c:pt>
                <c:pt idx="343">
                  <c:v>41145</c:v>
                </c:pt>
                <c:pt idx="344">
                  <c:v>41148</c:v>
                </c:pt>
                <c:pt idx="345">
                  <c:v>41149</c:v>
                </c:pt>
                <c:pt idx="346">
                  <c:v>41150</c:v>
                </c:pt>
                <c:pt idx="347">
                  <c:v>41152</c:v>
                </c:pt>
                <c:pt idx="348">
                  <c:v>41155</c:v>
                </c:pt>
                <c:pt idx="349">
                  <c:v>41156</c:v>
                </c:pt>
                <c:pt idx="350">
                  <c:v>41157</c:v>
                </c:pt>
                <c:pt idx="351">
                  <c:v>41158</c:v>
                </c:pt>
                <c:pt idx="352">
                  <c:v>41159</c:v>
                </c:pt>
                <c:pt idx="353">
                  <c:v>41162</c:v>
                </c:pt>
                <c:pt idx="354">
                  <c:v>41163</c:v>
                </c:pt>
                <c:pt idx="355">
                  <c:v>41164</c:v>
                </c:pt>
                <c:pt idx="356">
                  <c:v>41165</c:v>
                </c:pt>
                <c:pt idx="357">
                  <c:v>41166</c:v>
                </c:pt>
                <c:pt idx="358">
                  <c:v>41169</c:v>
                </c:pt>
                <c:pt idx="359">
                  <c:v>41170</c:v>
                </c:pt>
                <c:pt idx="360">
                  <c:v>41171</c:v>
                </c:pt>
                <c:pt idx="361">
                  <c:v>41172</c:v>
                </c:pt>
                <c:pt idx="362">
                  <c:v>41173</c:v>
                </c:pt>
                <c:pt idx="363">
                  <c:v>41176</c:v>
                </c:pt>
                <c:pt idx="364">
                  <c:v>41177</c:v>
                </c:pt>
                <c:pt idx="365">
                  <c:v>41178</c:v>
                </c:pt>
                <c:pt idx="366">
                  <c:v>41179</c:v>
                </c:pt>
                <c:pt idx="367">
                  <c:v>41180</c:v>
                </c:pt>
                <c:pt idx="368">
                  <c:v>41183</c:v>
                </c:pt>
                <c:pt idx="369">
                  <c:v>41184</c:v>
                </c:pt>
                <c:pt idx="370">
                  <c:v>41185</c:v>
                </c:pt>
                <c:pt idx="371">
                  <c:v>41186</c:v>
                </c:pt>
                <c:pt idx="372">
                  <c:v>41187</c:v>
                </c:pt>
                <c:pt idx="373">
                  <c:v>41190</c:v>
                </c:pt>
                <c:pt idx="374">
                  <c:v>41191</c:v>
                </c:pt>
                <c:pt idx="375">
                  <c:v>41192</c:v>
                </c:pt>
                <c:pt idx="376">
                  <c:v>41193</c:v>
                </c:pt>
                <c:pt idx="377">
                  <c:v>41194</c:v>
                </c:pt>
                <c:pt idx="378">
                  <c:v>41197</c:v>
                </c:pt>
                <c:pt idx="379">
                  <c:v>41198</c:v>
                </c:pt>
                <c:pt idx="380">
                  <c:v>41199</c:v>
                </c:pt>
                <c:pt idx="381">
                  <c:v>41200</c:v>
                </c:pt>
                <c:pt idx="382">
                  <c:v>41201</c:v>
                </c:pt>
                <c:pt idx="383">
                  <c:v>41204</c:v>
                </c:pt>
                <c:pt idx="384">
                  <c:v>41205</c:v>
                </c:pt>
                <c:pt idx="385">
                  <c:v>41206</c:v>
                </c:pt>
                <c:pt idx="386">
                  <c:v>41212</c:v>
                </c:pt>
                <c:pt idx="387">
                  <c:v>41213</c:v>
                </c:pt>
                <c:pt idx="388">
                  <c:v>41214</c:v>
                </c:pt>
                <c:pt idx="389">
                  <c:v>41215</c:v>
                </c:pt>
                <c:pt idx="390">
                  <c:v>41218</c:v>
                </c:pt>
                <c:pt idx="391">
                  <c:v>41219</c:v>
                </c:pt>
                <c:pt idx="392">
                  <c:v>41220</c:v>
                </c:pt>
                <c:pt idx="393">
                  <c:v>41221</c:v>
                </c:pt>
                <c:pt idx="394">
                  <c:v>41222</c:v>
                </c:pt>
                <c:pt idx="395">
                  <c:v>41225</c:v>
                </c:pt>
                <c:pt idx="396">
                  <c:v>41226</c:v>
                </c:pt>
                <c:pt idx="397">
                  <c:v>41227</c:v>
                </c:pt>
                <c:pt idx="398">
                  <c:v>41228</c:v>
                </c:pt>
                <c:pt idx="399">
                  <c:v>41229</c:v>
                </c:pt>
                <c:pt idx="400">
                  <c:v>41232</c:v>
                </c:pt>
                <c:pt idx="401">
                  <c:v>41233</c:v>
                </c:pt>
                <c:pt idx="402">
                  <c:v>41234</c:v>
                </c:pt>
                <c:pt idx="403">
                  <c:v>41235</c:v>
                </c:pt>
                <c:pt idx="404">
                  <c:v>41236</c:v>
                </c:pt>
                <c:pt idx="405">
                  <c:v>41239</c:v>
                </c:pt>
                <c:pt idx="406">
                  <c:v>41240</c:v>
                </c:pt>
                <c:pt idx="407">
                  <c:v>41241</c:v>
                </c:pt>
                <c:pt idx="408">
                  <c:v>41242</c:v>
                </c:pt>
                <c:pt idx="409">
                  <c:v>41243</c:v>
                </c:pt>
                <c:pt idx="410">
                  <c:v>41246</c:v>
                </c:pt>
                <c:pt idx="411">
                  <c:v>41247</c:v>
                </c:pt>
                <c:pt idx="412">
                  <c:v>41248</c:v>
                </c:pt>
                <c:pt idx="413">
                  <c:v>41249</c:v>
                </c:pt>
                <c:pt idx="414">
                  <c:v>41250</c:v>
                </c:pt>
                <c:pt idx="415">
                  <c:v>41253</c:v>
                </c:pt>
                <c:pt idx="416">
                  <c:v>41254</c:v>
                </c:pt>
                <c:pt idx="417">
                  <c:v>41255</c:v>
                </c:pt>
                <c:pt idx="418">
                  <c:v>41256</c:v>
                </c:pt>
                <c:pt idx="419">
                  <c:v>41257</c:v>
                </c:pt>
                <c:pt idx="420">
                  <c:v>41260</c:v>
                </c:pt>
                <c:pt idx="421">
                  <c:v>41261</c:v>
                </c:pt>
                <c:pt idx="422">
                  <c:v>41262</c:v>
                </c:pt>
                <c:pt idx="423">
                  <c:v>41263</c:v>
                </c:pt>
                <c:pt idx="424">
                  <c:v>41264</c:v>
                </c:pt>
                <c:pt idx="425">
                  <c:v>41267</c:v>
                </c:pt>
                <c:pt idx="426">
                  <c:v>41268</c:v>
                </c:pt>
                <c:pt idx="427">
                  <c:v>41269</c:v>
                </c:pt>
                <c:pt idx="428">
                  <c:v>41270</c:v>
                </c:pt>
                <c:pt idx="429">
                  <c:v>41271</c:v>
                </c:pt>
                <c:pt idx="430">
                  <c:v>41274</c:v>
                </c:pt>
                <c:pt idx="431">
                  <c:v>41276</c:v>
                </c:pt>
                <c:pt idx="432">
                  <c:v>41277</c:v>
                </c:pt>
                <c:pt idx="433">
                  <c:v>41278</c:v>
                </c:pt>
                <c:pt idx="434">
                  <c:v>41281</c:v>
                </c:pt>
                <c:pt idx="435">
                  <c:v>41282</c:v>
                </c:pt>
                <c:pt idx="436">
                  <c:v>41283</c:v>
                </c:pt>
                <c:pt idx="437">
                  <c:v>41284</c:v>
                </c:pt>
                <c:pt idx="438">
                  <c:v>41285</c:v>
                </c:pt>
                <c:pt idx="439">
                  <c:v>41288</c:v>
                </c:pt>
                <c:pt idx="440">
                  <c:v>41289</c:v>
                </c:pt>
                <c:pt idx="441">
                  <c:v>41290</c:v>
                </c:pt>
                <c:pt idx="442">
                  <c:v>41291</c:v>
                </c:pt>
                <c:pt idx="443">
                  <c:v>41292</c:v>
                </c:pt>
                <c:pt idx="444">
                  <c:v>41295</c:v>
                </c:pt>
                <c:pt idx="445">
                  <c:v>41296</c:v>
                </c:pt>
                <c:pt idx="446">
                  <c:v>41297</c:v>
                </c:pt>
                <c:pt idx="447">
                  <c:v>41298</c:v>
                </c:pt>
                <c:pt idx="448">
                  <c:v>41299</c:v>
                </c:pt>
                <c:pt idx="449">
                  <c:v>41302</c:v>
                </c:pt>
                <c:pt idx="450">
                  <c:v>41303</c:v>
                </c:pt>
                <c:pt idx="451">
                  <c:v>41304</c:v>
                </c:pt>
                <c:pt idx="452">
                  <c:v>41305</c:v>
                </c:pt>
                <c:pt idx="453">
                  <c:v>41306</c:v>
                </c:pt>
                <c:pt idx="454">
                  <c:v>41309</c:v>
                </c:pt>
                <c:pt idx="455">
                  <c:v>41310</c:v>
                </c:pt>
                <c:pt idx="456">
                  <c:v>41311</c:v>
                </c:pt>
                <c:pt idx="457">
                  <c:v>41312</c:v>
                </c:pt>
                <c:pt idx="458">
                  <c:v>41313</c:v>
                </c:pt>
                <c:pt idx="459">
                  <c:v>41316</c:v>
                </c:pt>
                <c:pt idx="460">
                  <c:v>41317</c:v>
                </c:pt>
                <c:pt idx="461">
                  <c:v>41318</c:v>
                </c:pt>
                <c:pt idx="462">
                  <c:v>41319</c:v>
                </c:pt>
                <c:pt idx="463">
                  <c:v>41320</c:v>
                </c:pt>
                <c:pt idx="464">
                  <c:v>41323</c:v>
                </c:pt>
                <c:pt idx="465">
                  <c:v>41324</c:v>
                </c:pt>
                <c:pt idx="466">
                  <c:v>41325</c:v>
                </c:pt>
                <c:pt idx="467">
                  <c:v>41326</c:v>
                </c:pt>
                <c:pt idx="468">
                  <c:v>41327</c:v>
                </c:pt>
                <c:pt idx="469">
                  <c:v>41330</c:v>
                </c:pt>
                <c:pt idx="470">
                  <c:v>41331</c:v>
                </c:pt>
                <c:pt idx="471">
                  <c:v>41332</c:v>
                </c:pt>
                <c:pt idx="472">
                  <c:v>41333</c:v>
                </c:pt>
                <c:pt idx="473">
                  <c:v>41334</c:v>
                </c:pt>
                <c:pt idx="474">
                  <c:v>41337</c:v>
                </c:pt>
                <c:pt idx="475">
                  <c:v>41338</c:v>
                </c:pt>
                <c:pt idx="476">
                  <c:v>41339</c:v>
                </c:pt>
                <c:pt idx="477">
                  <c:v>41340</c:v>
                </c:pt>
                <c:pt idx="478">
                  <c:v>41341</c:v>
                </c:pt>
                <c:pt idx="479">
                  <c:v>41344</c:v>
                </c:pt>
                <c:pt idx="480">
                  <c:v>41345</c:v>
                </c:pt>
                <c:pt idx="481">
                  <c:v>41346</c:v>
                </c:pt>
                <c:pt idx="482">
                  <c:v>41347</c:v>
                </c:pt>
                <c:pt idx="483">
                  <c:v>41348</c:v>
                </c:pt>
                <c:pt idx="484">
                  <c:v>41351</c:v>
                </c:pt>
                <c:pt idx="485">
                  <c:v>41352</c:v>
                </c:pt>
                <c:pt idx="486">
                  <c:v>41353</c:v>
                </c:pt>
                <c:pt idx="487">
                  <c:v>41354</c:v>
                </c:pt>
                <c:pt idx="488">
                  <c:v>41355</c:v>
                </c:pt>
                <c:pt idx="489">
                  <c:v>41358</c:v>
                </c:pt>
                <c:pt idx="490">
                  <c:v>41359</c:v>
                </c:pt>
                <c:pt idx="491">
                  <c:v>41360</c:v>
                </c:pt>
                <c:pt idx="492">
                  <c:v>41361</c:v>
                </c:pt>
                <c:pt idx="493">
                  <c:v>41362</c:v>
                </c:pt>
                <c:pt idx="494">
                  <c:v>41365</c:v>
                </c:pt>
                <c:pt idx="495">
                  <c:v>41366</c:v>
                </c:pt>
                <c:pt idx="496">
                  <c:v>41367</c:v>
                </c:pt>
                <c:pt idx="497">
                  <c:v>41368</c:v>
                </c:pt>
                <c:pt idx="498">
                  <c:v>41369</c:v>
                </c:pt>
                <c:pt idx="499">
                  <c:v>41372</c:v>
                </c:pt>
                <c:pt idx="500">
                  <c:v>41373</c:v>
                </c:pt>
                <c:pt idx="501">
                  <c:v>41374</c:v>
                </c:pt>
                <c:pt idx="502">
                  <c:v>41375</c:v>
                </c:pt>
                <c:pt idx="503">
                  <c:v>41376</c:v>
                </c:pt>
                <c:pt idx="504">
                  <c:v>41379</c:v>
                </c:pt>
                <c:pt idx="505">
                  <c:v>41380</c:v>
                </c:pt>
                <c:pt idx="506">
                  <c:v>41381</c:v>
                </c:pt>
                <c:pt idx="507">
                  <c:v>41382</c:v>
                </c:pt>
                <c:pt idx="508">
                  <c:v>41383</c:v>
                </c:pt>
                <c:pt idx="509">
                  <c:v>41386</c:v>
                </c:pt>
                <c:pt idx="510">
                  <c:v>41388</c:v>
                </c:pt>
                <c:pt idx="511">
                  <c:v>41389</c:v>
                </c:pt>
                <c:pt idx="512">
                  <c:v>41390</c:v>
                </c:pt>
                <c:pt idx="513">
                  <c:v>41393</c:v>
                </c:pt>
                <c:pt idx="514">
                  <c:v>41394</c:v>
                </c:pt>
                <c:pt idx="515">
                  <c:v>41396</c:v>
                </c:pt>
                <c:pt idx="516">
                  <c:v>41397</c:v>
                </c:pt>
                <c:pt idx="517">
                  <c:v>41400</c:v>
                </c:pt>
                <c:pt idx="518">
                  <c:v>41401</c:v>
                </c:pt>
                <c:pt idx="519">
                  <c:v>41402</c:v>
                </c:pt>
                <c:pt idx="520">
                  <c:v>41403</c:v>
                </c:pt>
                <c:pt idx="521">
                  <c:v>41404</c:v>
                </c:pt>
                <c:pt idx="522">
                  <c:v>41407</c:v>
                </c:pt>
                <c:pt idx="523">
                  <c:v>41408</c:v>
                </c:pt>
                <c:pt idx="524">
                  <c:v>41409</c:v>
                </c:pt>
                <c:pt idx="525">
                  <c:v>41410</c:v>
                </c:pt>
                <c:pt idx="526">
                  <c:v>41411</c:v>
                </c:pt>
                <c:pt idx="527">
                  <c:v>41414</c:v>
                </c:pt>
                <c:pt idx="528">
                  <c:v>41415</c:v>
                </c:pt>
                <c:pt idx="529">
                  <c:v>41416</c:v>
                </c:pt>
                <c:pt idx="530">
                  <c:v>41417</c:v>
                </c:pt>
                <c:pt idx="531">
                  <c:v>41418</c:v>
                </c:pt>
                <c:pt idx="532">
                  <c:v>41421</c:v>
                </c:pt>
                <c:pt idx="533">
                  <c:v>41422</c:v>
                </c:pt>
                <c:pt idx="534">
                  <c:v>41423</c:v>
                </c:pt>
                <c:pt idx="535">
                  <c:v>41424</c:v>
                </c:pt>
                <c:pt idx="536">
                  <c:v>41425</c:v>
                </c:pt>
                <c:pt idx="537">
                  <c:v>41428</c:v>
                </c:pt>
                <c:pt idx="538">
                  <c:v>41429</c:v>
                </c:pt>
                <c:pt idx="539">
                  <c:v>41430</c:v>
                </c:pt>
                <c:pt idx="540">
                  <c:v>41431</c:v>
                </c:pt>
                <c:pt idx="541">
                  <c:v>41432</c:v>
                </c:pt>
                <c:pt idx="542">
                  <c:v>41435</c:v>
                </c:pt>
                <c:pt idx="543">
                  <c:v>41436</c:v>
                </c:pt>
                <c:pt idx="544">
                  <c:v>41437</c:v>
                </c:pt>
                <c:pt idx="545">
                  <c:v>41438</c:v>
                </c:pt>
                <c:pt idx="546">
                  <c:v>41439</c:v>
                </c:pt>
                <c:pt idx="547">
                  <c:v>41442</c:v>
                </c:pt>
                <c:pt idx="548">
                  <c:v>41443</c:v>
                </c:pt>
                <c:pt idx="549">
                  <c:v>41444</c:v>
                </c:pt>
                <c:pt idx="550">
                  <c:v>41445</c:v>
                </c:pt>
                <c:pt idx="551">
                  <c:v>41446</c:v>
                </c:pt>
                <c:pt idx="552">
                  <c:v>41449</c:v>
                </c:pt>
                <c:pt idx="553">
                  <c:v>41450</c:v>
                </c:pt>
                <c:pt idx="554">
                  <c:v>41451</c:v>
                </c:pt>
                <c:pt idx="555">
                  <c:v>41452</c:v>
                </c:pt>
                <c:pt idx="556">
                  <c:v>41453</c:v>
                </c:pt>
                <c:pt idx="557">
                  <c:v>41456</c:v>
                </c:pt>
                <c:pt idx="558">
                  <c:v>41457</c:v>
                </c:pt>
                <c:pt idx="559">
                  <c:v>41458</c:v>
                </c:pt>
                <c:pt idx="560">
                  <c:v>41459</c:v>
                </c:pt>
                <c:pt idx="561">
                  <c:v>41460</c:v>
                </c:pt>
                <c:pt idx="562">
                  <c:v>41463</c:v>
                </c:pt>
                <c:pt idx="563">
                  <c:v>41464</c:v>
                </c:pt>
                <c:pt idx="564">
                  <c:v>41465</c:v>
                </c:pt>
                <c:pt idx="565">
                  <c:v>41466</c:v>
                </c:pt>
                <c:pt idx="566">
                  <c:v>41467</c:v>
                </c:pt>
                <c:pt idx="567">
                  <c:v>41470</c:v>
                </c:pt>
                <c:pt idx="568">
                  <c:v>41471</c:v>
                </c:pt>
                <c:pt idx="569">
                  <c:v>41472</c:v>
                </c:pt>
                <c:pt idx="570">
                  <c:v>41473</c:v>
                </c:pt>
                <c:pt idx="571">
                  <c:v>41474</c:v>
                </c:pt>
                <c:pt idx="572">
                  <c:v>41477</c:v>
                </c:pt>
                <c:pt idx="573">
                  <c:v>41478</c:v>
                </c:pt>
                <c:pt idx="574">
                  <c:v>41479</c:v>
                </c:pt>
                <c:pt idx="575">
                  <c:v>41480</c:v>
                </c:pt>
                <c:pt idx="576">
                  <c:v>41481</c:v>
                </c:pt>
                <c:pt idx="577">
                  <c:v>41484</c:v>
                </c:pt>
                <c:pt idx="578">
                  <c:v>41485</c:v>
                </c:pt>
                <c:pt idx="579">
                  <c:v>41486</c:v>
                </c:pt>
                <c:pt idx="580">
                  <c:v>41487</c:v>
                </c:pt>
                <c:pt idx="581">
                  <c:v>41488</c:v>
                </c:pt>
                <c:pt idx="582">
                  <c:v>41491</c:v>
                </c:pt>
                <c:pt idx="583">
                  <c:v>41492</c:v>
                </c:pt>
                <c:pt idx="584">
                  <c:v>41493</c:v>
                </c:pt>
                <c:pt idx="585">
                  <c:v>41498</c:v>
                </c:pt>
                <c:pt idx="586">
                  <c:v>41499</c:v>
                </c:pt>
                <c:pt idx="587">
                  <c:v>41500</c:v>
                </c:pt>
                <c:pt idx="588">
                  <c:v>41501</c:v>
                </c:pt>
                <c:pt idx="589">
                  <c:v>41502</c:v>
                </c:pt>
                <c:pt idx="590">
                  <c:v>41505</c:v>
                </c:pt>
                <c:pt idx="591">
                  <c:v>41506</c:v>
                </c:pt>
                <c:pt idx="592">
                  <c:v>41507</c:v>
                </c:pt>
                <c:pt idx="593">
                  <c:v>41508</c:v>
                </c:pt>
                <c:pt idx="594">
                  <c:v>41509</c:v>
                </c:pt>
                <c:pt idx="595">
                  <c:v>41512</c:v>
                </c:pt>
                <c:pt idx="596">
                  <c:v>41513</c:v>
                </c:pt>
                <c:pt idx="597">
                  <c:v>41514</c:v>
                </c:pt>
                <c:pt idx="598">
                  <c:v>41515</c:v>
                </c:pt>
                <c:pt idx="599">
                  <c:v>41519</c:v>
                </c:pt>
                <c:pt idx="600">
                  <c:v>41520</c:v>
                </c:pt>
                <c:pt idx="601">
                  <c:v>41521</c:v>
                </c:pt>
                <c:pt idx="602">
                  <c:v>41522</c:v>
                </c:pt>
                <c:pt idx="603">
                  <c:v>41523</c:v>
                </c:pt>
                <c:pt idx="604">
                  <c:v>41526</c:v>
                </c:pt>
                <c:pt idx="605">
                  <c:v>41527</c:v>
                </c:pt>
                <c:pt idx="606">
                  <c:v>41528</c:v>
                </c:pt>
                <c:pt idx="607">
                  <c:v>41529</c:v>
                </c:pt>
                <c:pt idx="608">
                  <c:v>41530</c:v>
                </c:pt>
                <c:pt idx="609">
                  <c:v>41533</c:v>
                </c:pt>
                <c:pt idx="610">
                  <c:v>41534</c:v>
                </c:pt>
                <c:pt idx="611">
                  <c:v>41535</c:v>
                </c:pt>
                <c:pt idx="612">
                  <c:v>41536</c:v>
                </c:pt>
                <c:pt idx="613">
                  <c:v>41537</c:v>
                </c:pt>
                <c:pt idx="614">
                  <c:v>41540</c:v>
                </c:pt>
                <c:pt idx="615">
                  <c:v>41541</c:v>
                </c:pt>
                <c:pt idx="616">
                  <c:v>41542</c:v>
                </c:pt>
                <c:pt idx="617">
                  <c:v>41543</c:v>
                </c:pt>
                <c:pt idx="618">
                  <c:v>41544</c:v>
                </c:pt>
                <c:pt idx="619">
                  <c:v>41547</c:v>
                </c:pt>
                <c:pt idx="620">
                  <c:v>41548</c:v>
                </c:pt>
                <c:pt idx="621">
                  <c:v>41549</c:v>
                </c:pt>
                <c:pt idx="622">
                  <c:v>41550</c:v>
                </c:pt>
                <c:pt idx="623">
                  <c:v>41551</c:v>
                </c:pt>
                <c:pt idx="624">
                  <c:v>41554</c:v>
                </c:pt>
                <c:pt idx="625">
                  <c:v>41555</c:v>
                </c:pt>
                <c:pt idx="626">
                  <c:v>41556</c:v>
                </c:pt>
                <c:pt idx="627">
                  <c:v>41557</c:v>
                </c:pt>
                <c:pt idx="628">
                  <c:v>41558</c:v>
                </c:pt>
                <c:pt idx="629">
                  <c:v>41561</c:v>
                </c:pt>
                <c:pt idx="630">
                  <c:v>41568</c:v>
                </c:pt>
                <c:pt idx="631">
                  <c:v>41569</c:v>
                </c:pt>
                <c:pt idx="632">
                  <c:v>41570</c:v>
                </c:pt>
                <c:pt idx="633">
                  <c:v>41571</c:v>
                </c:pt>
                <c:pt idx="634">
                  <c:v>41572</c:v>
                </c:pt>
                <c:pt idx="635">
                  <c:v>41575</c:v>
                </c:pt>
                <c:pt idx="636">
                  <c:v>41577</c:v>
                </c:pt>
                <c:pt idx="637">
                  <c:v>41578</c:v>
                </c:pt>
                <c:pt idx="638">
                  <c:v>41579</c:v>
                </c:pt>
                <c:pt idx="639">
                  <c:v>41582</c:v>
                </c:pt>
                <c:pt idx="640">
                  <c:v>41583</c:v>
                </c:pt>
                <c:pt idx="641">
                  <c:v>41584</c:v>
                </c:pt>
                <c:pt idx="642">
                  <c:v>41585</c:v>
                </c:pt>
                <c:pt idx="643">
                  <c:v>41586</c:v>
                </c:pt>
                <c:pt idx="644">
                  <c:v>41589</c:v>
                </c:pt>
                <c:pt idx="645">
                  <c:v>41590</c:v>
                </c:pt>
                <c:pt idx="646">
                  <c:v>41591</c:v>
                </c:pt>
                <c:pt idx="647">
                  <c:v>41592</c:v>
                </c:pt>
                <c:pt idx="648">
                  <c:v>41593</c:v>
                </c:pt>
                <c:pt idx="649">
                  <c:v>41596</c:v>
                </c:pt>
                <c:pt idx="650">
                  <c:v>41597</c:v>
                </c:pt>
                <c:pt idx="651">
                  <c:v>41598</c:v>
                </c:pt>
                <c:pt idx="652">
                  <c:v>41599</c:v>
                </c:pt>
                <c:pt idx="653">
                  <c:v>41600</c:v>
                </c:pt>
                <c:pt idx="654">
                  <c:v>41603</c:v>
                </c:pt>
                <c:pt idx="655">
                  <c:v>41604</c:v>
                </c:pt>
                <c:pt idx="656">
                  <c:v>41605</c:v>
                </c:pt>
                <c:pt idx="657">
                  <c:v>41606</c:v>
                </c:pt>
                <c:pt idx="658">
                  <c:v>41607</c:v>
                </c:pt>
                <c:pt idx="659">
                  <c:v>41610</c:v>
                </c:pt>
                <c:pt idx="660">
                  <c:v>41611</c:v>
                </c:pt>
                <c:pt idx="661">
                  <c:v>41612</c:v>
                </c:pt>
                <c:pt idx="662">
                  <c:v>41613</c:v>
                </c:pt>
                <c:pt idx="663">
                  <c:v>41614</c:v>
                </c:pt>
                <c:pt idx="664">
                  <c:v>41617</c:v>
                </c:pt>
                <c:pt idx="665">
                  <c:v>41618</c:v>
                </c:pt>
                <c:pt idx="666">
                  <c:v>41619</c:v>
                </c:pt>
                <c:pt idx="667">
                  <c:v>41620</c:v>
                </c:pt>
                <c:pt idx="668">
                  <c:v>41621</c:v>
                </c:pt>
                <c:pt idx="669">
                  <c:v>41624</c:v>
                </c:pt>
                <c:pt idx="670">
                  <c:v>41625</c:v>
                </c:pt>
                <c:pt idx="671">
                  <c:v>41626</c:v>
                </c:pt>
                <c:pt idx="672">
                  <c:v>41627</c:v>
                </c:pt>
                <c:pt idx="673">
                  <c:v>41628</c:v>
                </c:pt>
                <c:pt idx="674">
                  <c:v>41631</c:v>
                </c:pt>
                <c:pt idx="675">
                  <c:v>41632</c:v>
                </c:pt>
                <c:pt idx="676">
                  <c:v>41633</c:v>
                </c:pt>
                <c:pt idx="677">
                  <c:v>41634</c:v>
                </c:pt>
                <c:pt idx="678">
                  <c:v>41635</c:v>
                </c:pt>
                <c:pt idx="679">
                  <c:v>41638</c:v>
                </c:pt>
                <c:pt idx="680">
                  <c:v>41639</c:v>
                </c:pt>
                <c:pt idx="681">
                  <c:v>41641</c:v>
                </c:pt>
                <c:pt idx="682">
                  <c:v>41642</c:v>
                </c:pt>
                <c:pt idx="683">
                  <c:v>41645</c:v>
                </c:pt>
                <c:pt idx="684">
                  <c:v>41646</c:v>
                </c:pt>
                <c:pt idx="685">
                  <c:v>41647</c:v>
                </c:pt>
                <c:pt idx="686">
                  <c:v>41648</c:v>
                </c:pt>
                <c:pt idx="687">
                  <c:v>41649</c:v>
                </c:pt>
                <c:pt idx="688">
                  <c:v>41652</c:v>
                </c:pt>
                <c:pt idx="689">
                  <c:v>41653</c:v>
                </c:pt>
                <c:pt idx="690">
                  <c:v>41654</c:v>
                </c:pt>
                <c:pt idx="691">
                  <c:v>41655</c:v>
                </c:pt>
                <c:pt idx="692">
                  <c:v>41656</c:v>
                </c:pt>
                <c:pt idx="693">
                  <c:v>41659</c:v>
                </c:pt>
                <c:pt idx="694">
                  <c:v>41660</c:v>
                </c:pt>
                <c:pt idx="695">
                  <c:v>41661</c:v>
                </c:pt>
                <c:pt idx="696">
                  <c:v>41662</c:v>
                </c:pt>
                <c:pt idx="697">
                  <c:v>41663</c:v>
                </c:pt>
                <c:pt idx="698">
                  <c:v>41666</c:v>
                </c:pt>
                <c:pt idx="699">
                  <c:v>41667</c:v>
                </c:pt>
                <c:pt idx="700">
                  <c:v>41668</c:v>
                </c:pt>
                <c:pt idx="701">
                  <c:v>41669</c:v>
                </c:pt>
                <c:pt idx="702">
                  <c:v>41670</c:v>
                </c:pt>
                <c:pt idx="703">
                  <c:v>41673</c:v>
                </c:pt>
                <c:pt idx="704">
                  <c:v>41674</c:v>
                </c:pt>
                <c:pt idx="705">
                  <c:v>41675</c:v>
                </c:pt>
                <c:pt idx="706">
                  <c:v>41676</c:v>
                </c:pt>
                <c:pt idx="707">
                  <c:v>41677</c:v>
                </c:pt>
                <c:pt idx="708">
                  <c:v>41680</c:v>
                </c:pt>
                <c:pt idx="709">
                  <c:v>41681</c:v>
                </c:pt>
                <c:pt idx="710">
                  <c:v>41682</c:v>
                </c:pt>
                <c:pt idx="711">
                  <c:v>41683</c:v>
                </c:pt>
                <c:pt idx="712">
                  <c:v>41684</c:v>
                </c:pt>
                <c:pt idx="713">
                  <c:v>41687</c:v>
                </c:pt>
                <c:pt idx="714">
                  <c:v>41688</c:v>
                </c:pt>
                <c:pt idx="715">
                  <c:v>41689</c:v>
                </c:pt>
                <c:pt idx="716">
                  <c:v>41690</c:v>
                </c:pt>
                <c:pt idx="717">
                  <c:v>41691</c:v>
                </c:pt>
                <c:pt idx="718">
                  <c:v>41694</c:v>
                </c:pt>
                <c:pt idx="719">
                  <c:v>41695</c:v>
                </c:pt>
                <c:pt idx="720">
                  <c:v>41696</c:v>
                </c:pt>
                <c:pt idx="721">
                  <c:v>41697</c:v>
                </c:pt>
                <c:pt idx="722">
                  <c:v>41698</c:v>
                </c:pt>
                <c:pt idx="723">
                  <c:v>41701</c:v>
                </c:pt>
                <c:pt idx="724">
                  <c:v>41702</c:v>
                </c:pt>
                <c:pt idx="725">
                  <c:v>41703</c:v>
                </c:pt>
                <c:pt idx="726">
                  <c:v>41704</c:v>
                </c:pt>
                <c:pt idx="727">
                  <c:v>41705</c:v>
                </c:pt>
                <c:pt idx="728">
                  <c:v>41708</c:v>
                </c:pt>
                <c:pt idx="729">
                  <c:v>41709</c:v>
                </c:pt>
                <c:pt idx="730">
                  <c:v>41710</c:v>
                </c:pt>
                <c:pt idx="731">
                  <c:v>41711</c:v>
                </c:pt>
                <c:pt idx="732">
                  <c:v>41712</c:v>
                </c:pt>
                <c:pt idx="733">
                  <c:v>41715</c:v>
                </c:pt>
                <c:pt idx="734">
                  <c:v>41716</c:v>
                </c:pt>
                <c:pt idx="735">
                  <c:v>41717</c:v>
                </c:pt>
                <c:pt idx="736">
                  <c:v>41718</c:v>
                </c:pt>
                <c:pt idx="737">
                  <c:v>41719</c:v>
                </c:pt>
                <c:pt idx="738">
                  <c:v>41722</c:v>
                </c:pt>
                <c:pt idx="739">
                  <c:v>41723</c:v>
                </c:pt>
                <c:pt idx="740">
                  <c:v>41724</c:v>
                </c:pt>
                <c:pt idx="741">
                  <c:v>41725</c:v>
                </c:pt>
                <c:pt idx="742">
                  <c:v>41726</c:v>
                </c:pt>
                <c:pt idx="743">
                  <c:v>41729</c:v>
                </c:pt>
                <c:pt idx="744">
                  <c:v>41730</c:v>
                </c:pt>
                <c:pt idx="745">
                  <c:v>41731</c:v>
                </c:pt>
                <c:pt idx="746">
                  <c:v>41732</c:v>
                </c:pt>
                <c:pt idx="747">
                  <c:v>41733</c:v>
                </c:pt>
                <c:pt idx="748">
                  <c:v>41736</c:v>
                </c:pt>
                <c:pt idx="749">
                  <c:v>41737</c:v>
                </c:pt>
                <c:pt idx="750">
                  <c:v>41738</c:v>
                </c:pt>
                <c:pt idx="751">
                  <c:v>41739</c:v>
                </c:pt>
                <c:pt idx="752">
                  <c:v>41740</c:v>
                </c:pt>
                <c:pt idx="753">
                  <c:v>41743</c:v>
                </c:pt>
                <c:pt idx="754">
                  <c:v>41744</c:v>
                </c:pt>
                <c:pt idx="755">
                  <c:v>41745</c:v>
                </c:pt>
                <c:pt idx="756">
                  <c:v>41746</c:v>
                </c:pt>
                <c:pt idx="757">
                  <c:v>41747</c:v>
                </c:pt>
                <c:pt idx="758">
                  <c:v>41750</c:v>
                </c:pt>
                <c:pt idx="759">
                  <c:v>41751</c:v>
                </c:pt>
                <c:pt idx="760">
                  <c:v>41753</c:v>
                </c:pt>
                <c:pt idx="761">
                  <c:v>41754</c:v>
                </c:pt>
                <c:pt idx="762">
                  <c:v>41757</c:v>
                </c:pt>
                <c:pt idx="763">
                  <c:v>41758</c:v>
                </c:pt>
                <c:pt idx="764">
                  <c:v>41759</c:v>
                </c:pt>
                <c:pt idx="765">
                  <c:v>41761</c:v>
                </c:pt>
                <c:pt idx="766">
                  <c:v>41764</c:v>
                </c:pt>
                <c:pt idx="767">
                  <c:v>41765</c:v>
                </c:pt>
                <c:pt idx="768">
                  <c:v>41766</c:v>
                </c:pt>
                <c:pt idx="769">
                  <c:v>41767</c:v>
                </c:pt>
                <c:pt idx="770">
                  <c:v>41768</c:v>
                </c:pt>
                <c:pt idx="771">
                  <c:v>41771</c:v>
                </c:pt>
                <c:pt idx="772">
                  <c:v>41772</c:v>
                </c:pt>
                <c:pt idx="773">
                  <c:v>41773</c:v>
                </c:pt>
                <c:pt idx="774">
                  <c:v>41774</c:v>
                </c:pt>
                <c:pt idx="775">
                  <c:v>41775</c:v>
                </c:pt>
                <c:pt idx="776">
                  <c:v>41779</c:v>
                </c:pt>
                <c:pt idx="777">
                  <c:v>41780</c:v>
                </c:pt>
                <c:pt idx="778">
                  <c:v>41781</c:v>
                </c:pt>
                <c:pt idx="779">
                  <c:v>41782</c:v>
                </c:pt>
                <c:pt idx="780">
                  <c:v>41785</c:v>
                </c:pt>
                <c:pt idx="781">
                  <c:v>41786</c:v>
                </c:pt>
                <c:pt idx="782">
                  <c:v>41787</c:v>
                </c:pt>
                <c:pt idx="783">
                  <c:v>41788</c:v>
                </c:pt>
                <c:pt idx="784">
                  <c:v>41789</c:v>
                </c:pt>
                <c:pt idx="785">
                  <c:v>41792</c:v>
                </c:pt>
                <c:pt idx="786">
                  <c:v>41793</c:v>
                </c:pt>
                <c:pt idx="787">
                  <c:v>41794</c:v>
                </c:pt>
                <c:pt idx="788">
                  <c:v>41795</c:v>
                </c:pt>
                <c:pt idx="789">
                  <c:v>41796</c:v>
                </c:pt>
                <c:pt idx="790">
                  <c:v>41799</c:v>
                </c:pt>
                <c:pt idx="791">
                  <c:v>41800</c:v>
                </c:pt>
                <c:pt idx="792">
                  <c:v>41801</c:v>
                </c:pt>
                <c:pt idx="793">
                  <c:v>41802</c:v>
                </c:pt>
                <c:pt idx="794">
                  <c:v>41803</c:v>
                </c:pt>
                <c:pt idx="795">
                  <c:v>41806</c:v>
                </c:pt>
                <c:pt idx="796">
                  <c:v>41807</c:v>
                </c:pt>
                <c:pt idx="797">
                  <c:v>41808</c:v>
                </c:pt>
                <c:pt idx="798">
                  <c:v>41809</c:v>
                </c:pt>
                <c:pt idx="799">
                  <c:v>41810</c:v>
                </c:pt>
                <c:pt idx="800">
                  <c:v>41813</c:v>
                </c:pt>
                <c:pt idx="801">
                  <c:v>41814</c:v>
                </c:pt>
                <c:pt idx="802">
                  <c:v>41815</c:v>
                </c:pt>
                <c:pt idx="803">
                  <c:v>41816</c:v>
                </c:pt>
                <c:pt idx="804">
                  <c:v>41817</c:v>
                </c:pt>
                <c:pt idx="805">
                  <c:v>41820</c:v>
                </c:pt>
                <c:pt idx="806">
                  <c:v>41821</c:v>
                </c:pt>
                <c:pt idx="807">
                  <c:v>41822</c:v>
                </c:pt>
                <c:pt idx="808">
                  <c:v>41823</c:v>
                </c:pt>
                <c:pt idx="809">
                  <c:v>41824</c:v>
                </c:pt>
                <c:pt idx="810">
                  <c:v>41827</c:v>
                </c:pt>
                <c:pt idx="811">
                  <c:v>41828</c:v>
                </c:pt>
                <c:pt idx="812">
                  <c:v>41829</c:v>
                </c:pt>
                <c:pt idx="813">
                  <c:v>41830</c:v>
                </c:pt>
                <c:pt idx="814">
                  <c:v>41831</c:v>
                </c:pt>
                <c:pt idx="815">
                  <c:v>41834</c:v>
                </c:pt>
                <c:pt idx="816">
                  <c:v>41835</c:v>
                </c:pt>
                <c:pt idx="817">
                  <c:v>41836</c:v>
                </c:pt>
                <c:pt idx="818">
                  <c:v>41837</c:v>
                </c:pt>
                <c:pt idx="819">
                  <c:v>41838</c:v>
                </c:pt>
                <c:pt idx="820">
                  <c:v>41841</c:v>
                </c:pt>
                <c:pt idx="821">
                  <c:v>41842</c:v>
                </c:pt>
                <c:pt idx="822">
                  <c:v>41843</c:v>
                </c:pt>
                <c:pt idx="823">
                  <c:v>41844</c:v>
                </c:pt>
                <c:pt idx="824">
                  <c:v>41845</c:v>
                </c:pt>
                <c:pt idx="825">
                  <c:v>41851</c:v>
                </c:pt>
                <c:pt idx="826">
                  <c:v>41852</c:v>
                </c:pt>
                <c:pt idx="827">
                  <c:v>41855</c:v>
                </c:pt>
                <c:pt idx="828">
                  <c:v>41856</c:v>
                </c:pt>
                <c:pt idx="829">
                  <c:v>41857</c:v>
                </c:pt>
                <c:pt idx="830">
                  <c:v>41858</c:v>
                </c:pt>
                <c:pt idx="831">
                  <c:v>41859</c:v>
                </c:pt>
                <c:pt idx="832">
                  <c:v>41862</c:v>
                </c:pt>
                <c:pt idx="833">
                  <c:v>41863</c:v>
                </c:pt>
                <c:pt idx="834">
                  <c:v>41864</c:v>
                </c:pt>
                <c:pt idx="835">
                  <c:v>41865</c:v>
                </c:pt>
                <c:pt idx="836">
                  <c:v>41866</c:v>
                </c:pt>
                <c:pt idx="837">
                  <c:v>41869</c:v>
                </c:pt>
                <c:pt idx="838">
                  <c:v>41870</c:v>
                </c:pt>
                <c:pt idx="839">
                  <c:v>41871</c:v>
                </c:pt>
                <c:pt idx="840">
                  <c:v>41872</c:v>
                </c:pt>
                <c:pt idx="841">
                  <c:v>41873</c:v>
                </c:pt>
                <c:pt idx="842">
                  <c:v>41876</c:v>
                </c:pt>
                <c:pt idx="843">
                  <c:v>41877</c:v>
                </c:pt>
                <c:pt idx="844">
                  <c:v>41878</c:v>
                </c:pt>
                <c:pt idx="845">
                  <c:v>41879</c:v>
                </c:pt>
                <c:pt idx="846">
                  <c:v>41880</c:v>
                </c:pt>
                <c:pt idx="847">
                  <c:v>41883</c:v>
                </c:pt>
                <c:pt idx="848">
                  <c:v>41884</c:v>
                </c:pt>
                <c:pt idx="849">
                  <c:v>41885</c:v>
                </c:pt>
                <c:pt idx="850">
                  <c:v>41886</c:v>
                </c:pt>
                <c:pt idx="851">
                  <c:v>41887</c:v>
                </c:pt>
                <c:pt idx="852">
                  <c:v>41890</c:v>
                </c:pt>
                <c:pt idx="853">
                  <c:v>41891</c:v>
                </c:pt>
                <c:pt idx="854">
                  <c:v>41892</c:v>
                </c:pt>
                <c:pt idx="855">
                  <c:v>41893</c:v>
                </c:pt>
                <c:pt idx="856">
                  <c:v>41894</c:v>
                </c:pt>
                <c:pt idx="857">
                  <c:v>41897</c:v>
                </c:pt>
                <c:pt idx="858">
                  <c:v>41898</c:v>
                </c:pt>
                <c:pt idx="859">
                  <c:v>41899</c:v>
                </c:pt>
                <c:pt idx="860">
                  <c:v>41900</c:v>
                </c:pt>
                <c:pt idx="861">
                  <c:v>41901</c:v>
                </c:pt>
                <c:pt idx="862">
                  <c:v>41904</c:v>
                </c:pt>
                <c:pt idx="863">
                  <c:v>41905</c:v>
                </c:pt>
                <c:pt idx="864">
                  <c:v>41906</c:v>
                </c:pt>
                <c:pt idx="865">
                  <c:v>41907</c:v>
                </c:pt>
                <c:pt idx="866">
                  <c:v>41908</c:v>
                </c:pt>
                <c:pt idx="867">
                  <c:v>41911</c:v>
                </c:pt>
                <c:pt idx="868">
                  <c:v>41912</c:v>
                </c:pt>
                <c:pt idx="869">
                  <c:v>41913</c:v>
                </c:pt>
                <c:pt idx="870">
                  <c:v>41914</c:v>
                </c:pt>
                <c:pt idx="871">
                  <c:v>41915</c:v>
                </c:pt>
                <c:pt idx="872">
                  <c:v>41920</c:v>
                </c:pt>
                <c:pt idx="873">
                  <c:v>41921</c:v>
                </c:pt>
                <c:pt idx="874">
                  <c:v>41922</c:v>
                </c:pt>
                <c:pt idx="875">
                  <c:v>41925</c:v>
                </c:pt>
                <c:pt idx="876">
                  <c:v>41926</c:v>
                </c:pt>
                <c:pt idx="877">
                  <c:v>41927</c:v>
                </c:pt>
                <c:pt idx="878">
                  <c:v>41928</c:v>
                </c:pt>
                <c:pt idx="879">
                  <c:v>41929</c:v>
                </c:pt>
                <c:pt idx="880">
                  <c:v>41932</c:v>
                </c:pt>
                <c:pt idx="881">
                  <c:v>41933</c:v>
                </c:pt>
                <c:pt idx="882">
                  <c:v>41934</c:v>
                </c:pt>
                <c:pt idx="883">
                  <c:v>41935</c:v>
                </c:pt>
                <c:pt idx="884">
                  <c:v>41936</c:v>
                </c:pt>
                <c:pt idx="885">
                  <c:v>41939</c:v>
                </c:pt>
                <c:pt idx="886">
                  <c:v>41940</c:v>
                </c:pt>
                <c:pt idx="887">
                  <c:v>41942</c:v>
                </c:pt>
                <c:pt idx="888">
                  <c:v>41943</c:v>
                </c:pt>
                <c:pt idx="889">
                  <c:v>41946</c:v>
                </c:pt>
                <c:pt idx="890">
                  <c:v>41947</c:v>
                </c:pt>
                <c:pt idx="891">
                  <c:v>41948</c:v>
                </c:pt>
                <c:pt idx="892">
                  <c:v>41949</c:v>
                </c:pt>
                <c:pt idx="893">
                  <c:v>41950</c:v>
                </c:pt>
                <c:pt idx="894">
                  <c:v>41953</c:v>
                </c:pt>
                <c:pt idx="895">
                  <c:v>41954</c:v>
                </c:pt>
                <c:pt idx="896">
                  <c:v>41955</c:v>
                </c:pt>
                <c:pt idx="897">
                  <c:v>41956</c:v>
                </c:pt>
                <c:pt idx="898">
                  <c:v>41957</c:v>
                </c:pt>
                <c:pt idx="899">
                  <c:v>41960</c:v>
                </c:pt>
                <c:pt idx="900">
                  <c:v>41961</c:v>
                </c:pt>
                <c:pt idx="901">
                  <c:v>41962</c:v>
                </c:pt>
                <c:pt idx="902">
                  <c:v>41963</c:v>
                </c:pt>
                <c:pt idx="903">
                  <c:v>41964</c:v>
                </c:pt>
                <c:pt idx="904">
                  <c:v>41967</c:v>
                </c:pt>
                <c:pt idx="905">
                  <c:v>41968</c:v>
                </c:pt>
                <c:pt idx="906">
                  <c:v>41969</c:v>
                </c:pt>
                <c:pt idx="907">
                  <c:v>41970</c:v>
                </c:pt>
                <c:pt idx="908">
                  <c:v>41971</c:v>
                </c:pt>
                <c:pt idx="909">
                  <c:v>41974</c:v>
                </c:pt>
                <c:pt idx="910">
                  <c:v>41975</c:v>
                </c:pt>
                <c:pt idx="911">
                  <c:v>41976</c:v>
                </c:pt>
                <c:pt idx="912">
                  <c:v>41977</c:v>
                </c:pt>
                <c:pt idx="913">
                  <c:v>41978</c:v>
                </c:pt>
                <c:pt idx="914">
                  <c:v>41981</c:v>
                </c:pt>
                <c:pt idx="915">
                  <c:v>41982</c:v>
                </c:pt>
                <c:pt idx="916">
                  <c:v>41983</c:v>
                </c:pt>
                <c:pt idx="917">
                  <c:v>41984</c:v>
                </c:pt>
                <c:pt idx="918">
                  <c:v>41985</c:v>
                </c:pt>
                <c:pt idx="919">
                  <c:v>41988</c:v>
                </c:pt>
                <c:pt idx="920">
                  <c:v>41989</c:v>
                </c:pt>
                <c:pt idx="921">
                  <c:v>41990</c:v>
                </c:pt>
                <c:pt idx="922">
                  <c:v>41991</c:v>
                </c:pt>
                <c:pt idx="923">
                  <c:v>41992</c:v>
                </c:pt>
                <c:pt idx="924">
                  <c:v>41995</c:v>
                </c:pt>
                <c:pt idx="925">
                  <c:v>41996</c:v>
                </c:pt>
                <c:pt idx="926">
                  <c:v>41997</c:v>
                </c:pt>
                <c:pt idx="927">
                  <c:v>41998</c:v>
                </c:pt>
                <c:pt idx="928">
                  <c:v>41999</c:v>
                </c:pt>
                <c:pt idx="929">
                  <c:v>42002</c:v>
                </c:pt>
                <c:pt idx="930">
                  <c:v>42003</c:v>
                </c:pt>
                <c:pt idx="931">
                  <c:v>42004</c:v>
                </c:pt>
                <c:pt idx="932">
                  <c:v>42006</c:v>
                </c:pt>
                <c:pt idx="933">
                  <c:v>42009</c:v>
                </c:pt>
                <c:pt idx="934">
                  <c:v>42010</c:v>
                </c:pt>
                <c:pt idx="935">
                  <c:v>42011</c:v>
                </c:pt>
                <c:pt idx="936">
                  <c:v>42012</c:v>
                </c:pt>
                <c:pt idx="937">
                  <c:v>42013</c:v>
                </c:pt>
                <c:pt idx="938">
                  <c:v>42016</c:v>
                </c:pt>
                <c:pt idx="939">
                  <c:v>42017</c:v>
                </c:pt>
                <c:pt idx="940">
                  <c:v>42018</c:v>
                </c:pt>
                <c:pt idx="941">
                  <c:v>42019</c:v>
                </c:pt>
                <c:pt idx="942">
                  <c:v>42020</c:v>
                </c:pt>
                <c:pt idx="943">
                  <c:v>42023</c:v>
                </c:pt>
                <c:pt idx="944">
                  <c:v>42024</c:v>
                </c:pt>
                <c:pt idx="945">
                  <c:v>42025</c:v>
                </c:pt>
                <c:pt idx="946">
                  <c:v>42026</c:v>
                </c:pt>
                <c:pt idx="947">
                  <c:v>42027</c:v>
                </c:pt>
                <c:pt idx="948">
                  <c:v>42030</c:v>
                </c:pt>
                <c:pt idx="949">
                  <c:v>42031</c:v>
                </c:pt>
                <c:pt idx="950">
                  <c:v>42032</c:v>
                </c:pt>
                <c:pt idx="951">
                  <c:v>42033</c:v>
                </c:pt>
                <c:pt idx="952">
                  <c:v>42034</c:v>
                </c:pt>
                <c:pt idx="953">
                  <c:v>42037</c:v>
                </c:pt>
                <c:pt idx="954">
                  <c:v>42038</c:v>
                </c:pt>
                <c:pt idx="955">
                  <c:v>42039</c:v>
                </c:pt>
                <c:pt idx="956">
                  <c:v>42040</c:v>
                </c:pt>
                <c:pt idx="957">
                  <c:v>42041</c:v>
                </c:pt>
                <c:pt idx="958">
                  <c:v>42044</c:v>
                </c:pt>
                <c:pt idx="959">
                  <c:v>42045</c:v>
                </c:pt>
                <c:pt idx="960">
                  <c:v>42046</c:v>
                </c:pt>
                <c:pt idx="961">
                  <c:v>42047</c:v>
                </c:pt>
                <c:pt idx="962">
                  <c:v>42048</c:v>
                </c:pt>
                <c:pt idx="963">
                  <c:v>42051</c:v>
                </c:pt>
                <c:pt idx="964">
                  <c:v>42052</c:v>
                </c:pt>
                <c:pt idx="965">
                  <c:v>42053</c:v>
                </c:pt>
                <c:pt idx="966">
                  <c:v>42054</c:v>
                </c:pt>
                <c:pt idx="967">
                  <c:v>42055</c:v>
                </c:pt>
                <c:pt idx="968">
                  <c:v>42058</c:v>
                </c:pt>
                <c:pt idx="969">
                  <c:v>42059</c:v>
                </c:pt>
                <c:pt idx="970">
                  <c:v>42060</c:v>
                </c:pt>
                <c:pt idx="971">
                  <c:v>42061</c:v>
                </c:pt>
                <c:pt idx="972">
                  <c:v>42062</c:v>
                </c:pt>
                <c:pt idx="973">
                  <c:v>42065</c:v>
                </c:pt>
                <c:pt idx="974">
                  <c:v>42066</c:v>
                </c:pt>
                <c:pt idx="975">
                  <c:v>42067</c:v>
                </c:pt>
                <c:pt idx="976">
                  <c:v>42068</c:v>
                </c:pt>
                <c:pt idx="977">
                  <c:v>42069</c:v>
                </c:pt>
                <c:pt idx="978">
                  <c:v>42072</c:v>
                </c:pt>
                <c:pt idx="979">
                  <c:v>42073</c:v>
                </c:pt>
                <c:pt idx="980">
                  <c:v>42074</c:v>
                </c:pt>
                <c:pt idx="981">
                  <c:v>42075</c:v>
                </c:pt>
                <c:pt idx="982">
                  <c:v>42076</c:v>
                </c:pt>
                <c:pt idx="983">
                  <c:v>42079</c:v>
                </c:pt>
                <c:pt idx="984">
                  <c:v>42080</c:v>
                </c:pt>
                <c:pt idx="985">
                  <c:v>42081</c:v>
                </c:pt>
                <c:pt idx="986">
                  <c:v>42082</c:v>
                </c:pt>
                <c:pt idx="987">
                  <c:v>42083</c:v>
                </c:pt>
                <c:pt idx="988">
                  <c:v>42086</c:v>
                </c:pt>
                <c:pt idx="989">
                  <c:v>42087</c:v>
                </c:pt>
                <c:pt idx="990">
                  <c:v>42088</c:v>
                </c:pt>
                <c:pt idx="991">
                  <c:v>42089</c:v>
                </c:pt>
                <c:pt idx="992">
                  <c:v>42090</c:v>
                </c:pt>
                <c:pt idx="993">
                  <c:v>42093</c:v>
                </c:pt>
                <c:pt idx="994">
                  <c:v>42094</c:v>
                </c:pt>
                <c:pt idx="995">
                  <c:v>42095</c:v>
                </c:pt>
                <c:pt idx="996">
                  <c:v>42096</c:v>
                </c:pt>
                <c:pt idx="997">
                  <c:v>42097</c:v>
                </c:pt>
                <c:pt idx="998">
                  <c:v>42100</c:v>
                </c:pt>
                <c:pt idx="999">
                  <c:v>42101</c:v>
                </c:pt>
                <c:pt idx="1000">
                  <c:v>42102</c:v>
                </c:pt>
                <c:pt idx="1001">
                  <c:v>42103</c:v>
                </c:pt>
                <c:pt idx="1002">
                  <c:v>42104</c:v>
                </c:pt>
                <c:pt idx="1003">
                  <c:v>42107</c:v>
                </c:pt>
                <c:pt idx="1004">
                  <c:v>42108</c:v>
                </c:pt>
                <c:pt idx="1005">
                  <c:v>42109</c:v>
                </c:pt>
                <c:pt idx="1006">
                  <c:v>42110</c:v>
                </c:pt>
                <c:pt idx="1007">
                  <c:v>42111</c:v>
                </c:pt>
                <c:pt idx="1008">
                  <c:v>42114</c:v>
                </c:pt>
                <c:pt idx="1009">
                  <c:v>42115</c:v>
                </c:pt>
                <c:pt idx="1010">
                  <c:v>42116</c:v>
                </c:pt>
                <c:pt idx="1011">
                  <c:v>42118</c:v>
                </c:pt>
                <c:pt idx="1012">
                  <c:v>42121</c:v>
                </c:pt>
              </c:numCache>
            </c:numRef>
          </c:cat>
          <c:val>
            <c:numRef>
              <c:f>'5.1.14'!$H$20:$H$1506</c:f>
              <c:numCache>
                <c:formatCode>0.00</c:formatCode>
                <c:ptCount val="1487"/>
                <c:pt idx="0">
                  <c:v>7.74</c:v>
                </c:pt>
                <c:pt idx="1">
                  <c:v>7.7105999999999995</c:v>
                </c:pt>
                <c:pt idx="2">
                  <c:v>7.6811999999999996</c:v>
                </c:pt>
                <c:pt idx="3">
                  <c:v>7.6517999999999997</c:v>
                </c:pt>
                <c:pt idx="4">
                  <c:v>7.6224000000000007</c:v>
                </c:pt>
                <c:pt idx="5">
                  <c:v>7.5930000000000009</c:v>
                </c:pt>
                <c:pt idx="6">
                  <c:v>7.5930000000000009</c:v>
                </c:pt>
                <c:pt idx="7">
                  <c:v>7.5930000000000009</c:v>
                </c:pt>
                <c:pt idx="8">
                  <c:v>7.5930000000000009</c:v>
                </c:pt>
                <c:pt idx="9">
                  <c:v>7.5930000000000009</c:v>
                </c:pt>
                <c:pt idx="10">
                  <c:v>7.5930000000000009</c:v>
                </c:pt>
                <c:pt idx="11">
                  <c:v>7.5682</c:v>
                </c:pt>
                <c:pt idx="12">
                  <c:v>7.5434000000000001</c:v>
                </c:pt>
                <c:pt idx="13">
                  <c:v>7.5186000000000011</c:v>
                </c:pt>
                <c:pt idx="14">
                  <c:v>7.4938000000000002</c:v>
                </c:pt>
                <c:pt idx="15">
                  <c:v>7.4689999999999994</c:v>
                </c:pt>
                <c:pt idx="16">
                  <c:v>7.4689999999999994</c:v>
                </c:pt>
                <c:pt idx="17">
                  <c:v>7.4689999999999994</c:v>
                </c:pt>
                <c:pt idx="18">
                  <c:v>7.4689999999999994</c:v>
                </c:pt>
                <c:pt idx="19">
                  <c:v>7.5190000000000001</c:v>
                </c:pt>
                <c:pt idx="20">
                  <c:v>7.3778000000000006</c:v>
                </c:pt>
                <c:pt idx="21">
                  <c:v>7.3706000000000005</c:v>
                </c:pt>
                <c:pt idx="22">
                  <c:v>7.3768000000000002</c:v>
                </c:pt>
                <c:pt idx="23">
                  <c:v>7.2530000000000001</c:v>
                </c:pt>
                <c:pt idx="24">
                  <c:v>7.1391999999999998</c:v>
                </c:pt>
                <c:pt idx="25">
                  <c:v>7.1866000000000003</c:v>
                </c:pt>
                <c:pt idx="26">
                  <c:v>7.0373999999999999</c:v>
                </c:pt>
                <c:pt idx="27">
                  <c:v>6.6135999999999999</c:v>
                </c:pt>
                <c:pt idx="28">
                  <c:v>6.5372000000000003</c:v>
                </c:pt>
                <c:pt idx="29">
                  <c:v>6.6528000000000009</c:v>
                </c:pt>
                <c:pt idx="30">
                  <c:v>6.7984000000000009</c:v>
                </c:pt>
                <c:pt idx="31">
                  <c:v>7.0144000000000002</c:v>
                </c:pt>
                <c:pt idx="32">
                  <c:v>7.4981999999999998</c:v>
                </c:pt>
                <c:pt idx="33">
                  <c:v>7.7645999999999997</c:v>
                </c:pt>
                <c:pt idx="34">
                  <c:v>7.7990000000000013</c:v>
                </c:pt>
                <c:pt idx="35">
                  <c:v>7.793400000000001</c:v>
                </c:pt>
                <c:pt idx="36">
                  <c:v>7.7900000000000009</c:v>
                </c:pt>
                <c:pt idx="37">
                  <c:v>7.8069999999999995</c:v>
                </c:pt>
                <c:pt idx="38">
                  <c:v>7.7237999999999998</c:v>
                </c:pt>
                <c:pt idx="39">
                  <c:v>7.6894000000000009</c:v>
                </c:pt>
                <c:pt idx="40">
                  <c:v>7.5516000000000005</c:v>
                </c:pt>
                <c:pt idx="41">
                  <c:v>7.4037999999999995</c:v>
                </c:pt>
                <c:pt idx="42">
                  <c:v>7.1268000000000002</c:v>
                </c:pt>
                <c:pt idx="43">
                  <c:v>6.9700000000000006</c:v>
                </c:pt>
                <c:pt idx="44">
                  <c:v>6.8927999999999994</c:v>
                </c:pt>
                <c:pt idx="45">
                  <c:v>6.9589999999999987</c:v>
                </c:pt>
                <c:pt idx="46">
                  <c:v>7.0055999999999994</c:v>
                </c:pt>
                <c:pt idx="47">
                  <c:v>7.1956000000000007</c:v>
                </c:pt>
                <c:pt idx="48">
                  <c:v>7.2755999999999998</c:v>
                </c:pt>
                <c:pt idx="49">
                  <c:v>7.3920000000000003</c:v>
                </c:pt>
                <c:pt idx="50">
                  <c:v>7.4435999999999991</c:v>
                </c:pt>
                <c:pt idx="51">
                  <c:v>7.5489999999999995</c:v>
                </c:pt>
                <c:pt idx="52">
                  <c:v>7.5140000000000002</c:v>
                </c:pt>
                <c:pt idx="53">
                  <c:v>7.5792000000000002</c:v>
                </c:pt>
                <c:pt idx="54">
                  <c:v>7.4774000000000003</c:v>
                </c:pt>
                <c:pt idx="55">
                  <c:v>7.3974000000000002</c:v>
                </c:pt>
                <c:pt idx="56">
                  <c:v>7.243199999999999</c:v>
                </c:pt>
                <c:pt idx="57">
                  <c:v>7.1382000000000003</c:v>
                </c:pt>
                <c:pt idx="58">
                  <c:v>7.0230000000000006</c:v>
                </c:pt>
                <c:pt idx="59">
                  <c:v>7.2183999999999999</c:v>
                </c:pt>
                <c:pt idx="60">
                  <c:v>7.2783999999999995</c:v>
                </c:pt>
                <c:pt idx="61">
                  <c:v>7.3983999999999996</c:v>
                </c:pt>
                <c:pt idx="62">
                  <c:v>7.5683999999999996</c:v>
                </c:pt>
                <c:pt idx="63">
                  <c:v>7.7384000000000004</c:v>
                </c:pt>
                <c:pt idx="64">
                  <c:v>7.58</c:v>
                </c:pt>
                <c:pt idx="65">
                  <c:v>7.6</c:v>
                </c:pt>
                <c:pt idx="66">
                  <c:v>7.26</c:v>
                </c:pt>
                <c:pt idx="67">
                  <c:v>6.9399999999999995</c:v>
                </c:pt>
                <c:pt idx="68">
                  <c:v>6.62</c:v>
                </c:pt>
                <c:pt idx="69">
                  <c:v>6.7954000000000008</c:v>
                </c:pt>
                <c:pt idx="70">
                  <c:v>6.795399999999999</c:v>
                </c:pt>
                <c:pt idx="71">
                  <c:v>7.1515999999999993</c:v>
                </c:pt>
                <c:pt idx="72">
                  <c:v>7.3950000000000005</c:v>
                </c:pt>
                <c:pt idx="73">
                  <c:v>7.5949999999999989</c:v>
                </c:pt>
                <c:pt idx="74">
                  <c:v>7.2995999999999999</c:v>
                </c:pt>
                <c:pt idx="75">
                  <c:v>7.1795999999999989</c:v>
                </c:pt>
                <c:pt idx="76">
                  <c:v>7.1834000000000007</c:v>
                </c:pt>
                <c:pt idx="77">
                  <c:v>7.3</c:v>
                </c:pt>
                <c:pt idx="78">
                  <c:v>7.4799999999999995</c:v>
                </c:pt>
                <c:pt idx="79">
                  <c:v>7.7661999999999995</c:v>
                </c:pt>
                <c:pt idx="80">
                  <c:v>8.0523999999999987</c:v>
                </c:pt>
                <c:pt idx="81">
                  <c:v>8.198599999999999</c:v>
                </c:pt>
                <c:pt idx="82">
                  <c:v>8.3247999999999998</c:v>
                </c:pt>
                <c:pt idx="83">
                  <c:v>8.4309999999999992</c:v>
                </c:pt>
                <c:pt idx="84">
                  <c:v>8.4309999999999992</c:v>
                </c:pt>
                <c:pt idx="85">
                  <c:v>8.4309999999999992</c:v>
                </c:pt>
                <c:pt idx="86">
                  <c:v>8.4309999999999992</c:v>
                </c:pt>
                <c:pt idx="87">
                  <c:v>8.4309999999999992</c:v>
                </c:pt>
                <c:pt idx="88">
                  <c:v>8.0447999999999986</c:v>
                </c:pt>
                <c:pt idx="89">
                  <c:v>7.6585999999999999</c:v>
                </c:pt>
                <c:pt idx="90">
                  <c:v>7.2723999999999993</c:v>
                </c:pt>
                <c:pt idx="91">
                  <c:v>6.8861999999999997</c:v>
                </c:pt>
                <c:pt idx="92">
                  <c:v>6.5</c:v>
                </c:pt>
                <c:pt idx="93">
                  <c:v>6.5</c:v>
                </c:pt>
                <c:pt idx="94">
                  <c:v>6.5</c:v>
                </c:pt>
                <c:pt idx="95">
                  <c:v>6.5</c:v>
                </c:pt>
                <c:pt idx="96">
                  <c:v>6.5</c:v>
                </c:pt>
                <c:pt idx="97">
                  <c:v>6.5</c:v>
                </c:pt>
                <c:pt idx="98">
                  <c:v>6.5</c:v>
                </c:pt>
                <c:pt idx="99">
                  <c:v>6.5</c:v>
                </c:pt>
                <c:pt idx="100">
                  <c:v>6.5</c:v>
                </c:pt>
                <c:pt idx="101">
                  <c:v>6.5</c:v>
                </c:pt>
                <c:pt idx="102">
                  <c:v>6.5</c:v>
                </c:pt>
                <c:pt idx="103">
                  <c:v>6.5</c:v>
                </c:pt>
                <c:pt idx="104">
                  <c:v>6.5</c:v>
                </c:pt>
                <c:pt idx="105">
                  <c:v>6.4</c:v>
                </c:pt>
                <c:pt idx="106">
                  <c:v>6.4799999999999995</c:v>
                </c:pt>
                <c:pt idx="107">
                  <c:v>6.63</c:v>
                </c:pt>
                <c:pt idx="108">
                  <c:v>6.7799999999999994</c:v>
                </c:pt>
                <c:pt idx="109">
                  <c:v>6.93</c:v>
                </c:pt>
                <c:pt idx="110">
                  <c:v>7.18</c:v>
                </c:pt>
                <c:pt idx="111">
                  <c:v>7.3482000000000003</c:v>
                </c:pt>
                <c:pt idx="112">
                  <c:v>7.4057999999999993</c:v>
                </c:pt>
                <c:pt idx="113">
                  <c:v>7.3109999999999999</c:v>
                </c:pt>
                <c:pt idx="114">
                  <c:v>7.1298000000000004</c:v>
                </c:pt>
                <c:pt idx="115">
                  <c:v>6.9635999999999996</c:v>
                </c:pt>
                <c:pt idx="116">
                  <c:v>6.7153999999999998</c:v>
                </c:pt>
                <c:pt idx="117">
                  <c:v>6.5481999999999996</c:v>
                </c:pt>
                <c:pt idx="118">
                  <c:v>6.516799999999999</c:v>
                </c:pt>
                <c:pt idx="119">
                  <c:v>6.548</c:v>
                </c:pt>
                <c:pt idx="120">
                  <c:v>6.5967999999999991</c:v>
                </c:pt>
                <c:pt idx="121">
                  <c:v>6.6427999999999994</c:v>
                </c:pt>
                <c:pt idx="122">
                  <c:v>6.6719999999999997</c:v>
                </c:pt>
                <c:pt idx="123">
                  <c:v>6.7543999999999995</c:v>
                </c:pt>
                <c:pt idx="124">
                  <c:v>6.8667999999999996</c:v>
                </c:pt>
                <c:pt idx="125">
                  <c:v>6.8805999999999994</c:v>
                </c:pt>
                <c:pt idx="126">
                  <c:v>6.8355999999999995</c:v>
                </c:pt>
                <c:pt idx="127">
                  <c:v>6.8773999999999997</c:v>
                </c:pt>
                <c:pt idx="128">
                  <c:v>6.9430000000000005</c:v>
                </c:pt>
                <c:pt idx="129">
                  <c:v>7.1253999999999991</c:v>
                </c:pt>
                <c:pt idx="130">
                  <c:v>7.3798000000000004</c:v>
                </c:pt>
                <c:pt idx="131">
                  <c:v>8.3463999999999992</c:v>
                </c:pt>
                <c:pt idx="132">
                  <c:v>9.1547999999999998</c:v>
                </c:pt>
                <c:pt idx="133">
                  <c:v>9.982800000000001</c:v>
                </c:pt>
                <c:pt idx="134">
                  <c:v>10.840999999999999</c:v>
                </c:pt>
                <c:pt idx="135">
                  <c:v>11.725200000000001</c:v>
                </c:pt>
                <c:pt idx="136">
                  <c:v>11.938599999999999</c:v>
                </c:pt>
                <c:pt idx="137">
                  <c:v>12.078600000000002</c:v>
                </c:pt>
                <c:pt idx="138">
                  <c:v>11.994999999999999</c:v>
                </c:pt>
                <c:pt idx="139">
                  <c:v>11.506799999999998</c:v>
                </c:pt>
                <c:pt idx="140">
                  <c:v>10.950399999999998</c:v>
                </c:pt>
                <c:pt idx="141">
                  <c:v>10.398</c:v>
                </c:pt>
                <c:pt idx="142">
                  <c:v>9.7406000000000006</c:v>
                </c:pt>
                <c:pt idx="143">
                  <c:v>9.8458000000000006</c:v>
                </c:pt>
                <c:pt idx="144">
                  <c:v>10.2438</c:v>
                </c:pt>
                <c:pt idx="145">
                  <c:v>10.5654</c:v>
                </c:pt>
                <c:pt idx="146">
                  <c:v>10.7698</c:v>
                </c:pt>
                <c:pt idx="147">
                  <c:v>11.3796</c:v>
                </c:pt>
                <c:pt idx="148">
                  <c:v>11.428999999999998</c:v>
                </c:pt>
                <c:pt idx="149">
                  <c:v>11.557399999999998</c:v>
                </c:pt>
                <c:pt idx="150">
                  <c:v>11.787600000000001</c:v>
                </c:pt>
                <c:pt idx="151">
                  <c:v>12.087399999999999</c:v>
                </c:pt>
                <c:pt idx="152">
                  <c:v>12.261799999999999</c:v>
                </c:pt>
                <c:pt idx="153">
                  <c:v>12.3828</c:v>
                </c:pt>
                <c:pt idx="154">
                  <c:v>12.3872</c:v>
                </c:pt>
                <c:pt idx="155">
                  <c:v>12.3926</c:v>
                </c:pt>
                <c:pt idx="156">
                  <c:v>12.449400000000001</c:v>
                </c:pt>
                <c:pt idx="157">
                  <c:v>12.456999999999999</c:v>
                </c:pt>
                <c:pt idx="158">
                  <c:v>12.461400000000001</c:v>
                </c:pt>
                <c:pt idx="159">
                  <c:v>12.461600000000001</c:v>
                </c:pt>
                <c:pt idx="160">
                  <c:v>12.472399999999999</c:v>
                </c:pt>
                <c:pt idx="161">
                  <c:v>12.429600000000001</c:v>
                </c:pt>
                <c:pt idx="162">
                  <c:v>12.4314</c:v>
                </c:pt>
                <c:pt idx="163">
                  <c:v>12.433000000000002</c:v>
                </c:pt>
                <c:pt idx="164">
                  <c:v>12.432800000000002</c:v>
                </c:pt>
                <c:pt idx="165">
                  <c:v>12.433000000000002</c:v>
                </c:pt>
                <c:pt idx="166">
                  <c:v>12.4832</c:v>
                </c:pt>
                <c:pt idx="167">
                  <c:v>12.4846</c:v>
                </c:pt>
                <c:pt idx="168">
                  <c:v>12.4846</c:v>
                </c:pt>
                <c:pt idx="169">
                  <c:v>12.486400000000001</c:v>
                </c:pt>
                <c:pt idx="170">
                  <c:v>12.478199999999999</c:v>
                </c:pt>
                <c:pt idx="171">
                  <c:v>12.346399999999999</c:v>
                </c:pt>
                <c:pt idx="172">
                  <c:v>12.338399999999998</c:v>
                </c:pt>
                <c:pt idx="173">
                  <c:v>12.334</c:v>
                </c:pt>
                <c:pt idx="174">
                  <c:v>12.311199999999998</c:v>
                </c:pt>
                <c:pt idx="175">
                  <c:v>12.1806</c:v>
                </c:pt>
                <c:pt idx="176">
                  <c:v>11.8888</c:v>
                </c:pt>
                <c:pt idx="177">
                  <c:v>11.6912</c:v>
                </c:pt>
                <c:pt idx="178">
                  <c:v>11.564800000000002</c:v>
                </c:pt>
                <c:pt idx="179">
                  <c:v>11.436400000000001</c:v>
                </c:pt>
                <c:pt idx="180">
                  <c:v>11.274000000000001</c:v>
                </c:pt>
                <c:pt idx="181">
                  <c:v>11.4916</c:v>
                </c:pt>
                <c:pt idx="182">
                  <c:v>11.678000000000001</c:v>
                </c:pt>
                <c:pt idx="183">
                  <c:v>11.800999999999998</c:v>
                </c:pt>
                <c:pt idx="184">
                  <c:v>11.929399999999999</c:v>
                </c:pt>
                <c:pt idx="185">
                  <c:v>12.088799999999999</c:v>
                </c:pt>
                <c:pt idx="186">
                  <c:v>12.182399999999999</c:v>
                </c:pt>
                <c:pt idx="187">
                  <c:v>12.097800000000001</c:v>
                </c:pt>
                <c:pt idx="188">
                  <c:v>11.968999999999999</c:v>
                </c:pt>
                <c:pt idx="189">
                  <c:v>11.825999999999999</c:v>
                </c:pt>
                <c:pt idx="190">
                  <c:v>11.803000000000001</c:v>
                </c:pt>
                <c:pt idx="191">
                  <c:v>11.6754</c:v>
                </c:pt>
                <c:pt idx="192">
                  <c:v>11.639999999999997</c:v>
                </c:pt>
                <c:pt idx="193">
                  <c:v>11.607199999999997</c:v>
                </c:pt>
                <c:pt idx="194">
                  <c:v>11.6038</c:v>
                </c:pt>
                <c:pt idx="195">
                  <c:v>11.592400000000001</c:v>
                </c:pt>
                <c:pt idx="196">
                  <c:v>11.543200000000001</c:v>
                </c:pt>
                <c:pt idx="197">
                  <c:v>11.272400000000001</c:v>
                </c:pt>
                <c:pt idx="198">
                  <c:v>11.0002</c:v>
                </c:pt>
                <c:pt idx="199">
                  <c:v>10.9514</c:v>
                </c:pt>
                <c:pt idx="200">
                  <c:v>10.884199999999998</c:v>
                </c:pt>
                <c:pt idx="201">
                  <c:v>10.8124</c:v>
                </c:pt>
                <c:pt idx="202">
                  <c:v>10.967600000000001</c:v>
                </c:pt>
                <c:pt idx="203">
                  <c:v>11.150600000000001</c:v>
                </c:pt>
                <c:pt idx="204">
                  <c:v>11.133399999999998</c:v>
                </c:pt>
                <c:pt idx="205">
                  <c:v>11.1526</c:v>
                </c:pt>
                <c:pt idx="206">
                  <c:v>11.1846</c:v>
                </c:pt>
                <c:pt idx="207">
                  <c:v>10.952399999999999</c:v>
                </c:pt>
                <c:pt idx="208">
                  <c:v>10.205599999999999</c:v>
                </c:pt>
                <c:pt idx="209">
                  <c:v>9.5551999999999992</c:v>
                </c:pt>
                <c:pt idx="210">
                  <c:v>8.9723999999999986</c:v>
                </c:pt>
                <c:pt idx="211">
                  <c:v>8.3925999999999998</c:v>
                </c:pt>
                <c:pt idx="212">
                  <c:v>8.3953999999999986</c:v>
                </c:pt>
                <c:pt idx="213">
                  <c:v>8.9481999999999999</c:v>
                </c:pt>
                <c:pt idx="214">
                  <c:v>9.434800000000001</c:v>
                </c:pt>
                <c:pt idx="215">
                  <c:v>9.5668000000000024</c:v>
                </c:pt>
                <c:pt idx="216">
                  <c:v>9.6791999999999998</c:v>
                </c:pt>
                <c:pt idx="217">
                  <c:v>9.4282000000000004</c:v>
                </c:pt>
                <c:pt idx="218">
                  <c:v>9.2021999999999995</c:v>
                </c:pt>
                <c:pt idx="219">
                  <c:v>8.9192</c:v>
                </c:pt>
                <c:pt idx="220">
                  <c:v>8.6368000000000009</c:v>
                </c:pt>
                <c:pt idx="221">
                  <c:v>8.4820000000000011</c:v>
                </c:pt>
                <c:pt idx="222">
                  <c:v>8.5704000000000011</c:v>
                </c:pt>
                <c:pt idx="223">
                  <c:v>8.5579999999999998</c:v>
                </c:pt>
                <c:pt idx="224">
                  <c:v>8.6126000000000005</c:v>
                </c:pt>
                <c:pt idx="225">
                  <c:v>8.9321999999999999</c:v>
                </c:pt>
                <c:pt idx="226">
                  <c:v>9.2528000000000006</c:v>
                </c:pt>
                <c:pt idx="227">
                  <c:v>9.305200000000001</c:v>
                </c:pt>
                <c:pt idx="228">
                  <c:v>9.6216000000000008</c:v>
                </c:pt>
                <c:pt idx="229">
                  <c:v>9.8268000000000004</c:v>
                </c:pt>
                <c:pt idx="230">
                  <c:v>10.0762</c:v>
                </c:pt>
                <c:pt idx="231">
                  <c:v>10.254799999999999</c:v>
                </c:pt>
                <c:pt idx="232">
                  <c:v>10.414199999999999</c:v>
                </c:pt>
                <c:pt idx="233">
                  <c:v>10.319199999999999</c:v>
                </c:pt>
                <c:pt idx="234">
                  <c:v>10.282999999999999</c:v>
                </c:pt>
                <c:pt idx="235">
                  <c:v>10.0854</c:v>
                </c:pt>
                <c:pt idx="236">
                  <c:v>10.1556</c:v>
                </c:pt>
                <c:pt idx="237">
                  <c:v>10.269600000000001</c:v>
                </c:pt>
                <c:pt idx="238">
                  <c:v>10.4148</c:v>
                </c:pt>
                <c:pt idx="239">
                  <c:v>10.549600000000002</c:v>
                </c:pt>
                <c:pt idx="240">
                  <c:v>10.813000000000001</c:v>
                </c:pt>
                <c:pt idx="241">
                  <c:v>10.872000000000002</c:v>
                </c:pt>
                <c:pt idx="242">
                  <c:v>10.866200000000001</c:v>
                </c:pt>
                <c:pt idx="243">
                  <c:v>10.834</c:v>
                </c:pt>
                <c:pt idx="244">
                  <c:v>10.8034</c:v>
                </c:pt>
                <c:pt idx="245">
                  <c:v>10.775400000000001</c:v>
                </c:pt>
                <c:pt idx="246">
                  <c:v>10.744</c:v>
                </c:pt>
                <c:pt idx="247">
                  <c:v>10.731</c:v>
                </c:pt>
                <c:pt idx="248">
                  <c:v>10.7418</c:v>
                </c:pt>
                <c:pt idx="249">
                  <c:v>10.7616</c:v>
                </c:pt>
                <c:pt idx="250">
                  <c:v>10.802199999999999</c:v>
                </c:pt>
                <c:pt idx="251">
                  <c:v>10.8226</c:v>
                </c:pt>
                <c:pt idx="252">
                  <c:v>10.805000000000001</c:v>
                </c:pt>
                <c:pt idx="253">
                  <c:v>10.8064</c:v>
                </c:pt>
                <c:pt idx="254">
                  <c:v>10.788</c:v>
                </c:pt>
                <c:pt idx="255">
                  <c:v>10.699000000000002</c:v>
                </c:pt>
                <c:pt idx="256">
                  <c:v>10.6698</c:v>
                </c:pt>
                <c:pt idx="257">
                  <c:v>10.6638</c:v>
                </c:pt>
                <c:pt idx="258">
                  <c:v>10.613600000000002</c:v>
                </c:pt>
                <c:pt idx="259">
                  <c:v>10.456199999999999</c:v>
                </c:pt>
                <c:pt idx="260">
                  <c:v>10.4354</c:v>
                </c:pt>
                <c:pt idx="261">
                  <c:v>10.43</c:v>
                </c:pt>
                <c:pt idx="262">
                  <c:v>10.4246</c:v>
                </c:pt>
                <c:pt idx="263">
                  <c:v>10.418200000000001</c:v>
                </c:pt>
                <c:pt idx="264">
                  <c:v>10.525</c:v>
                </c:pt>
                <c:pt idx="265">
                  <c:v>10.609400000000001</c:v>
                </c:pt>
                <c:pt idx="266">
                  <c:v>10.655800000000001</c:v>
                </c:pt>
                <c:pt idx="267">
                  <c:v>10.6844</c:v>
                </c:pt>
                <c:pt idx="268">
                  <c:v>10.759400000000001</c:v>
                </c:pt>
                <c:pt idx="269">
                  <c:v>10.849600000000001</c:v>
                </c:pt>
                <c:pt idx="270">
                  <c:v>10.862</c:v>
                </c:pt>
                <c:pt idx="271">
                  <c:v>10.855600000000001</c:v>
                </c:pt>
                <c:pt idx="272">
                  <c:v>10.869200000000001</c:v>
                </c:pt>
                <c:pt idx="273">
                  <c:v>10.877599999999997</c:v>
                </c:pt>
                <c:pt idx="274">
                  <c:v>10.871599999999999</c:v>
                </c:pt>
                <c:pt idx="275">
                  <c:v>10.865199999999998</c:v>
                </c:pt>
                <c:pt idx="276">
                  <c:v>10.862</c:v>
                </c:pt>
                <c:pt idx="277">
                  <c:v>10.8614</c:v>
                </c:pt>
                <c:pt idx="278">
                  <c:v>10.856</c:v>
                </c:pt>
                <c:pt idx="279">
                  <c:v>10.843399999999999</c:v>
                </c:pt>
                <c:pt idx="280">
                  <c:v>10.857199999999999</c:v>
                </c:pt>
                <c:pt idx="281">
                  <c:v>10.863</c:v>
                </c:pt>
                <c:pt idx="282">
                  <c:v>10.8604</c:v>
                </c:pt>
                <c:pt idx="283">
                  <c:v>10.844400000000002</c:v>
                </c:pt>
                <c:pt idx="284">
                  <c:v>10.847600000000002</c:v>
                </c:pt>
                <c:pt idx="285">
                  <c:v>10.843999999999999</c:v>
                </c:pt>
                <c:pt idx="286">
                  <c:v>10.841799999999999</c:v>
                </c:pt>
                <c:pt idx="287">
                  <c:v>10.840199999999999</c:v>
                </c:pt>
                <c:pt idx="288">
                  <c:v>10.839599999999999</c:v>
                </c:pt>
                <c:pt idx="289">
                  <c:v>10.857200000000001</c:v>
                </c:pt>
                <c:pt idx="290">
                  <c:v>10.856</c:v>
                </c:pt>
                <c:pt idx="291">
                  <c:v>10.8552</c:v>
                </c:pt>
                <c:pt idx="292">
                  <c:v>10.855799999999999</c:v>
                </c:pt>
                <c:pt idx="293">
                  <c:v>10.8598</c:v>
                </c:pt>
                <c:pt idx="294">
                  <c:v>10.827</c:v>
                </c:pt>
                <c:pt idx="295">
                  <c:v>10.809200000000001</c:v>
                </c:pt>
                <c:pt idx="296">
                  <c:v>10.8086</c:v>
                </c:pt>
                <c:pt idx="297">
                  <c:v>10.8102</c:v>
                </c:pt>
                <c:pt idx="298">
                  <c:v>10.808400000000001</c:v>
                </c:pt>
                <c:pt idx="299">
                  <c:v>10.728</c:v>
                </c:pt>
                <c:pt idx="300">
                  <c:v>10.618199999999998</c:v>
                </c:pt>
                <c:pt idx="301">
                  <c:v>10.496</c:v>
                </c:pt>
                <c:pt idx="302">
                  <c:v>10.2204</c:v>
                </c:pt>
                <c:pt idx="303">
                  <c:v>9.7545999999999999</c:v>
                </c:pt>
                <c:pt idx="304">
                  <c:v>9.1827999999999985</c:v>
                </c:pt>
                <c:pt idx="305">
                  <c:v>9.2435999999999989</c:v>
                </c:pt>
                <c:pt idx="306">
                  <c:v>9.3285999999999998</c:v>
                </c:pt>
                <c:pt idx="307">
                  <c:v>9.5280000000000005</c:v>
                </c:pt>
                <c:pt idx="308">
                  <c:v>9.7409999999999997</c:v>
                </c:pt>
                <c:pt idx="309">
                  <c:v>9.6575999999999986</c:v>
                </c:pt>
                <c:pt idx="310">
                  <c:v>9.2218</c:v>
                </c:pt>
                <c:pt idx="311">
                  <c:v>8.704600000000001</c:v>
                </c:pt>
                <c:pt idx="312">
                  <c:v>8.2332000000000001</c:v>
                </c:pt>
                <c:pt idx="313">
                  <c:v>8.1942000000000004</c:v>
                </c:pt>
                <c:pt idx="314">
                  <c:v>8.5186000000000011</c:v>
                </c:pt>
                <c:pt idx="315">
                  <c:v>8.8698000000000015</c:v>
                </c:pt>
                <c:pt idx="316">
                  <c:v>9.4068000000000005</c:v>
                </c:pt>
                <c:pt idx="317">
                  <c:v>9.8317999999999994</c:v>
                </c:pt>
                <c:pt idx="318">
                  <c:v>9.4980000000000011</c:v>
                </c:pt>
                <c:pt idx="319">
                  <c:v>8.9946000000000002</c:v>
                </c:pt>
                <c:pt idx="320">
                  <c:v>8.4724000000000004</c:v>
                </c:pt>
                <c:pt idx="321">
                  <c:v>7.8748000000000005</c:v>
                </c:pt>
                <c:pt idx="322">
                  <c:v>7.3754000000000008</c:v>
                </c:pt>
                <c:pt idx="323">
                  <c:v>7.1696</c:v>
                </c:pt>
                <c:pt idx="324">
                  <c:v>7.3358000000000008</c:v>
                </c:pt>
                <c:pt idx="325">
                  <c:v>7.2406000000000006</c:v>
                </c:pt>
                <c:pt idx="326">
                  <c:v>7.1574</c:v>
                </c:pt>
                <c:pt idx="327">
                  <c:v>7.0815999999999999</c:v>
                </c:pt>
                <c:pt idx="328">
                  <c:v>7.2309999999999999</c:v>
                </c:pt>
                <c:pt idx="329">
                  <c:v>7.3537999999999997</c:v>
                </c:pt>
                <c:pt idx="330">
                  <c:v>7.4154</c:v>
                </c:pt>
                <c:pt idx="331">
                  <c:v>7.3343999999999996</c:v>
                </c:pt>
                <c:pt idx="332">
                  <c:v>7.1632000000000007</c:v>
                </c:pt>
                <c:pt idx="333">
                  <c:v>6.8379999999999992</c:v>
                </c:pt>
                <c:pt idx="334">
                  <c:v>6.6519999999999992</c:v>
                </c:pt>
                <c:pt idx="335">
                  <c:v>6.5048000000000004</c:v>
                </c:pt>
                <c:pt idx="336">
                  <c:v>6.2048000000000005</c:v>
                </c:pt>
                <c:pt idx="337">
                  <c:v>5.9757999999999996</c:v>
                </c:pt>
                <c:pt idx="338">
                  <c:v>5.8971999999999998</c:v>
                </c:pt>
                <c:pt idx="339">
                  <c:v>5.6369999999999996</c:v>
                </c:pt>
                <c:pt idx="340">
                  <c:v>5.3967999999999998</c:v>
                </c:pt>
                <c:pt idx="341">
                  <c:v>5.7523999999999997</c:v>
                </c:pt>
                <c:pt idx="342">
                  <c:v>6.5983999999999998</c:v>
                </c:pt>
                <c:pt idx="343">
                  <c:v>6.9622000000000002</c:v>
                </c:pt>
                <c:pt idx="344">
                  <c:v>6.954600000000001</c:v>
                </c:pt>
                <c:pt idx="345">
                  <c:v>6.9373999999999993</c:v>
                </c:pt>
                <c:pt idx="346">
                  <c:v>6.5579999999999998</c:v>
                </c:pt>
                <c:pt idx="347">
                  <c:v>5.8766000000000007</c:v>
                </c:pt>
                <c:pt idx="348">
                  <c:v>5.6408000000000005</c:v>
                </c:pt>
                <c:pt idx="349">
                  <c:v>5.6894</c:v>
                </c:pt>
                <c:pt idx="350">
                  <c:v>5.7451999999999996</c:v>
                </c:pt>
                <c:pt idx="351">
                  <c:v>5.7624000000000004</c:v>
                </c:pt>
                <c:pt idx="352">
                  <c:v>5.6709999999999994</c:v>
                </c:pt>
                <c:pt idx="353">
                  <c:v>5.6487999999999996</c:v>
                </c:pt>
                <c:pt idx="354">
                  <c:v>5.6890000000000001</c:v>
                </c:pt>
                <c:pt idx="355">
                  <c:v>5.7279999999999998</c:v>
                </c:pt>
                <c:pt idx="356">
                  <c:v>5.7460000000000004</c:v>
                </c:pt>
                <c:pt idx="357">
                  <c:v>5.7665999999999995</c:v>
                </c:pt>
                <c:pt idx="358">
                  <c:v>5.8014000000000001</c:v>
                </c:pt>
                <c:pt idx="359">
                  <c:v>5.7427999999999999</c:v>
                </c:pt>
                <c:pt idx="360">
                  <c:v>5.6652000000000005</c:v>
                </c:pt>
                <c:pt idx="361">
                  <c:v>5.6461999999999994</c:v>
                </c:pt>
                <c:pt idx="362">
                  <c:v>5.6399999999999988</c:v>
                </c:pt>
                <c:pt idx="363">
                  <c:v>5.5046000000000008</c:v>
                </c:pt>
                <c:pt idx="364">
                  <c:v>5.4755999999999991</c:v>
                </c:pt>
                <c:pt idx="365">
                  <c:v>5.4675999999999991</c:v>
                </c:pt>
                <c:pt idx="366">
                  <c:v>5.4962</c:v>
                </c:pt>
                <c:pt idx="367">
                  <c:v>6.0138000000000007</c:v>
                </c:pt>
                <c:pt idx="368">
                  <c:v>6.0297999999999998</c:v>
                </c:pt>
                <c:pt idx="369">
                  <c:v>6.0366</c:v>
                </c:pt>
                <c:pt idx="370">
                  <c:v>6.0426000000000002</c:v>
                </c:pt>
                <c:pt idx="371">
                  <c:v>6.0136000000000012</c:v>
                </c:pt>
                <c:pt idx="372">
                  <c:v>5.4116000000000009</c:v>
                </c:pt>
                <c:pt idx="373">
                  <c:v>5.4022000000000006</c:v>
                </c:pt>
                <c:pt idx="374">
                  <c:v>5.4142000000000001</c:v>
                </c:pt>
                <c:pt idx="375">
                  <c:v>5.4077999999999999</c:v>
                </c:pt>
                <c:pt idx="376">
                  <c:v>5.3754000000000008</c:v>
                </c:pt>
                <c:pt idx="377">
                  <c:v>5.3878000000000004</c:v>
                </c:pt>
                <c:pt idx="378">
                  <c:v>5.378000000000001</c:v>
                </c:pt>
                <c:pt idx="379">
                  <c:v>5.3492000000000006</c:v>
                </c:pt>
                <c:pt idx="380">
                  <c:v>5.3445999999999998</c:v>
                </c:pt>
                <c:pt idx="381">
                  <c:v>5.3782000000000014</c:v>
                </c:pt>
                <c:pt idx="382">
                  <c:v>5.3796000000000008</c:v>
                </c:pt>
                <c:pt idx="383">
                  <c:v>5.4238</c:v>
                </c:pt>
                <c:pt idx="384">
                  <c:v>5.5140000000000002</c:v>
                </c:pt>
                <c:pt idx="385">
                  <c:v>5.6007999999999996</c:v>
                </c:pt>
                <c:pt idx="386">
                  <c:v>5.6205999999999987</c:v>
                </c:pt>
                <c:pt idx="387">
                  <c:v>5.6298000000000004</c:v>
                </c:pt>
                <c:pt idx="388">
                  <c:v>5.5853999999999999</c:v>
                </c:pt>
                <c:pt idx="389">
                  <c:v>5.61</c:v>
                </c:pt>
                <c:pt idx="390">
                  <c:v>5.5449999999999999</c:v>
                </c:pt>
                <c:pt idx="391">
                  <c:v>5.5299999999999994</c:v>
                </c:pt>
                <c:pt idx="392">
                  <c:v>5.49</c:v>
                </c:pt>
                <c:pt idx="393">
                  <c:v>5.4657999999999998</c:v>
                </c:pt>
                <c:pt idx="394">
                  <c:v>5.3486000000000002</c:v>
                </c:pt>
                <c:pt idx="395">
                  <c:v>5.3315999999999999</c:v>
                </c:pt>
                <c:pt idx="396">
                  <c:v>5.3033999999999999</c:v>
                </c:pt>
                <c:pt idx="397">
                  <c:v>5.3129999999999997</c:v>
                </c:pt>
                <c:pt idx="398">
                  <c:v>5.3428000000000004</c:v>
                </c:pt>
                <c:pt idx="399">
                  <c:v>5.3612000000000002</c:v>
                </c:pt>
                <c:pt idx="400">
                  <c:v>5.3917999999999999</c:v>
                </c:pt>
                <c:pt idx="401">
                  <c:v>5.6049999999999995</c:v>
                </c:pt>
                <c:pt idx="402">
                  <c:v>5.7108000000000008</c:v>
                </c:pt>
                <c:pt idx="403">
                  <c:v>5.7467999999999995</c:v>
                </c:pt>
                <c:pt idx="404">
                  <c:v>5.7270000000000003</c:v>
                </c:pt>
                <c:pt idx="405">
                  <c:v>5.6766000000000005</c:v>
                </c:pt>
                <c:pt idx="406">
                  <c:v>5.5039999999999996</c:v>
                </c:pt>
                <c:pt idx="407">
                  <c:v>5.4150000000000009</c:v>
                </c:pt>
                <c:pt idx="408">
                  <c:v>5.4385999999999992</c:v>
                </c:pt>
                <c:pt idx="409">
                  <c:v>5.5295999999999994</c:v>
                </c:pt>
                <c:pt idx="410">
                  <c:v>5.6470000000000002</c:v>
                </c:pt>
                <c:pt idx="411">
                  <c:v>5.7097999999999995</c:v>
                </c:pt>
                <c:pt idx="412">
                  <c:v>5.8111999999999995</c:v>
                </c:pt>
                <c:pt idx="413">
                  <c:v>5.8701999999999996</c:v>
                </c:pt>
                <c:pt idx="414">
                  <c:v>5.8996000000000004</c:v>
                </c:pt>
                <c:pt idx="415">
                  <c:v>5.9012000000000002</c:v>
                </c:pt>
                <c:pt idx="416">
                  <c:v>5.8816000000000006</c:v>
                </c:pt>
                <c:pt idx="417">
                  <c:v>5.8148</c:v>
                </c:pt>
                <c:pt idx="418">
                  <c:v>5.7023999999999999</c:v>
                </c:pt>
                <c:pt idx="419">
                  <c:v>5.6130000000000004</c:v>
                </c:pt>
                <c:pt idx="420">
                  <c:v>5.6376000000000008</c:v>
                </c:pt>
                <c:pt idx="421">
                  <c:v>5.7612000000000005</c:v>
                </c:pt>
                <c:pt idx="422">
                  <c:v>5.7677999999999994</c:v>
                </c:pt>
                <c:pt idx="423">
                  <c:v>5.8022</c:v>
                </c:pt>
                <c:pt idx="424">
                  <c:v>6.0086000000000004</c:v>
                </c:pt>
                <c:pt idx="425">
                  <c:v>6.12</c:v>
                </c:pt>
                <c:pt idx="426">
                  <c:v>6.0140000000000002</c:v>
                </c:pt>
                <c:pt idx="427">
                  <c:v>5.9818000000000007</c:v>
                </c:pt>
                <c:pt idx="428">
                  <c:v>5.9318</c:v>
                </c:pt>
                <c:pt idx="429">
                  <c:v>5.7202000000000002</c:v>
                </c:pt>
                <c:pt idx="430">
                  <c:v>5.498800000000001</c:v>
                </c:pt>
                <c:pt idx="431">
                  <c:v>5.4410000000000007</c:v>
                </c:pt>
                <c:pt idx="432">
                  <c:v>5.4300000000000006</c:v>
                </c:pt>
                <c:pt idx="433">
                  <c:v>5.4650000000000007</c:v>
                </c:pt>
                <c:pt idx="434">
                  <c:v>5.4772000000000007</c:v>
                </c:pt>
                <c:pt idx="435">
                  <c:v>5.4876000000000005</c:v>
                </c:pt>
                <c:pt idx="436">
                  <c:v>5.4901999999999997</c:v>
                </c:pt>
                <c:pt idx="437">
                  <c:v>5.5024000000000006</c:v>
                </c:pt>
                <c:pt idx="438">
                  <c:v>5.4950000000000001</c:v>
                </c:pt>
                <c:pt idx="439">
                  <c:v>5.5002000000000004</c:v>
                </c:pt>
                <c:pt idx="440">
                  <c:v>5.5158000000000005</c:v>
                </c:pt>
                <c:pt idx="441">
                  <c:v>5.5267999999999997</c:v>
                </c:pt>
                <c:pt idx="442">
                  <c:v>5.5257999999999994</c:v>
                </c:pt>
                <c:pt idx="443">
                  <c:v>5.5701999999999998</c:v>
                </c:pt>
                <c:pt idx="444">
                  <c:v>5.5743999999999998</c:v>
                </c:pt>
                <c:pt idx="445">
                  <c:v>5.5621999999999998</c:v>
                </c:pt>
                <c:pt idx="446">
                  <c:v>5.4884000000000004</c:v>
                </c:pt>
                <c:pt idx="447">
                  <c:v>5.4318</c:v>
                </c:pt>
                <c:pt idx="448">
                  <c:v>5.3426</c:v>
                </c:pt>
                <c:pt idx="449">
                  <c:v>5.2863999999999995</c:v>
                </c:pt>
                <c:pt idx="450">
                  <c:v>5.2245999999999997</c:v>
                </c:pt>
                <c:pt idx="451">
                  <c:v>5.1951999999999998</c:v>
                </c:pt>
                <c:pt idx="452">
                  <c:v>5.1680000000000001</c:v>
                </c:pt>
                <c:pt idx="453">
                  <c:v>5.1636000000000006</c:v>
                </c:pt>
                <c:pt idx="454">
                  <c:v>5.1280000000000001</c:v>
                </c:pt>
                <c:pt idx="455">
                  <c:v>5.1233999999999993</c:v>
                </c:pt>
                <c:pt idx="456">
                  <c:v>5.1398000000000001</c:v>
                </c:pt>
                <c:pt idx="457">
                  <c:v>5.1581999999999999</c:v>
                </c:pt>
                <c:pt idx="458">
                  <c:v>5.1540000000000008</c:v>
                </c:pt>
                <c:pt idx="459">
                  <c:v>5.2269999999999994</c:v>
                </c:pt>
                <c:pt idx="460">
                  <c:v>5.2775999999999996</c:v>
                </c:pt>
                <c:pt idx="461">
                  <c:v>5.2888000000000002</c:v>
                </c:pt>
                <c:pt idx="462">
                  <c:v>5.3117999999999999</c:v>
                </c:pt>
                <c:pt idx="463">
                  <c:v>5.3346</c:v>
                </c:pt>
                <c:pt idx="464">
                  <c:v>5.2807999999999993</c:v>
                </c:pt>
                <c:pt idx="465">
                  <c:v>5.2359999999999989</c:v>
                </c:pt>
                <c:pt idx="466">
                  <c:v>5.2152000000000003</c:v>
                </c:pt>
                <c:pt idx="467">
                  <c:v>5.2302</c:v>
                </c:pt>
                <c:pt idx="468">
                  <c:v>5.2378</c:v>
                </c:pt>
                <c:pt idx="469">
                  <c:v>5.2633999999999999</c:v>
                </c:pt>
                <c:pt idx="470">
                  <c:v>5.2487999999999992</c:v>
                </c:pt>
                <c:pt idx="471">
                  <c:v>5.2123999999999997</c:v>
                </c:pt>
                <c:pt idx="472">
                  <c:v>5.1173999999999999</c:v>
                </c:pt>
                <c:pt idx="473">
                  <c:v>5.2096</c:v>
                </c:pt>
                <c:pt idx="474">
                  <c:v>5.3426</c:v>
                </c:pt>
                <c:pt idx="475">
                  <c:v>5.3655999999999997</c:v>
                </c:pt>
                <c:pt idx="476">
                  <c:v>5.4050000000000002</c:v>
                </c:pt>
                <c:pt idx="477">
                  <c:v>5.4405999999999999</c:v>
                </c:pt>
                <c:pt idx="478">
                  <c:v>5.3333999999999993</c:v>
                </c:pt>
                <c:pt idx="479">
                  <c:v>5.1966000000000001</c:v>
                </c:pt>
                <c:pt idx="480">
                  <c:v>5.2004000000000001</c:v>
                </c:pt>
                <c:pt idx="481">
                  <c:v>5.2229999999999999</c:v>
                </c:pt>
                <c:pt idx="482">
                  <c:v>5.4795999999999996</c:v>
                </c:pt>
                <c:pt idx="483">
                  <c:v>5.7645999999999997</c:v>
                </c:pt>
                <c:pt idx="484">
                  <c:v>6.0076000000000001</c:v>
                </c:pt>
                <c:pt idx="485">
                  <c:v>6.1886000000000001</c:v>
                </c:pt>
                <c:pt idx="486">
                  <c:v>6.2848000000000006</c:v>
                </c:pt>
                <c:pt idx="487">
                  <c:v>6.0638000000000005</c:v>
                </c:pt>
                <c:pt idx="488">
                  <c:v>5.9842000000000004</c:v>
                </c:pt>
                <c:pt idx="489">
                  <c:v>5.9652000000000003</c:v>
                </c:pt>
                <c:pt idx="490">
                  <c:v>6.1181999999999999</c:v>
                </c:pt>
                <c:pt idx="491">
                  <c:v>6.3027999999999995</c:v>
                </c:pt>
                <c:pt idx="492">
                  <c:v>6.4843999999999991</c:v>
                </c:pt>
                <c:pt idx="493">
                  <c:v>6.6221999999999994</c:v>
                </c:pt>
                <c:pt idx="494">
                  <c:v>6.6930000000000005</c:v>
                </c:pt>
                <c:pt idx="495">
                  <c:v>6.6514000000000006</c:v>
                </c:pt>
                <c:pt idx="496">
                  <c:v>6.6230000000000002</c:v>
                </c:pt>
                <c:pt idx="497">
                  <c:v>6.692400000000001</c:v>
                </c:pt>
                <c:pt idx="498">
                  <c:v>6.6048</c:v>
                </c:pt>
                <c:pt idx="499">
                  <c:v>6.5280000000000005</c:v>
                </c:pt>
                <c:pt idx="500">
                  <c:v>6.4766000000000004</c:v>
                </c:pt>
                <c:pt idx="501">
                  <c:v>6.3644000000000007</c:v>
                </c:pt>
                <c:pt idx="502">
                  <c:v>6.0763999999999996</c:v>
                </c:pt>
                <c:pt idx="503">
                  <c:v>6.0427999999999997</c:v>
                </c:pt>
                <c:pt idx="504">
                  <c:v>6.0561999999999996</c:v>
                </c:pt>
                <c:pt idx="505">
                  <c:v>5.9364000000000008</c:v>
                </c:pt>
                <c:pt idx="506">
                  <c:v>5.8790000000000004</c:v>
                </c:pt>
                <c:pt idx="507">
                  <c:v>5.9488000000000003</c:v>
                </c:pt>
                <c:pt idx="508">
                  <c:v>5.7287999999999997</c:v>
                </c:pt>
                <c:pt idx="509">
                  <c:v>5.5033999999999992</c:v>
                </c:pt>
                <c:pt idx="510">
                  <c:v>5.2835999999999999</c:v>
                </c:pt>
                <c:pt idx="511">
                  <c:v>5.0435999999999996</c:v>
                </c:pt>
                <c:pt idx="512">
                  <c:v>4.9542000000000002</c:v>
                </c:pt>
                <c:pt idx="513">
                  <c:v>4.8082000000000003</c:v>
                </c:pt>
                <c:pt idx="514">
                  <c:v>4.6622000000000003</c:v>
                </c:pt>
                <c:pt idx="515">
                  <c:v>4.6372000000000009</c:v>
                </c:pt>
                <c:pt idx="516">
                  <c:v>4.7910000000000004</c:v>
                </c:pt>
                <c:pt idx="517">
                  <c:v>4.8208000000000002</c:v>
                </c:pt>
                <c:pt idx="518">
                  <c:v>4.905800000000001</c:v>
                </c:pt>
                <c:pt idx="519">
                  <c:v>4.8886000000000003</c:v>
                </c:pt>
                <c:pt idx="520">
                  <c:v>4.8356000000000003</c:v>
                </c:pt>
                <c:pt idx="521">
                  <c:v>4.8018000000000001</c:v>
                </c:pt>
                <c:pt idx="522">
                  <c:v>4.6752000000000002</c:v>
                </c:pt>
                <c:pt idx="523">
                  <c:v>4.5695999999999994</c:v>
                </c:pt>
                <c:pt idx="524">
                  <c:v>4.5600000000000005</c:v>
                </c:pt>
                <c:pt idx="525">
                  <c:v>4.58</c:v>
                </c:pt>
                <c:pt idx="526">
                  <c:v>4.4256000000000002</c:v>
                </c:pt>
                <c:pt idx="527">
                  <c:v>4.3943999999999992</c:v>
                </c:pt>
                <c:pt idx="528">
                  <c:v>4.3773999999999997</c:v>
                </c:pt>
                <c:pt idx="529">
                  <c:v>4.3351999999999986</c:v>
                </c:pt>
                <c:pt idx="530">
                  <c:v>4.2690000000000001</c:v>
                </c:pt>
                <c:pt idx="531">
                  <c:v>4.4087999999999994</c:v>
                </c:pt>
                <c:pt idx="532">
                  <c:v>4.4492000000000003</c:v>
                </c:pt>
                <c:pt idx="533">
                  <c:v>4.4484000000000004</c:v>
                </c:pt>
                <c:pt idx="534">
                  <c:v>4.5419999999999998</c:v>
                </c:pt>
                <c:pt idx="535">
                  <c:v>4.7372000000000005</c:v>
                </c:pt>
                <c:pt idx="536">
                  <c:v>4.8828000000000005</c:v>
                </c:pt>
                <c:pt idx="537">
                  <c:v>5.1572000000000005</c:v>
                </c:pt>
                <c:pt idx="538">
                  <c:v>5.4417999999999997</c:v>
                </c:pt>
                <c:pt idx="539">
                  <c:v>5.6616</c:v>
                </c:pt>
                <c:pt idx="540">
                  <c:v>5.8468</c:v>
                </c:pt>
                <c:pt idx="541">
                  <c:v>5.9074</c:v>
                </c:pt>
                <c:pt idx="542">
                  <c:v>5.9319999999999995</c:v>
                </c:pt>
                <c:pt idx="543">
                  <c:v>6.0038</c:v>
                </c:pt>
                <c:pt idx="544">
                  <c:v>6.0117999999999991</c:v>
                </c:pt>
                <c:pt idx="545">
                  <c:v>5.9610000000000003</c:v>
                </c:pt>
                <c:pt idx="546">
                  <c:v>5.9860000000000007</c:v>
                </c:pt>
                <c:pt idx="547">
                  <c:v>5.9908000000000001</c:v>
                </c:pt>
                <c:pt idx="548">
                  <c:v>5.9235999999999995</c:v>
                </c:pt>
                <c:pt idx="549">
                  <c:v>5.9257999999999997</c:v>
                </c:pt>
                <c:pt idx="550">
                  <c:v>5.9822000000000006</c:v>
                </c:pt>
                <c:pt idx="551">
                  <c:v>6.045799999999999</c:v>
                </c:pt>
                <c:pt idx="552">
                  <c:v>6.1334</c:v>
                </c:pt>
                <c:pt idx="553">
                  <c:v>6.2577999999999996</c:v>
                </c:pt>
                <c:pt idx="554">
                  <c:v>6.2957999999999998</c:v>
                </c:pt>
                <c:pt idx="555">
                  <c:v>6.2704000000000004</c:v>
                </c:pt>
                <c:pt idx="556">
                  <c:v>6.2337999999999996</c:v>
                </c:pt>
                <c:pt idx="557">
                  <c:v>6.1425999999999998</c:v>
                </c:pt>
                <c:pt idx="558">
                  <c:v>6.0184000000000006</c:v>
                </c:pt>
                <c:pt idx="559">
                  <c:v>5.9862000000000002</c:v>
                </c:pt>
                <c:pt idx="560">
                  <c:v>5.9986000000000006</c:v>
                </c:pt>
                <c:pt idx="561">
                  <c:v>6.0326000000000004</c:v>
                </c:pt>
                <c:pt idx="562">
                  <c:v>6.1320000000000006</c:v>
                </c:pt>
                <c:pt idx="563">
                  <c:v>6.2622</c:v>
                </c:pt>
                <c:pt idx="564">
                  <c:v>6.3828000000000005</c:v>
                </c:pt>
                <c:pt idx="565">
                  <c:v>6.4784000000000006</c:v>
                </c:pt>
                <c:pt idx="566">
                  <c:v>6.4888000000000003</c:v>
                </c:pt>
                <c:pt idx="567">
                  <c:v>6.4787999999999997</c:v>
                </c:pt>
                <c:pt idx="568">
                  <c:v>6.446600000000001</c:v>
                </c:pt>
                <c:pt idx="569">
                  <c:v>6.3117999999999999</c:v>
                </c:pt>
                <c:pt idx="570">
                  <c:v>6.173</c:v>
                </c:pt>
                <c:pt idx="571">
                  <c:v>6.1185999999999989</c:v>
                </c:pt>
                <c:pt idx="572">
                  <c:v>6.0602</c:v>
                </c:pt>
                <c:pt idx="573">
                  <c:v>6.0840000000000005</c:v>
                </c:pt>
                <c:pt idx="574">
                  <c:v>6.2265999999999995</c:v>
                </c:pt>
                <c:pt idx="575">
                  <c:v>6.5075999999999992</c:v>
                </c:pt>
                <c:pt idx="576">
                  <c:v>6.6079999999999997</c:v>
                </c:pt>
                <c:pt idx="577">
                  <c:v>6.7371999999999996</c:v>
                </c:pt>
                <c:pt idx="578">
                  <c:v>6.8182</c:v>
                </c:pt>
                <c:pt idx="579">
                  <c:v>6.9601999999999986</c:v>
                </c:pt>
                <c:pt idx="580">
                  <c:v>6.9234000000000009</c:v>
                </c:pt>
                <c:pt idx="581">
                  <c:v>7.0284000000000004</c:v>
                </c:pt>
                <c:pt idx="582">
                  <c:v>7.1183999999999994</c:v>
                </c:pt>
                <c:pt idx="583">
                  <c:v>7.1945999999999994</c:v>
                </c:pt>
                <c:pt idx="584">
                  <c:v>7.1937999999999986</c:v>
                </c:pt>
                <c:pt idx="585">
                  <c:v>7.2352000000000007</c:v>
                </c:pt>
                <c:pt idx="586">
                  <c:v>7.1575999999999995</c:v>
                </c:pt>
                <c:pt idx="587">
                  <c:v>7.0832000000000006</c:v>
                </c:pt>
                <c:pt idx="588">
                  <c:v>7.0834000000000001</c:v>
                </c:pt>
                <c:pt idx="589">
                  <c:v>7.0326000000000004</c:v>
                </c:pt>
                <c:pt idx="590">
                  <c:v>6.9698000000000011</c:v>
                </c:pt>
                <c:pt idx="591">
                  <c:v>6.9981999999999998</c:v>
                </c:pt>
                <c:pt idx="592">
                  <c:v>7.1745999999999999</c:v>
                </c:pt>
                <c:pt idx="593">
                  <c:v>7.2757999999999994</c:v>
                </c:pt>
                <c:pt idx="594">
                  <c:v>7.4282000000000012</c:v>
                </c:pt>
                <c:pt idx="595">
                  <c:v>7.561399999999999</c:v>
                </c:pt>
                <c:pt idx="596">
                  <c:v>7.7110000000000003</c:v>
                </c:pt>
                <c:pt idx="597">
                  <c:v>7.6580000000000013</c:v>
                </c:pt>
                <c:pt idx="598">
                  <c:v>7.6044</c:v>
                </c:pt>
                <c:pt idx="599">
                  <c:v>7.6039999999999992</c:v>
                </c:pt>
                <c:pt idx="600">
                  <c:v>7.5620000000000003</c:v>
                </c:pt>
                <c:pt idx="601">
                  <c:v>7.4099999999999993</c:v>
                </c:pt>
                <c:pt idx="602">
                  <c:v>7.2763999999999998</c:v>
                </c:pt>
                <c:pt idx="603">
                  <c:v>7.1216000000000008</c:v>
                </c:pt>
                <c:pt idx="604">
                  <c:v>7.1212</c:v>
                </c:pt>
                <c:pt idx="605">
                  <c:v>6.9927999999999999</c:v>
                </c:pt>
                <c:pt idx="606">
                  <c:v>6.9318</c:v>
                </c:pt>
                <c:pt idx="607">
                  <c:v>6.9117999999999995</c:v>
                </c:pt>
                <c:pt idx="608">
                  <c:v>6.9338000000000006</c:v>
                </c:pt>
                <c:pt idx="609">
                  <c:v>6.9337999999999997</c:v>
                </c:pt>
                <c:pt idx="610">
                  <c:v>6.9518000000000004</c:v>
                </c:pt>
                <c:pt idx="611">
                  <c:v>6.9715999999999996</c:v>
                </c:pt>
                <c:pt idx="612">
                  <c:v>6.9682000000000004</c:v>
                </c:pt>
                <c:pt idx="613">
                  <c:v>6.9622000000000002</c:v>
                </c:pt>
                <c:pt idx="614">
                  <c:v>6.9618000000000011</c:v>
                </c:pt>
                <c:pt idx="615">
                  <c:v>6.9408000000000012</c:v>
                </c:pt>
                <c:pt idx="616">
                  <c:v>6.9174000000000007</c:v>
                </c:pt>
                <c:pt idx="617">
                  <c:v>6.8995999999999995</c:v>
                </c:pt>
                <c:pt idx="618">
                  <c:v>6.8794000000000013</c:v>
                </c:pt>
                <c:pt idx="619">
                  <c:v>6.8775999999999993</c:v>
                </c:pt>
                <c:pt idx="620">
                  <c:v>6.8538000000000014</c:v>
                </c:pt>
                <c:pt idx="621">
                  <c:v>6.8335999999999997</c:v>
                </c:pt>
                <c:pt idx="622">
                  <c:v>6.8162316026272665</c:v>
                </c:pt>
                <c:pt idx="623">
                  <c:v>6.808321554844234</c:v>
                </c:pt>
                <c:pt idx="624">
                  <c:v>6.8100024240333727</c:v>
                </c:pt>
                <c:pt idx="625">
                  <c:v>6.8217347560746857</c:v>
                </c:pt>
                <c:pt idx="626">
                  <c:v>6.8004501237208164</c:v>
                </c:pt>
                <c:pt idx="627">
                  <c:v>6.8085672097196603</c:v>
                </c:pt>
                <c:pt idx="628">
                  <c:v>6.8309077212788525</c:v>
                </c:pt>
                <c:pt idx="629">
                  <c:v>6.6338573158658729</c:v>
                </c:pt>
                <c:pt idx="630">
                  <c:v>6.8522979167939919</c:v>
                </c:pt>
                <c:pt idx="631">
                  <c:v>6.9039700238852744</c:v>
                </c:pt>
                <c:pt idx="632">
                  <c:v>6.9222262775678418</c:v>
                </c:pt>
                <c:pt idx="633">
                  <c:v>6.9021465729359006</c:v>
                </c:pt>
                <c:pt idx="634">
                  <c:v>6.9099832014290214</c:v>
                </c:pt>
                <c:pt idx="635">
                  <c:v>6.7125979997563237</c:v>
                </c:pt>
                <c:pt idx="636">
                  <c:v>6.724509185459449</c:v>
                </c:pt>
                <c:pt idx="637">
                  <c:v>6.8034946966944485</c:v>
                </c:pt>
                <c:pt idx="638">
                  <c:v>6.9536826520086921</c:v>
                </c:pt>
                <c:pt idx="639">
                  <c:v>7.1439036537865359</c:v>
                </c:pt>
                <c:pt idx="640">
                  <c:v>7.2501219134310517</c:v>
                </c:pt>
                <c:pt idx="641">
                  <c:v>7.3367361555381096</c:v>
                </c:pt>
                <c:pt idx="642">
                  <c:v>7.3029457019944317</c:v>
                </c:pt>
                <c:pt idx="643">
                  <c:v>7.2820069875359676</c:v>
                </c:pt>
                <c:pt idx="644">
                  <c:v>7.2818515479544406</c:v>
                </c:pt>
                <c:pt idx="645">
                  <c:v>7.3735264388768282</c:v>
                </c:pt>
                <c:pt idx="646">
                  <c:v>7.3330708926551154</c:v>
                </c:pt>
                <c:pt idx="647">
                  <c:v>7.3151369615126214</c:v>
                </c:pt>
                <c:pt idx="648">
                  <c:v>7.2111093587665227</c:v>
                </c:pt>
                <c:pt idx="649">
                  <c:v>7.2107387301646995</c:v>
                </c:pt>
                <c:pt idx="650">
                  <c:v>7.2105199943483695</c:v>
                </c:pt>
                <c:pt idx="651">
                  <c:v>7.2028714897367054</c:v>
                </c:pt>
                <c:pt idx="652">
                  <c:v>7.3337968363576023</c:v>
                </c:pt>
                <c:pt idx="653">
                  <c:v>7.5263967502127711</c:v>
                </c:pt>
                <c:pt idx="654">
                  <c:v>7.5251711530597429</c:v>
                </c:pt>
                <c:pt idx="655">
                  <c:v>7.5115047914403323</c:v>
                </c:pt>
                <c:pt idx="656">
                  <c:v>7.6566393254399427</c:v>
                </c:pt>
                <c:pt idx="657">
                  <c:v>7.7177640244640413</c:v>
                </c:pt>
                <c:pt idx="658">
                  <c:v>7.7181246442672293</c:v>
                </c:pt>
                <c:pt idx="659">
                  <c:v>7.7198297433602034</c:v>
                </c:pt>
                <c:pt idx="660">
                  <c:v>7.7337660213653781</c:v>
                </c:pt>
                <c:pt idx="661">
                  <c:v>7.7465560246227074</c:v>
                </c:pt>
                <c:pt idx="662">
                  <c:v>7.7462113194748881</c:v>
                </c:pt>
                <c:pt idx="663">
                  <c:v>7.7459451549699621</c:v>
                </c:pt>
                <c:pt idx="664">
                  <c:v>7.7460736038591875</c:v>
                </c:pt>
                <c:pt idx="665">
                  <c:v>7.7460782254934601</c:v>
                </c:pt>
                <c:pt idx="666">
                  <c:v>7.7462049766447647</c:v>
                </c:pt>
                <c:pt idx="667">
                  <c:v>7.7462121336021994</c:v>
                </c:pt>
                <c:pt idx="668">
                  <c:v>7.7463145400284432</c:v>
                </c:pt>
                <c:pt idx="669">
                  <c:v>7.7463952112359902</c:v>
                </c:pt>
                <c:pt idx="670">
                  <c:v>7.7458121201252563</c:v>
                </c:pt>
                <c:pt idx="671">
                  <c:v>7.7464379508570058</c:v>
                </c:pt>
                <c:pt idx="672">
                  <c:v>7.7467671242590672</c:v>
                </c:pt>
                <c:pt idx="673">
                  <c:v>7.7469812495330057</c:v>
                </c:pt>
                <c:pt idx="674">
                  <c:v>7.746888156388569</c:v>
                </c:pt>
                <c:pt idx="675">
                  <c:v>7.7473795758314221</c:v>
                </c:pt>
                <c:pt idx="676">
                  <c:v>7.747328371598627</c:v>
                </c:pt>
                <c:pt idx="677">
                  <c:v>7.7473296304413761</c:v>
                </c:pt>
                <c:pt idx="678">
                  <c:v>7.7470422606602201</c:v>
                </c:pt>
                <c:pt idx="679">
                  <c:v>7.7470758979575081</c:v>
                </c:pt>
                <c:pt idx="680">
                  <c:v>7.7475052259044066</c:v>
                </c:pt>
                <c:pt idx="681">
                  <c:v>7.7476208935927371</c:v>
                </c:pt>
                <c:pt idx="682">
                  <c:v>7.7476030641173734</c:v>
                </c:pt>
                <c:pt idx="683">
                  <c:v>7.7479465880458109</c:v>
                </c:pt>
                <c:pt idx="684">
                  <c:v>7.7478437812213254</c:v>
                </c:pt>
                <c:pt idx="685">
                  <c:v>7.7477844633853268</c:v>
                </c:pt>
                <c:pt idx="686">
                  <c:v>7.7477648007141386</c:v>
                </c:pt>
                <c:pt idx="687">
                  <c:v>7.7479341368491292</c:v>
                </c:pt>
                <c:pt idx="688">
                  <c:v>7.7476932027546468</c:v>
                </c:pt>
                <c:pt idx="689">
                  <c:v>7.7475781786868154</c:v>
                </c:pt>
                <c:pt idx="690">
                  <c:v>7.7473597152682174</c:v>
                </c:pt>
                <c:pt idx="691">
                  <c:v>7.7474188717953281</c:v>
                </c:pt>
                <c:pt idx="692">
                  <c:v>7.7472524565673382</c:v>
                </c:pt>
                <c:pt idx="693">
                  <c:v>7.7474943109570109</c:v>
                </c:pt>
                <c:pt idx="694">
                  <c:v>7.7477956270344608</c:v>
                </c:pt>
                <c:pt idx="695">
                  <c:v>7.7479507369290435</c:v>
                </c:pt>
                <c:pt idx="696">
                  <c:v>7.7479868437192279</c:v>
                </c:pt>
                <c:pt idx="697">
                  <c:v>7.7482039374595484</c:v>
                </c:pt>
                <c:pt idx="698">
                  <c:v>7.9982103035466707</c:v>
                </c:pt>
                <c:pt idx="699">
                  <c:v>7.9983390724771128</c:v>
                </c:pt>
                <c:pt idx="700">
                  <c:v>8.4412725824270964</c:v>
                </c:pt>
                <c:pt idx="701">
                  <c:v>8.9887741386570248</c:v>
                </c:pt>
                <c:pt idx="702">
                  <c:v>9.6950968065685821</c:v>
                </c:pt>
                <c:pt idx="703">
                  <c:v>10.00158031075544</c:v>
                </c:pt>
                <c:pt idx="704">
                  <c:v>10.491690887554061</c:v>
                </c:pt>
                <c:pt idx="705">
                  <c:v>10.708672096289533</c:v>
                </c:pt>
                <c:pt idx="706">
                  <c:v>10.875282040567077</c:v>
                </c:pt>
                <c:pt idx="707">
                  <c:v>10.905155326257127</c:v>
                </c:pt>
                <c:pt idx="708">
                  <c:v>11.091538026375554</c:v>
                </c:pt>
                <c:pt idx="709">
                  <c:v>11.363589434310844</c:v>
                </c:pt>
                <c:pt idx="710">
                  <c:v>11.481401849794521</c:v>
                </c:pt>
                <c:pt idx="711">
                  <c:v>11.472252850211596</c:v>
                </c:pt>
                <c:pt idx="712">
                  <c:v>11.499371522411181</c:v>
                </c:pt>
                <c:pt idx="713">
                  <c:v>11.489415922611292</c:v>
                </c:pt>
                <c:pt idx="714">
                  <c:v>11.411134591055545</c:v>
                </c:pt>
                <c:pt idx="715">
                  <c:v>11.332919475809215</c:v>
                </c:pt>
                <c:pt idx="716">
                  <c:v>11.451989503655749</c:v>
                </c:pt>
                <c:pt idx="717">
                  <c:v>11.520255505228615</c:v>
                </c:pt>
                <c:pt idx="718">
                  <c:v>11.607037631244554</c:v>
                </c:pt>
                <c:pt idx="719">
                  <c:v>11.743411186783973</c:v>
                </c:pt>
                <c:pt idx="720">
                  <c:v>11.763281309795158</c:v>
                </c:pt>
                <c:pt idx="721">
                  <c:v>11.723349613764631</c:v>
                </c:pt>
                <c:pt idx="722">
                  <c:v>11.733250488914846</c:v>
                </c:pt>
                <c:pt idx="723">
                  <c:v>11.758369275895744</c:v>
                </c:pt>
                <c:pt idx="724">
                  <c:v>11.781255165653873</c:v>
                </c:pt>
                <c:pt idx="725">
                  <c:v>11.908600186651839</c:v>
                </c:pt>
                <c:pt idx="726">
                  <c:v>11.969519970097146</c:v>
                </c:pt>
                <c:pt idx="727">
                  <c:v>11.972048193059038</c:v>
                </c:pt>
                <c:pt idx="728">
                  <c:v>11.974048769056001</c:v>
                </c:pt>
                <c:pt idx="729">
                  <c:v>11.973736590208633</c:v>
                </c:pt>
                <c:pt idx="730">
                  <c:v>11.97397352662561</c:v>
                </c:pt>
                <c:pt idx="731">
                  <c:v>11.938040669653569</c:v>
                </c:pt>
                <c:pt idx="732">
                  <c:v>11.926009012309684</c:v>
                </c:pt>
                <c:pt idx="733">
                  <c:v>11.921845705440001</c:v>
                </c:pt>
                <c:pt idx="734">
                  <c:v>11.911743961941875</c:v>
                </c:pt>
                <c:pt idx="735">
                  <c:v>11.907226511503133</c:v>
                </c:pt>
                <c:pt idx="736">
                  <c:v>11.944979574376486</c:v>
                </c:pt>
                <c:pt idx="737">
                  <c:v>11.960209613158643</c:v>
                </c:pt>
                <c:pt idx="738">
                  <c:v>11.964924667453392</c:v>
                </c:pt>
                <c:pt idx="739">
                  <c:v>11.97586331470773</c:v>
                </c:pt>
                <c:pt idx="740">
                  <c:v>11.97401638426796</c:v>
                </c:pt>
                <c:pt idx="741">
                  <c:v>11.961411580921256</c:v>
                </c:pt>
                <c:pt idx="742">
                  <c:v>11.959420167295011</c:v>
                </c:pt>
                <c:pt idx="743">
                  <c:v>11.958250725237651</c:v>
                </c:pt>
                <c:pt idx="744">
                  <c:v>11.950323353086365</c:v>
                </c:pt>
                <c:pt idx="745">
                  <c:v>11.92282100724041</c:v>
                </c:pt>
                <c:pt idx="746">
                  <c:v>11.906181064075019</c:v>
                </c:pt>
                <c:pt idx="747">
                  <c:v>11.871279320038528</c:v>
                </c:pt>
                <c:pt idx="748">
                  <c:v>11.744166335742477</c:v>
                </c:pt>
                <c:pt idx="749">
                  <c:v>11.448596200391071</c:v>
                </c:pt>
                <c:pt idx="750">
                  <c:v>11.045807568435755</c:v>
                </c:pt>
                <c:pt idx="751">
                  <c:v>10.763649865961389</c:v>
                </c:pt>
                <c:pt idx="752">
                  <c:v>10.550132530824762</c:v>
                </c:pt>
                <c:pt idx="753">
                  <c:v>10.393638777589722</c:v>
                </c:pt>
                <c:pt idx="754">
                  <c:v>10.278334490955755</c:v>
                </c:pt>
                <c:pt idx="755">
                  <c:v>10.529534204465378</c:v>
                </c:pt>
                <c:pt idx="756">
                  <c:v>10.602513077931301</c:v>
                </c:pt>
                <c:pt idx="757">
                  <c:v>10.744313085897122</c:v>
                </c:pt>
                <c:pt idx="758">
                  <c:v>10.895705961634656</c:v>
                </c:pt>
                <c:pt idx="759">
                  <c:v>11.207450058164635</c:v>
                </c:pt>
                <c:pt idx="760">
                  <c:v>11.1297550174642</c:v>
                </c:pt>
                <c:pt idx="761">
                  <c:v>11.235401617980877</c:v>
                </c:pt>
                <c:pt idx="762">
                  <c:v>11.239801670135597</c:v>
                </c:pt>
                <c:pt idx="763">
                  <c:v>11.276666666879576</c:v>
                </c:pt>
                <c:pt idx="764">
                  <c:v>11.19860829192845</c:v>
                </c:pt>
                <c:pt idx="765">
                  <c:v>11.315246440069682</c:v>
                </c:pt>
                <c:pt idx="766">
                  <c:v>11.325134954227799</c:v>
                </c:pt>
                <c:pt idx="767">
                  <c:v>11.307762049580006</c:v>
                </c:pt>
                <c:pt idx="768">
                  <c:v>11.272134117794428</c:v>
                </c:pt>
                <c:pt idx="769">
                  <c:v>11.268814021312235</c:v>
                </c:pt>
                <c:pt idx="770">
                  <c:v>11.297728619474771</c:v>
                </c:pt>
                <c:pt idx="771">
                  <c:v>11.275654862245741</c:v>
                </c:pt>
                <c:pt idx="772">
                  <c:v>11.169028052363027</c:v>
                </c:pt>
                <c:pt idx="773">
                  <c:v>11.026067541130491</c:v>
                </c:pt>
                <c:pt idx="774">
                  <c:v>10.97802045964778</c:v>
                </c:pt>
                <c:pt idx="775">
                  <c:v>10.97003279277806</c:v>
                </c:pt>
                <c:pt idx="776">
                  <c:v>10.968408584671323</c:v>
                </c:pt>
                <c:pt idx="777">
                  <c:v>10.946534647459059</c:v>
                </c:pt>
                <c:pt idx="778">
                  <c:v>10.765444866618886</c:v>
                </c:pt>
                <c:pt idx="779">
                  <c:v>10.691727150779743</c:v>
                </c:pt>
                <c:pt idx="780">
                  <c:v>10.482985990900449</c:v>
                </c:pt>
                <c:pt idx="781">
                  <c:v>10.269611736203037</c:v>
                </c:pt>
                <c:pt idx="782">
                  <c:v>10.16234129561693</c:v>
                </c:pt>
                <c:pt idx="783">
                  <c:v>10.412759482322372</c:v>
                </c:pt>
                <c:pt idx="784">
                  <c:v>10.593437908877755</c:v>
                </c:pt>
                <c:pt idx="785">
                  <c:v>10.74011983993044</c:v>
                </c:pt>
                <c:pt idx="786">
                  <c:v>10.767552946669904</c:v>
                </c:pt>
                <c:pt idx="787">
                  <c:v>10.890081787496172</c:v>
                </c:pt>
                <c:pt idx="788">
                  <c:v>10.766338957119894</c:v>
                </c:pt>
                <c:pt idx="789">
                  <c:v>10.564064387920377</c:v>
                </c:pt>
                <c:pt idx="790">
                  <c:v>10.356903567419767</c:v>
                </c:pt>
                <c:pt idx="791">
                  <c:v>10.271401725696816</c:v>
                </c:pt>
                <c:pt idx="792">
                  <c:v>10.047440989949502</c:v>
                </c:pt>
                <c:pt idx="793">
                  <c:v>9.9168358226904942</c:v>
                </c:pt>
                <c:pt idx="794">
                  <c:v>9.7615259553658014</c:v>
                </c:pt>
                <c:pt idx="795">
                  <c:v>9.7312365133323073</c:v>
                </c:pt>
                <c:pt idx="796">
                  <c:v>9.7462480856356084</c:v>
                </c:pt>
                <c:pt idx="797">
                  <c:v>9.6861229752072528</c:v>
                </c:pt>
                <c:pt idx="798">
                  <c:v>9.6133877796146265</c:v>
                </c:pt>
                <c:pt idx="799">
                  <c:v>9.726634125546699</c:v>
                </c:pt>
                <c:pt idx="800">
                  <c:v>9.6530755799383883</c:v>
                </c:pt>
                <c:pt idx="801">
                  <c:v>9.5590397170150574</c:v>
                </c:pt>
                <c:pt idx="802">
                  <c:v>9.4620844865219684</c:v>
                </c:pt>
                <c:pt idx="803">
                  <c:v>9.3420864416004399</c:v>
                </c:pt>
                <c:pt idx="804">
                  <c:v>9.0922636900618237</c:v>
                </c:pt>
                <c:pt idx="805">
                  <c:v>9.1897542933316512</c:v>
                </c:pt>
                <c:pt idx="806">
                  <c:v>9.2882425767856596</c:v>
                </c:pt>
                <c:pt idx="807">
                  <c:v>9.3608967387586119</c:v>
                </c:pt>
                <c:pt idx="808">
                  <c:v>9.3884599233735031</c:v>
                </c:pt>
                <c:pt idx="809">
                  <c:v>9.3720856204699245</c:v>
                </c:pt>
                <c:pt idx="810">
                  <c:v>9.1167608812080552</c:v>
                </c:pt>
                <c:pt idx="811">
                  <c:v>8.9786172536222253</c:v>
                </c:pt>
                <c:pt idx="812">
                  <c:v>8.8826022874860477</c:v>
                </c:pt>
                <c:pt idx="813">
                  <c:v>8.8681256105241975</c:v>
                </c:pt>
                <c:pt idx="814">
                  <c:v>8.937790078731652</c:v>
                </c:pt>
                <c:pt idx="815">
                  <c:v>8.9923212965972574</c:v>
                </c:pt>
                <c:pt idx="816">
                  <c:v>8.931799136483999</c:v>
                </c:pt>
                <c:pt idx="817">
                  <c:v>8.9264040343435358</c:v>
                </c:pt>
                <c:pt idx="818">
                  <c:v>9.1290745606463251</c:v>
                </c:pt>
                <c:pt idx="819">
                  <c:v>8.9873921565005706</c:v>
                </c:pt>
                <c:pt idx="820">
                  <c:v>8.845513164805233</c:v>
                </c:pt>
                <c:pt idx="821">
                  <c:v>8.6881324914085489</c:v>
                </c:pt>
                <c:pt idx="822">
                  <c:v>8.5648993249456655</c:v>
                </c:pt>
                <c:pt idx="823">
                  <c:v>8.2658710704935583</c:v>
                </c:pt>
                <c:pt idx="824">
                  <c:v>8.322557646031294</c:v>
                </c:pt>
                <c:pt idx="825">
                  <c:v>8.3121065340288816</c:v>
                </c:pt>
                <c:pt idx="826">
                  <c:v>8.388090314235729</c:v>
                </c:pt>
                <c:pt idx="827">
                  <c:v>8.4444560839955578</c:v>
                </c:pt>
                <c:pt idx="828">
                  <c:v>8.4155207786008415</c:v>
                </c:pt>
                <c:pt idx="829">
                  <c:v>8.2755896208757758</c:v>
                </c:pt>
                <c:pt idx="830">
                  <c:v>8.2210459018757227</c:v>
                </c:pt>
                <c:pt idx="831">
                  <c:v>8.546401907307386</c:v>
                </c:pt>
                <c:pt idx="832">
                  <c:v>8.6736116393362845</c:v>
                </c:pt>
                <c:pt idx="833">
                  <c:v>9.1009118199907189</c:v>
                </c:pt>
                <c:pt idx="834">
                  <c:v>9.2573363377294218</c:v>
                </c:pt>
                <c:pt idx="835">
                  <c:v>9.3584879895262922</c:v>
                </c:pt>
                <c:pt idx="836">
                  <c:v>9.0145666974937644</c:v>
                </c:pt>
                <c:pt idx="837">
                  <c:v>8.9301060707284901</c:v>
                </c:pt>
                <c:pt idx="838">
                  <c:v>8.905049292766007</c:v>
                </c:pt>
                <c:pt idx="839">
                  <c:v>8.8604519794738739</c:v>
                </c:pt>
                <c:pt idx="840">
                  <c:v>9.0204194608605768</c:v>
                </c:pt>
                <c:pt idx="841">
                  <c:v>9.1187100021596272</c:v>
                </c:pt>
                <c:pt idx="842">
                  <c:v>9.1502033951352182</c:v>
                </c:pt>
                <c:pt idx="843">
                  <c:v>8.8185033857259292</c:v>
                </c:pt>
                <c:pt idx="844">
                  <c:v>8.7373879419747169</c:v>
                </c:pt>
                <c:pt idx="845">
                  <c:v>8.5196171906820215</c:v>
                </c:pt>
                <c:pt idx="846">
                  <c:v>8.3873559919557117</c:v>
                </c:pt>
                <c:pt idx="847">
                  <c:v>8.3057067910864184</c:v>
                </c:pt>
                <c:pt idx="848">
                  <c:v>8.3458072329511666</c:v>
                </c:pt>
                <c:pt idx="849">
                  <c:v>8.4148630964396354</c:v>
                </c:pt>
                <c:pt idx="850">
                  <c:v>8.4288428393946155</c:v>
                </c:pt>
                <c:pt idx="851">
                  <c:v>8.3914915984059224</c:v>
                </c:pt>
                <c:pt idx="852">
                  <c:v>8.3325029757489553</c:v>
                </c:pt>
                <c:pt idx="853">
                  <c:v>8.2982280955798373</c:v>
                </c:pt>
                <c:pt idx="854">
                  <c:v>8.2822086420105396</c:v>
                </c:pt>
                <c:pt idx="855">
                  <c:v>8.2612823733733656</c:v>
                </c:pt>
                <c:pt idx="856">
                  <c:v>8.3188655931242472</c:v>
                </c:pt>
                <c:pt idx="857">
                  <c:v>8.4273417913843822</c:v>
                </c:pt>
                <c:pt idx="858">
                  <c:v>8.6117020397346131</c:v>
                </c:pt>
                <c:pt idx="859">
                  <c:v>8.8173458792140842</c:v>
                </c:pt>
                <c:pt idx="860">
                  <c:v>9.2555089042888632</c:v>
                </c:pt>
                <c:pt idx="861">
                  <c:v>9.6088747463364967</c:v>
                </c:pt>
                <c:pt idx="862">
                  <c:v>9.7362736233049887</c:v>
                </c:pt>
                <c:pt idx="863">
                  <c:v>9.7760085392367113</c:v>
                </c:pt>
                <c:pt idx="864">
                  <c:v>9.6399245500101234</c:v>
                </c:pt>
                <c:pt idx="865">
                  <c:v>9.3922724222517928</c:v>
                </c:pt>
                <c:pt idx="866">
                  <c:v>9.5402025606522987</c:v>
                </c:pt>
                <c:pt idx="867">
                  <c:v>9.9296658141089686</c:v>
                </c:pt>
                <c:pt idx="868">
                  <c:v>10.2451480114016</c:v>
                </c:pt>
                <c:pt idx="869">
                  <c:v>10.689777409476116</c:v>
                </c:pt>
                <c:pt idx="870">
                  <c:v>11.101228173047463</c:v>
                </c:pt>
                <c:pt idx="871">
                  <c:v>11.145085277703005</c:v>
                </c:pt>
                <c:pt idx="872">
                  <c:v>11.034926917624173</c:v>
                </c:pt>
                <c:pt idx="873">
                  <c:v>10.772968787652479</c:v>
                </c:pt>
                <c:pt idx="874">
                  <c:v>10.801029069291243</c:v>
                </c:pt>
                <c:pt idx="875">
                  <c:v>10.686366294620326</c:v>
                </c:pt>
                <c:pt idx="876">
                  <c:v>10.663171371545776</c:v>
                </c:pt>
                <c:pt idx="877">
                  <c:v>10.676926912175619</c:v>
                </c:pt>
                <c:pt idx="878">
                  <c:v>10.883759439407344</c:v>
                </c:pt>
                <c:pt idx="879">
                  <c:v>10.881612278711387</c:v>
                </c:pt>
                <c:pt idx="880">
                  <c:v>10.891840676915717</c:v>
                </c:pt>
                <c:pt idx="881">
                  <c:v>10.924730718666657</c:v>
                </c:pt>
                <c:pt idx="882">
                  <c:v>10.963934949034044</c:v>
                </c:pt>
                <c:pt idx="883">
                  <c:v>10.927237730311134</c:v>
                </c:pt>
                <c:pt idx="884">
                  <c:v>10.862311979313173</c:v>
                </c:pt>
                <c:pt idx="885">
                  <c:v>10.905890824943567</c:v>
                </c:pt>
                <c:pt idx="886">
                  <c:v>10.779390198022849</c:v>
                </c:pt>
                <c:pt idx="887">
                  <c:v>10.663856730951483</c:v>
                </c:pt>
                <c:pt idx="888">
                  <c:v>10.382913168492474</c:v>
                </c:pt>
                <c:pt idx="889">
                  <c:v>10.189508100064554</c:v>
                </c:pt>
                <c:pt idx="890">
                  <c:v>10.026010858059049</c:v>
                </c:pt>
                <c:pt idx="891">
                  <c:v>9.8605308964049136</c:v>
                </c:pt>
                <c:pt idx="892">
                  <c:v>9.5942683227512706</c:v>
                </c:pt>
                <c:pt idx="893">
                  <c:v>9.8483329665026513</c:v>
                </c:pt>
                <c:pt idx="894">
                  <c:v>9.9641649858250219</c:v>
                </c:pt>
                <c:pt idx="895">
                  <c:v>10.178355825797146</c:v>
                </c:pt>
                <c:pt idx="896">
                  <c:v>10.392707688882444</c:v>
                </c:pt>
                <c:pt idx="897">
                  <c:v>10.582666020244403</c:v>
                </c:pt>
                <c:pt idx="898">
                  <c:v>10.45165602273433</c:v>
                </c:pt>
                <c:pt idx="899">
                  <c:v>10.3121081438193</c:v>
                </c:pt>
                <c:pt idx="900">
                  <c:v>9.9391018324966662</c:v>
                </c:pt>
                <c:pt idx="901">
                  <c:v>9.4999658976751622</c:v>
                </c:pt>
                <c:pt idx="902">
                  <c:v>9.3943639648881483</c:v>
                </c:pt>
                <c:pt idx="903">
                  <c:v>9.5333317419420069</c:v>
                </c:pt>
                <c:pt idx="904">
                  <c:v>9.6060249998468521</c:v>
                </c:pt>
                <c:pt idx="905">
                  <c:v>9.709037685756515</c:v>
                </c:pt>
                <c:pt idx="906">
                  <c:v>9.799908829476383</c:v>
                </c:pt>
                <c:pt idx="907">
                  <c:v>9.6495733281511651</c:v>
                </c:pt>
                <c:pt idx="908">
                  <c:v>9.5773911291978244</c:v>
                </c:pt>
                <c:pt idx="909">
                  <c:v>9.7650109314108242</c:v>
                </c:pt>
                <c:pt idx="910">
                  <c:v>9.8963890343153622</c:v>
                </c:pt>
                <c:pt idx="911">
                  <c:v>9.9422537261334121</c:v>
                </c:pt>
                <c:pt idx="912">
                  <c:v>9.9844877387107953</c:v>
                </c:pt>
                <c:pt idx="913">
                  <c:v>10.085159191299462</c:v>
                </c:pt>
                <c:pt idx="914">
                  <c:v>10.104642040899042</c:v>
                </c:pt>
                <c:pt idx="915">
                  <c:v>10.257473229687179</c:v>
                </c:pt>
                <c:pt idx="916">
                  <c:v>10.603029870167898</c:v>
                </c:pt>
                <c:pt idx="917">
                  <c:v>10.966855820547758</c:v>
                </c:pt>
                <c:pt idx="918">
                  <c:v>11.044576869030669</c:v>
                </c:pt>
                <c:pt idx="919">
                  <c:v>11.073171011097132</c:v>
                </c:pt>
                <c:pt idx="920">
                  <c:v>11.091490330101072</c:v>
                </c:pt>
                <c:pt idx="921">
                  <c:v>11.133901249773148</c:v>
                </c:pt>
                <c:pt idx="922">
                  <c:v>11.236528918868768</c:v>
                </c:pt>
                <c:pt idx="923">
                  <c:v>11.241142972991479</c:v>
                </c:pt>
                <c:pt idx="924">
                  <c:v>11.240936140614059</c:v>
                </c:pt>
                <c:pt idx="925">
                  <c:v>11.236045062995625</c:v>
                </c:pt>
                <c:pt idx="926">
                  <c:v>11.194852898590501</c:v>
                </c:pt>
                <c:pt idx="927">
                  <c:v>11.062822260815032</c:v>
                </c:pt>
                <c:pt idx="928">
                  <c:v>11.054133994079541</c:v>
                </c:pt>
                <c:pt idx="929">
                  <c:v>11.05063696421673</c:v>
                </c:pt>
                <c:pt idx="930">
                  <c:v>11.055159807981587</c:v>
                </c:pt>
                <c:pt idx="931">
                  <c:v>11.094893299402527</c:v>
                </c:pt>
                <c:pt idx="932">
                  <c:v>11.224859032672201</c:v>
                </c:pt>
                <c:pt idx="933">
                  <c:v>11.218327793803176</c:v>
                </c:pt>
                <c:pt idx="934">
                  <c:v>11.194031859423671</c:v>
                </c:pt>
                <c:pt idx="935">
                  <c:v>11.113157202478922</c:v>
                </c:pt>
                <c:pt idx="936">
                  <c:v>10.865680927595475</c:v>
                </c:pt>
                <c:pt idx="937">
                  <c:v>10.72715535792546</c:v>
                </c:pt>
                <c:pt idx="938">
                  <c:v>10.709832811020549</c:v>
                </c:pt>
                <c:pt idx="939">
                  <c:v>10.641138133625478</c:v>
                </c:pt>
                <c:pt idx="940">
                  <c:v>10.648619172574582</c:v>
                </c:pt>
                <c:pt idx="941">
                  <c:v>10.646206560471935</c:v>
                </c:pt>
                <c:pt idx="942">
                  <c:v>10.724877936335789</c:v>
                </c:pt>
                <c:pt idx="943">
                  <c:v>10.728634835644119</c:v>
                </c:pt>
                <c:pt idx="944">
                  <c:v>10.767516751280759</c:v>
                </c:pt>
                <c:pt idx="945">
                  <c:v>10.83844636359807</c:v>
                </c:pt>
                <c:pt idx="946">
                  <c:v>10.842419071350333</c:v>
                </c:pt>
                <c:pt idx="947">
                  <c:v>10.745375524090218</c:v>
                </c:pt>
                <c:pt idx="948">
                  <c:v>10.720828163964082</c:v>
                </c:pt>
                <c:pt idx="949">
                  <c:v>10.632306526012716</c:v>
                </c:pt>
                <c:pt idx="950">
                  <c:v>10.559110307131949</c:v>
                </c:pt>
                <c:pt idx="951">
                  <c:v>10.574994544862165</c:v>
                </c:pt>
                <c:pt idx="952">
                  <c:v>10.569176846734861</c:v>
                </c:pt>
                <c:pt idx="953">
                  <c:v>10.611159234948264</c:v>
                </c:pt>
                <c:pt idx="954">
                  <c:v>10.667693077609808</c:v>
                </c:pt>
                <c:pt idx="955">
                  <c:v>10.73946822595296</c:v>
                </c:pt>
                <c:pt idx="956">
                  <c:v>10.764686444960066</c:v>
                </c:pt>
                <c:pt idx="957">
                  <c:v>10.820872188975807</c:v>
                </c:pt>
                <c:pt idx="958">
                  <c:v>10.875513695983793</c:v>
                </c:pt>
                <c:pt idx="959">
                  <c:v>10.915096638372713</c:v>
                </c:pt>
                <c:pt idx="960">
                  <c:v>10.99653323132922</c:v>
                </c:pt>
                <c:pt idx="961">
                  <c:v>11.085032640239204</c:v>
                </c:pt>
                <c:pt idx="962">
                  <c:v>11.117734266208071</c:v>
                </c:pt>
                <c:pt idx="963">
                  <c:v>11.132319613291649</c:v>
                </c:pt>
                <c:pt idx="964">
                  <c:v>11.134618717673202</c:v>
                </c:pt>
                <c:pt idx="965">
                  <c:v>11.050639259838452</c:v>
                </c:pt>
                <c:pt idx="966">
                  <c:v>10.919741270379173</c:v>
                </c:pt>
                <c:pt idx="967">
                  <c:v>10.901789599296187</c:v>
                </c:pt>
                <c:pt idx="968">
                  <c:v>10.894287775307287</c:v>
                </c:pt>
                <c:pt idx="969">
                  <c:v>10.895966968709075</c:v>
                </c:pt>
                <c:pt idx="970">
                  <c:v>10.873510411354886</c:v>
                </c:pt>
                <c:pt idx="971">
                  <c:v>10.866763928981221</c:v>
                </c:pt>
                <c:pt idx="972">
                  <c:v>10.796293696605289</c:v>
                </c:pt>
                <c:pt idx="973">
                  <c:v>10.699907329919201</c:v>
                </c:pt>
                <c:pt idx="974">
                  <c:v>10.561029116762146</c:v>
                </c:pt>
                <c:pt idx="975">
                  <c:v>10.499898821299073</c:v>
                </c:pt>
                <c:pt idx="976">
                  <c:v>10.478952682685383</c:v>
                </c:pt>
                <c:pt idx="977">
                  <c:v>10.492171280657089</c:v>
                </c:pt>
                <c:pt idx="978">
                  <c:v>10.518714202134127</c:v>
                </c:pt>
                <c:pt idx="979">
                  <c:v>10.588549196468453</c:v>
                </c:pt>
                <c:pt idx="980">
                  <c:v>10.67646015366482</c:v>
                </c:pt>
                <c:pt idx="981">
                  <c:v>10.733737451424641</c:v>
                </c:pt>
                <c:pt idx="982">
                  <c:v>10.736561773334984</c:v>
                </c:pt>
                <c:pt idx="983">
                  <c:v>10.73713835723996</c:v>
                </c:pt>
                <c:pt idx="984">
                  <c:v>10.736752766042825</c:v>
                </c:pt>
                <c:pt idx="985">
                  <c:v>10.736442350289863</c:v>
                </c:pt>
                <c:pt idx="986">
                  <c:v>10.739015340643489</c:v>
                </c:pt>
                <c:pt idx="987">
                  <c:v>10.738610712887079</c:v>
                </c:pt>
                <c:pt idx="988">
                  <c:v>10.737320700567233</c:v>
                </c:pt>
                <c:pt idx="989">
                  <c:v>10.733488400074229</c:v>
                </c:pt>
                <c:pt idx="990">
                  <c:v>10.72893044743199</c:v>
                </c:pt>
                <c:pt idx="991">
                  <c:v>10.728952247548353</c:v>
                </c:pt>
                <c:pt idx="992">
                  <c:v>10.729810795419285</c:v>
                </c:pt>
                <c:pt idx="993">
                  <c:v>10.731236412681623</c:v>
                </c:pt>
                <c:pt idx="994">
                  <c:v>10.735562302812465</c:v>
                </c:pt>
                <c:pt idx="995">
                  <c:v>10.740080146264221</c:v>
                </c:pt>
                <c:pt idx="996">
                  <c:v>10.741794448404088</c:v>
                </c:pt>
                <c:pt idx="997">
                  <c:v>10.741639737881362</c:v>
                </c:pt>
                <c:pt idx="998">
                  <c:v>10.742529454326254</c:v>
                </c:pt>
                <c:pt idx="999">
                  <c:v>10.742576172765677</c:v>
                </c:pt>
                <c:pt idx="1000">
                  <c:v>10.74235985719055</c:v>
                </c:pt>
                <c:pt idx="1001">
                  <c:v>10.741823165442234</c:v>
                </c:pt>
                <c:pt idx="1002">
                  <c:v>10.741278178024903</c:v>
                </c:pt>
                <c:pt idx="1003">
                  <c:v>10.740839562111939</c:v>
                </c:pt>
                <c:pt idx="1004">
                  <c:v>10.740979209144793</c:v>
                </c:pt>
                <c:pt idx="1005">
                  <c:v>10.74137806605831</c:v>
                </c:pt>
                <c:pt idx="1006">
                  <c:v>10.742958500541558</c:v>
                </c:pt>
                <c:pt idx="1007">
                  <c:v>10.74384100286751</c:v>
                </c:pt>
                <c:pt idx="1008">
                  <c:v>10.744073968873394</c:v>
                </c:pt>
                <c:pt idx="1009">
                  <c:v>10.744213286525435</c:v>
                </c:pt>
                <c:pt idx="1010">
                  <c:v>10.74419046446415</c:v>
                </c:pt>
                <c:pt idx="1011">
                  <c:v>10.744346232065446</c:v>
                </c:pt>
                <c:pt idx="1012">
                  <c:v>10.744317518831513</c:v>
                </c:pt>
              </c:numCache>
            </c:numRef>
          </c:val>
          <c:smooth val="0"/>
        </c:ser>
        <c:dLbls>
          <c:showLegendKey val="0"/>
          <c:showVal val="0"/>
          <c:showCatName val="0"/>
          <c:showSerName val="0"/>
          <c:showPercent val="0"/>
          <c:showBubbleSize val="0"/>
        </c:dLbls>
        <c:marker val="1"/>
        <c:smooth val="0"/>
        <c:axId val="201557504"/>
        <c:axId val="201559040"/>
      </c:lineChart>
      <c:lineChart>
        <c:grouping val="standard"/>
        <c:varyColors val="0"/>
        <c:ser>
          <c:idx val="4"/>
          <c:order val="4"/>
          <c:tx>
            <c:strRef>
              <c:f>'5.1.14'!$G$3</c:f>
              <c:strCache>
                <c:ptCount val="1"/>
                <c:pt idx="0">
                  <c:v>1 week repo rate</c:v>
                </c:pt>
              </c:strCache>
            </c:strRef>
          </c:tx>
          <c:spPr>
            <a:ln w="38100">
              <a:solidFill>
                <a:sysClr val="windowText" lastClr="000000">
                  <a:lumMod val="95000"/>
                  <a:lumOff val="5000"/>
                </a:sysClr>
              </a:solidFill>
            </a:ln>
          </c:spPr>
          <c:marker>
            <c:symbol val="none"/>
          </c:marker>
          <c:cat>
            <c:numRef>
              <c:f>'5.1.14'!$B$20:$B$1506</c:f>
              <c:numCache>
                <c:formatCode>m/d/yyyy</c:formatCode>
                <c:ptCount val="1487"/>
                <c:pt idx="0">
                  <c:v>40647</c:v>
                </c:pt>
                <c:pt idx="1">
                  <c:v>40648</c:v>
                </c:pt>
                <c:pt idx="2">
                  <c:v>40651</c:v>
                </c:pt>
                <c:pt idx="3">
                  <c:v>40652</c:v>
                </c:pt>
                <c:pt idx="4">
                  <c:v>40653</c:v>
                </c:pt>
                <c:pt idx="5">
                  <c:v>40654</c:v>
                </c:pt>
                <c:pt idx="6">
                  <c:v>40655</c:v>
                </c:pt>
                <c:pt idx="7">
                  <c:v>40658</c:v>
                </c:pt>
                <c:pt idx="8">
                  <c:v>40659</c:v>
                </c:pt>
                <c:pt idx="9">
                  <c:v>40660</c:v>
                </c:pt>
                <c:pt idx="10">
                  <c:v>40661</c:v>
                </c:pt>
                <c:pt idx="11">
                  <c:v>40662</c:v>
                </c:pt>
                <c:pt idx="12">
                  <c:v>40665</c:v>
                </c:pt>
                <c:pt idx="13">
                  <c:v>40666</c:v>
                </c:pt>
                <c:pt idx="14">
                  <c:v>40667</c:v>
                </c:pt>
                <c:pt idx="15">
                  <c:v>40668</c:v>
                </c:pt>
                <c:pt idx="16">
                  <c:v>40669</c:v>
                </c:pt>
                <c:pt idx="17">
                  <c:v>40672</c:v>
                </c:pt>
                <c:pt idx="18">
                  <c:v>40673</c:v>
                </c:pt>
                <c:pt idx="19">
                  <c:v>40674</c:v>
                </c:pt>
                <c:pt idx="20">
                  <c:v>40675</c:v>
                </c:pt>
                <c:pt idx="21">
                  <c:v>40676</c:v>
                </c:pt>
                <c:pt idx="22">
                  <c:v>40679</c:v>
                </c:pt>
                <c:pt idx="23">
                  <c:v>40680</c:v>
                </c:pt>
                <c:pt idx="24">
                  <c:v>40683</c:v>
                </c:pt>
                <c:pt idx="25">
                  <c:v>40686</c:v>
                </c:pt>
                <c:pt idx="26">
                  <c:v>40687</c:v>
                </c:pt>
                <c:pt idx="27">
                  <c:v>40688</c:v>
                </c:pt>
                <c:pt idx="28">
                  <c:v>40689</c:v>
                </c:pt>
                <c:pt idx="29">
                  <c:v>40690</c:v>
                </c:pt>
                <c:pt idx="30">
                  <c:v>40693</c:v>
                </c:pt>
                <c:pt idx="31">
                  <c:v>40694</c:v>
                </c:pt>
                <c:pt idx="32">
                  <c:v>40695</c:v>
                </c:pt>
                <c:pt idx="33">
                  <c:v>40696</c:v>
                </c:pt>
                <c:pt idx="34">
                  <c:v>40697</c:v>
                </c:pt>
                <c:pt idx="35">
                  <c:v>40700</c:v>
                </c:pt>
                <c:pt idx="36">
                  <c:v>40701</c:v>
                </c:pt>
                <c:pt idx="37">
                  <c:v>40702</c:v>
                </c:pt>
                <c:pt idx="38">
                  <c:v>40703</c:v>
                </c:pt>
                <c:pt idx="39">
                  <c:v>40704</c:v>
                </c:pt>
                <c:pt idx="40">
                  <c:v>40707</c:v>
                </c:pt>
                <c:pt idx="41">
                  <c:v>40708</c:v>
                </c:pt>
                <c:pt idx="42">
                  <c:v>40709</c:v>
                </c:pt>
                <c:pt idx="43">
                  <c:v>40710</c:v>
                </c:pt>
                <c:pt idx="44">
                  <c:v>40711</c:v>
                </c:pt>
                <c:pt idx="45">
                  <c:v>40714</c:v>
                </c:pt>
                <c:pt idx="46">
                  <c:v>40715</c:v>
                </c:pt>
                <c:pt idx="47">
                  <c:v>40716</c:v>
                </c:pt>
                <c:pt idx="48">
                  <c:v>40717</c:v>
                </c:pt>
                <c:pt idx="49">
                  <c:v>40718</c:v>
                </c:pt>
                <c:pt idx="50">
                  <c:v>40721</c:v>
                </c:pt>
                <c:pt idx="51">
                  <c:v>40722</c:v>
                </c:pt>
                <c:pt idx="52">
                  <c:v>40723</c:v>
                </c:pt>
                <c:pt idx="53">
                  <c:v>40724</c:v>
                </c:pt>
                <c:pt idx="54">
                  <c:v>40725</c:v>
                </c:pt>
                <c:pt idx="55">
                  <c:v>40728</c:v>
                </c:pt>
                <c:pt idx="56">
                  <c:v>40729</c:v>
                </c:pt>
                <c:pt idx="57">
                  <c:v>40730</c:v>
                </c:pt>
                <c:pt idx="58">
                  <c:v>40731</c:v>
                </c:pt>
                <c:pt idx="59">
                  <c:v>40732</c:v>
                </c:pt>
                <c:pt idx="60">
                  <c:v>40735</c:v>
                </c:pt>
                <c:pt idx="61">
                  <c:v>40736</c:v>
                </c:pt>
                <c:pt idx="62">
                  <c:v>40737</c:v>
                </c:pt>
                <c:pt idx="63">
                  <c:v>40738</c:v>
                </c:pt>
                <c:pt idx="64">
                  <c:v>40739</c:v>
                </c:pt>
                <c:pt idx="65">
                  <c:v>40742</c:v>
                </c:pt>
                <c:pt idx="66">
                  <c:v>40743</c:v>
                </c:pt>
                <c:pt idx="67">
                  <c:v>40744</c:v>
                </c:pt>
                <c:pt idx="68">
                  <c:v>40745</c:v>
                </c:pt>
                <c:pt idx="69">
                  <c:v>40746</c:v>
                </c:pt>
                <c:pt idx="70">
                  <c:v>40749</c:v>
                </c:pt>
                <c:pt idx="71">
                  <c:v>40750</c:v>
                </c:pt>
                <c:pt idx="72">
                  <c:v>40751</c:v>
                </c:pt>
                <c:pt idx="73">
                  <c:v>40752</c:v>
                </c:pt>
                <c:pt idx="74">
                  <c:v>40753</c:v>
                </c:pt>
                <c:pt idx="75">
                  <c:v>40756</c:v>
                </c:pt>
                <c:pt idx="76">
                  <c:v>40757</c:v>
                </c:pt>
                <c:pt idx="77">
                  <c:v>40758</c:v>
                </c:pt>
                <c:pt idx="78">
                  <c:v>40759</c:v>
                </c:pt>
                <c:pt idx="79">
                  <c:v>40760</c:v>
                </c:pt>
                <c:pt idx="80">
                  <c:v>40763</c:v>
                </c:pt>
                <c:pt idx="81">
                  <c:v>40764</c:v>
                </c:pt>
                <c:pt idx="82">
                  <c:v>40765</c:v>
                </c:pt>
                <c:pt idx="83">
                  <c:v>40766</c:v>
                </c:pt>
                <c:pt idx="84">
                  <c:v>40767</c:v>
                </c:pt>
                <c:pt idx="85">
                  <c:v>40770</c:v>
                </c:pt>
                <c:pt idx="86">
                  <c:v>40771</c:v>
                </c:pt>
                <c:pt idx="87">
                  <c:v>40772</c:v>
                </c:pt>
                <c:pt idx="88">
                  <c:v>40773</c:v>
                </c:pt>
                <c:pt idx="89">
                  <c:v>40774</c:v>
                </c:pt>
                <c:pt idx="90">
                  <c:v>40777</c:v>
                </c:pt>
                <c:pt idx="91">
                  <c:v>40778</c:v>
                </c:pt>
                <c:pt idx="92">
                  <c:v>40779</c:v>
                </c:pt>
                <c:pt idx="93">
                  <c:v>40780</c:v>
                </c:pt>
                <c:pt idx="94">
                  <c:v>40781</c:v>
                </c:pt>
                <c:pt idx="95">
                  <c:v>40784</c:v>
                </c:pt>
                <c:pt idx="96">
                  <c:v>40788</c:v>
                </c:pt>
                <c:pt idx="97">
                  <c:v>40791</c:v>
                </c:pt>
                <c:pt idx="98">
                  <c:v>40792</c:v>
                </c:pt>
                <c:pt idx="99">
                  <c:v>40793</c:v>
                </c:pt>
                <c:pt idx="100">
                  <c:v>40794</c:v>
                </c:pt>
                <c:pt idx="101">
                  <c:v>40795</c:v>
                </c:pt>
                <c:pt idx="102">
                  <c:v>40798</c:v>
                </c:pt>
                <c:pt idx="103">
                  <c:v>40799</c:v>
                </c:pt>
                <c:pt idx="104">
                  <c:v>40800</c:v>
                </c:pt>
                <c:pt idx="105">
                  <c:v>40801</c:v>
                </c:pt>
                <c:pt idx="106">
                  <c:v>40802</c:v>
                </c:pt>
                <c:pt idx="107">
                  <c:v>40805</c:v>
                </c:pt>
                <c:pt idx="108">
                  <c:v>40806</c:v>
                </c:pt>
                <c:pt idx="109">
                  <c:v>40807</c:v>
                </c:pt>
                <c:pt idx="110">
                  <c:v>40808</c:v>
                </c:pt>
                <c:pt idx="111">
                  <c:v>40809</c:v>
                </c:pt>
                <c:pt idx="112">
                  <c:v>40812</c:v>
                </c:pt>
                <c:pt idx="113">
                  <c:v>40813</c:v>
                </c:pt>
                <c:pt idx="114">
                  <c:v>40814</c:v>
                </c:pt>
                <c:pt idx="115">
                  <c:v>40815</c:v>
                </c:pt>
                <c:pt idx="116">
                  <c:v>40816</c:v>
                </c:pt>
                <c:pt idx="117">
                  <c:v>40819</c:v>
                </c:pt>
                <c:pt idx="118">
                  <c:v>40820</c:v>
                </c:pt>
                <c:pt idx="119">
                  <c:v>40821</c:v>
                </c:pt>
                <c:pt idx="120">
                  <c:v>40822</c:v>
                </c:pt>
                <c:pt idx="121">
                  <c:v>40823</c:v>
                </c:pt>
                <c:pt idx="122">
                  <c:v>40826</c:v>
                </c:pt>
                <c:pt idx="123">
                  <c:v>40827</c:v>
                </c:pt>
                <c:pt idx="124">
                  <c:v>40828</c:v>
                </c:pt>
                <c:pt idx="125">
                  <c:v>40829</c:v>
                </c:pt>
                <c:pt idx="126">
                  <c:v>40830</c:v>
                </c:pt>
                <c:pt idx="127">
                  <c:v>40833</c:v>
                </c:pt>
                <c:pt idx="128">
                  <c:v>40834</c:v>
                </c:pt>
                <c:pt idx="129">
                  <c:v>40835</c:v>
                </c:pt>
                <c:pt idx="130">
                  <c:v>40836</c:v>
                </c:pt>
                <c:pt idx="131">
                  <c:v>40837</c:v>
                </c:pt>
                <c:pt idx="132">
                  <c:v>40840</c:v>
                </c:pt>
                <c:pt idx="133">
                  <c:v>40841</c:v>
                </c:pt>
                <c:pt idx="134">
                  <c:v>40842</c:v>
                </c:pt>
                <c:pt idx="135">
                  <c:v>40843</c:v>
                </c:pt>
                <c:pt idx="136">
                  <c:v>40844</c:v>
                </c:pt>
                <c:pt idx="137">
                  <c:v>40847</c:v>
                </c:pt>
                <c:pt idx="138">
                  <c:v>40848</c:v>
                </c:pt>
                <c:pt idx="139">
                  <c:v>40849</c:v>
                </c:pt>
                <c:pt idx="140">
                  <c:v>40850</c:v>
                </c:pt>
                <c:pt idx="141">
                  <c:v>40851</c:v>
                </c:pt>
                <c:pt idx="142">
                  <c:v>40858</c:v>
                </c:pt>
                <c:pt idx="143">
                  <c:v>40861</c:v>
                </c:pt>
                <c:pt idx="144">
                  <c:v>40862</c:v>
                </c:pt>
                <c:pt idx="145">
                  <c:v>40863</c:v>
                </c:pt>
                <c:pt idx="146">
                  <c:v>40864</c:v>
                </c:pt>
                <c:pt idx="147">
                  <c:v>40865</c:v>
                </c:pt>
                <c:pt idx="148">
                  <c:v>40868</c:v>
                </c:pt>
                <c:pt idx="149">
                  <c:v>40869</c:v>
                </c:pt>
                <c:pt idx="150">
                  <c:v>40870</c:v>
                </c:pt>
                <c:pt idx="151">
                  <c:v>40871</c:v>
                </c:pt>
                <c:pt idx="152">
                  <c:v>40872</c:v>
                </c:pt>
                <c:pt idx="153">
                  <c:v>40875</c:v>
                </c:pt>
                <c:pt idx="154">
                  <c:v>40876</c:v>
                </c:pt>
                <c:pt idx="155">
                  <c:v>40877</c:v>
                </c:pt>
                <c:pt idx="156">
                  <c:v>40878</c:v>
                </c:pt>
                <c:pt idx="157">
                  <c:v>40879</c:v>
                </c:pt>
                <c:pt idx="158">
                  <c:v>40882</c:v>
                </c:pt>
                <c:pt idx="159">
                  <c:v>40883</c:v>
                </c:pt>
                <c:pt idx="160">
                  <c:v>40884</c:v>
                </c:pt>
                <c:pt idx="161">
                  <c:v>40885</c:v>
                </c:pt>
                <c:pt idx="162">
                  <c:v>40886</c:v>
                </c:pt>
                <c:pt idx="163">
                  <c:v>40889</c:v>
                </c:pt>
                <c:pt idx="164">
                  <c:v>40890</c:v>
                </c:pt>
                <c:pt idx="165">
                  <c:v>40891</c:v>
                </c:pt>
                <c:pt idx="166">
                  <c:v>40892</c:v>
                </c:pt>
                <c:pt idx="167">
                  <c:v>40893</c:v>
                </c:pt>
                <c:pt idx="168">
                  <c:v>40896</c:v>
                </c:pt>
                <c:pt idx="169">
                  <c:v>40897</c:v>
                </c:pt>
                <c:pt idx="170">
                  <c:v>40898</c:v>
                </c:pt>
                <c:pt idx="171">
                  <c:v>40899</c:v>
                </c:pt>
                <c:pt idx="172">
                  <c:v>40900</c:v>
                </c:pt>
                <c:pt idx="173">
                  <c:v>40903</c:v>
                </c:pt>
                <c:pt idx="174">
                  <c:v>40904</c:v>
                </c:pt>
                <c:pt idx="175">
                  <c:v>40905</c:v>
                </c:pt>
                <c:pt idx="176">
                  <c:v>40906</c:v>
                </c:pt>
                <c:pt idx="177">
                  <c:v>40907</c:v>
                </c:pt>
                <c:pt idx="178">
                  <c:v>40910</c:v>
                </c:pt>
                <c:pt idx="179">
                  <c:v>40911</c:v>
                </c:pt>
                <c:pt idx="180">
                  <c:v>40912</c:v>
                </c:pt>
                <c:pt idx="181">
                  <c:v>40913</c:v>
                </c:pt>
                <c:pt idx="182">
                  <c:v>40914</c:v>
                </c:pt>
                <c:pt idx="183">
                  <c:v>40917</c:v>
                </c:pt>
                <c:pt idx="184">
                  <c:v>40918</c:v>
                </c:pt>
                <c:pt idx="185">
                  <c:v>40919</c:v>
                </c:pt>
                <c:pt idx="186">
                  <c:v>40920</c:v>
                </c:pt>
                <c:pt idx="187">
                  <c:v>40921</c:v>
                </c:pt>
                <c:pt idx="188">
                  <c:v>40924</c:v>
                </c:pt>
                <c:pt idx="189">
                  <c:v>40925</c:v>
                </c:pt>
                <c:pt idx="190">
                  <c:v>40926</c:v>
                </c:pt>
                <c:pt idx="191">
                  <c:v>40927</c:v>
                </c:pt>
                <c:pt idx="192">
                  <c:v>40928</c:v>
                </c:pt>
                <c:pt idx="193">
                  <c:v>40931</c:v>
                </c:pt>
                <c:pt idx="194">
                  <c:v>40932</c:v>
                </c:pt>
                <c:pt idx="195">
                  <c:v>40933</c:v>
                </c:pt>
                <c:pt idx="196">
                  <c:v>40934</c:v>
                </c:pt>
                <c:pt idx="197">
                  <c:v>40935</c:v>
                </c:pt>
                <c:pt idx="198">
                  <c:v>40938</c:v>
                </c:pt>
                <c:pt idx="199">
                  <c:v>40939</c:v>
                </c:pt>
                <c:pt idx="200">
                  <c:v>40940</c:v>
                </c:pt>
                <c:pt idx="201">
                  <c:v>40941</c:v>
                </c:pt>
                <c:pt idx="202">
                  <c:v>40942</c:v>
                </c:pt>
                <c:pt idx="203">
                  <c:v>40945</c:v>
                </c:pt>
                <c:pt idx="204">
                  <c:v>40946</c:v>
                </c:pt>
                <c:pt idx="205">
                  <c:v>40947</c:v>
                </c:pt>
                <c:pt idx="206">
                  <c:v>40948</c:v>
                </c:pt>
                <c:pt idx="207">
                  <c:v>40949</c:v>
                </c:pt>
                <c:pt idx="208">
                  <c:v>40952</c:v>
                </c:pt>
                <c:pt idx="209">
                  <c:v>40953</c:v>
                </c:pt>
                <c:pt idx="210">
                  <c:v>40954</c:v>
                </c:pt>
                <c:pt idx="211">
                  <c:v>40955</c:v>
                </c:pt>
                <c:pt idx="212">
                  <c:v>40956</c:v>
                </c:pt>
                <c:pt idx="213">
                  <c:v>40959</c:v>
                </c:pt>
                <c:pt idx="214">
                  <c:v>40960</c:v>
                </c:pt>
                <c:pt idx="215">
                  <c:v>40961</c:v>
                </c:pt>
                <c:pt idx="216">
                  <c:v>40962</c:v>
                </c:pt>
                <c:pt idx="217">
                  <c:v>40963</c:v>
                </c:pt>
                <c:pt idx="218">
                  <c:v>40966</c:v>
                </c:pt>
                <c:pt idx="219">
                  <c:v>40967</c:v>
                </c:pt>
                <c:pt idx="220">
                  <c:v>40968</c:v>
                </c:pt>
                <c:pt idx="221">
                  <c:v>40969</c:v>
                </c:pt>
                <c:pt idx="222">
                  <c:v>40970</c:v>
                </c:pt>
                <c:pt idx="223">
                  <c:v>40973</c:v>
                </c:pt>
                <c:pt idx="224">
                  <c:v>40974</c:v>
                </c:pt>
                <c:pt idx="225">
                  <c:v>40975</c:v>
                </c:pt>
                <c:pt idx="226">
                  <c:v>40976</c:v>
                </c:pt>
                <c:pt idx="227">
                  <c:v>40977</c:v>
                </c:pt>
                <c:pt idx="228">
                  <c:v>40980</c:v>
                </c:pt>
                <c:pt idx="229">
                  <c:v>40981</c:v>
                </c:pt>
                <c:pt idx="230">
                  <c:v>40982</c:v>
                </c:pt>
                <c:pt idx="231">
                  <c:v>40983</c:v>
                </c:pt>
                <c:pt idx="232">
                  <c:v>40984</c:v>
                </c:pt>
                <c:pt idx="233">
                  <c:v>40987</c:v>
                </c:pt>
                <c:pt idx="234">
                  <c:v>40988</c:v>
                </c:pt>
                <c:pt idx="235">
                  <c:v>40989</c:v>
                </c:pt>
                <c:pt idx="236">
                  <c:v>40990</c:v>
                </c:pt>
                <c:pt idx="237">
                  <c:v>40991</c:v>
                </c:pt>
                <c:pt idx="238">
                  <c:v>40994</c:v>
                </c:pt>
                <c:pt idx="239">
                  <c:v>40995</c:v>
                </c:pt>
                <c:pt idx="240">
                  <c:v>40996</c:v>
                </c:pt>
                <c:pt idx="241">
                  <c:v>40997</c:v>
                </c:pt>
                <c:pt idx="242">
                  <c:v>40998</c:v>
                </c:pt>
                <c:pt idx="243">
                  <c:v>41001</c:v>
                </c:pt>
                <c:pt idx="244">
                  <c:v>41002</c:v>
                </c:pt>
                <c:pt idx="245">
                  <c:v>41003</c:v>
                </c:pt>
                <c:pt idx="246">
                  <c:v>41004</c:v>
                </c:pt>
                <c:pt idx="247">
                  <c:v>41005</c:v>
                </c:pt>
                <c:pt idx="248">
                  <c:v>41008</c:v>
                </c:pt>
                <c:pt idx="249">
                  <c:v>41009</c:v>
                </c:pt>
                <c:pt idx="250">
                  <c:v>41010</c:v>
                </c:pt>
                <c:pt idx="251">
                  <c:v>41011</c:v>
                </c:pt>
                <c:pt idx="252">
                  <c:v>41012</c:v>
                </c:pt>
                <c:pt idx="253">
                  <c:v>41015</c:v>
                </c:pt>
                <c:pt idx="254">
                  <c:v>41016</c:v>
                </c:pt>
                <c:pt idx="255">
                  <c:v>41017</c:v>
                </c:pt>
                <c:pt idx="256">
                  <c:v>41018</c:v>
                </c:pt>
                <c:pt idx="257">
                  <c:v>41019</c:v>
                </c:pt>
                <c:pt idx="258">
                  <c:v>41023</c:v>
                </c:pt>
                <c:pt idx="259">
                  <c:v>41024</c:v>
                </c:pt>
                <c:pt idx="260">
                  <c:v>41025</c:v>
                </c:pt>
                <c:pt idx="261">
                  <c:v>41026</c:v>
                </c:pt>
                <c:pt idx="262">
                  <c:v>41029</c:v>
                </c:pt>
                <c:pt idx="263">
                  <c:v>41031</c:v>
                </c:pt>
                <c:pt idx="264">
                  <c:v>41032</c:v>
                </c:pt>
                <c:pt idx="265">
                  <c:v>41033</c:v>
                </c:pt>
                <c:pt idx="266">
                  <c:v>41036</c:v>
                </c:pt>
                <c:pt idx="267">
                  <c:v>41037</c:v>
                </c:pt>
                <c:pt idx="268">
                  <c:v>41038</c:v>
                </c:pt>
                <c:pt idx="269">
                  <c:v>41039</c:v>
                </c:pt>
                <c:pt idx="270">
                  <c:v>41040</c:v>
                </c:pt>
                <c:pt idx="271">
                  <c:v>41043</c:v>
                </c:pt>
                <c:pt idx="272">
                  <c:v>41044</c:v>
                </c:pt>
                <c:pt idx="273">
                  <c:v>41045</c:v>
                </c:pt>
                <c:pt idx="274">
                  <c:v>41046</c:v>
                </c:pt>
                <c:pt idx="275">
                  <c:v>41047</c:v>
                </c:pt>
                <c:pt idx="276">
                  <c:v>41050</c:v>
                </c:pt>
                <c:pt idx="277">
                  <c:v>41051</c:v>
                </c:pt>
                <c:pt idx="278">
                  <c:v>41052</c:v>
                </c:pt>
                <c:pt idx="279">
                  <c:v>41053</c:v>
                </c:pt>
                <c:pt idx="280">
                  <c:v>41054</c:v>
                </c:pt>
                <c:pt idx="281">
                  <c:v>41057</c:v>
                </c:pt>
                <c:pt idx="282">
                  <c:v>41058</c:v>
                </c:pt>
                <c:pt idx="283">
                  <c:v>41059</c:v>
                </c:pt>
                <c:pt idx="284">
                  <c:v>41060</c:v>
                </c:pt>
                <c:pt idx="285">
                  <c:v>41061</c:v>
                </c:pt>
                <c:pt idx="286">
                  <c:v>41064</c:v>
                </c:pt>
                <c:pt idx="287">
                  <c:v>41065</c:v>
                </c:pt>
                <c:pt idx="288">
                  <c:v>41066</c:v>
                </c:pt>
                <c:pt idx="289">
                  <c:v>41067</c:v>
                </c:pt>
                <c:pt idx="290">
                  <c:v>41068</c:v>
                </c:pt>
                <c:pt idx="291">
                  <c:v>41071</c:v>
                </c:pt>
                <c:pt idx="292">
                  <c:v>41072</c:v>
                </c:pt>
                <c:pt idx="293">
                  <c:v>41073</c:v>
                </c:pt>
                <c:pt idx="294">
                  <c:v>41074</c:v>
                </c:pt>
                <c:pt idx="295">
                  <c:v>41075</c:v>
                </c:pt>
                <c:pt idx="296">
                  <c:v>41078</c:v>
                </c:pt>
                <c:pt idx="297">
                  <c:v>41079</c:v>
                </c:pt>
                <c:pt idx="298">
                  <c:v>41080</c:v>
                </c:pt>
                <c:pt idx="299">
                  <c:v>41081</c:v>
                </c:pt>
                <c:pt idx="300">
                  <c:v>41082</c:v>
                </c:pt>
                <c:pt idx="301">
                  <c:v>41085</c:v>
                </c:pt>
                <c:pt idx="302">
                  <c:v>41086</c:v>
                </c:pt>
                <c:pt idx="303">
                  <c:v>41087</c:v>
                </c:pt>
                <c:pt idx="304">
                  <c:v>41088</c:v>
                </c:pt>
                <c:pt idx="305">
                  <c:v>41089</c:v>
                </c:pt>
                <c:pt idx="306">
                  <c:v>41092</c:v>
                </c:pt>
                <c:pt idx="307">
                  <c:v>41093</c:v>
                </c:pt>
                <c:pt idx="308">
                  <c:v>41094</c:v>
                </c:pt>
                <c:pt idx="309">
                  <c:v>41095</c:v>
                </c:pt>
                <c:pt idx="310">
                  <c:v>41096</c:v>
                </c:pt>
                <c:pt idx="311">
                  <c:v>41099</c:v>
                </c:pt>
                <c:pt idx="312">
                  <c:v>41100</c:v>
                </c:pt>
                <c:pt idx="313">
                  <c:v>41101</c:v>
                </c:pt>
                <c:pt idx="314">
                  <c:v>41102</c:v>
                </c:pt>
                <c:pt idx="315">
                  <c:v>41103</c:v>
                </c:pt>
                <c:pt idx="316">
                  <c:v>41106</c:v>
                </c:pt>
                <c:pt idx="317">
                  <c:v>41107</c:v>
                </c:pt>
                <c:pt idx="318">
                  <c:v>41108</c:v>
                </c:pt>
                <c:pt idx="319">
                  <c:v>41109</c:v>
                </c:pt>
                <c:pt idx="320">
                  <c:v>41110</c:v>
                </c:pt>
                <c:pt idx="321">
                  <c:v>41113</c:v>
                </c:pt>
                <c:pt idx="322">
                  <c:v>41114</c:v>
                </c:pt>
                <c:pt idx="323">
                  <c:v>41115</c:v>
                </c:pt>
                <c:pt idx="324">
                  <c:v>41116</c:v>
                </c:pt>
                <c:pt idx="325">
                  <c:v>41117</c:v>
                </c:pt>
                <c:pt idx="326">
                  <c:v>41120</c:v>
                </c:pt>
                <c:pt idx="327">
                  <c:v>41121</c:v>
                </c:pt>
                <c:pt idx="328">
                  <c:v>41122</c:v>
                </c:pt>
                <c:pt idx="329">
                  <c:v>41123</c:v>
                </c:pt>
                <c:pt idx="330">
                  <c:v>41124</c:v>
                </c:pt>
                <c:pt idx="331">
                  <c:v>41127</c:v>
                </c:pt>
                <c:pt idx="332">
                  <c:v>41128</c:v>
                </c:pt>
                <c:pt idx="333">
                  <c:v>41129</c:v>
                </c:pt>
                <c:pt idx="334">
                  <c:v>41130</c:v>
                </c:pt>
                <c:pt idx="335">
                  <c:v>41131</c:v>
                </c:pt>
                <c:pt idx="336">
                  <c:v>41134</c:v>
                </c:pt>
                <c:pt idx="337">
                  <c:v>41135</c:v>
                </c:pt>
                <c:pt idx="338">
                  <c:v>41136</c:v>
                </c:pt>
                <c:pt idx="339">
                  <c:v>41137</c:v>
                </c:pt>
                <c:pt idx="340">
                  <c:v>41138</c:v>
                </c:pt>
                <c:pt idx="341">
                  <c:v>41143</c:v>
                </c:pt>
                <c:pt idx="342">
                  <c:v>41144</c:v>
                </c:pt>
                <c:pt idx="343">
                  <c:v>41145</c:v>
                </c:pt>
                <c:pt idx="344">
                  <c:v>41148</c:v>
                </c:pt>
                <c:pt idx="345">
                  <c:v>41149</c:v>
                </c:pt>
                <c:pt idx="346">
                  <c:v>41150</c:v>
                </c:pt>
                <c:pt idx="347">
                  <c:v>41152</c:v>
                </c:pt>
                <c:pt idx="348">
                  <c:v>41155</c:v>
                </c:pt>
                <c:pt idx="349">
                  <c:v>41156</c:v>
                </c:pt>
                <c:pt idx="350">
                  <c:v>41157</c:v>
                </c:pt>
                <c:pt idx="351">
                  <c:v>41158</c:v>
                </c:pt>
                <c:pt idx="352">
                  <c:v>41159</c:v>
                </c:pt>
                <c:pt idx="353">
                  <c:v>41162</c:v>
                </c:pt>
                <c:pt idx="354">
                  <c:v>41163</c:v>
                </c:pt>
                <c:pt idx="355">
                  <c:v>41164</c:v>
                </c:pt>
                <c:pt idx="356">
                  <c:v>41165</c:v>
                </c:pt>
                <c:pt idx="357">
                  <c:v>41166</c:v>
                </c:pt>
                <c:pt idx="358">
                  <c:v>41169</c:v>
                </c:pt>
                <c:pt idx="359">
                  <c:v>41170</c:v>
                </c:pt>
                <c:pt idx="360">
                  <c:v>41171</c:v>
                </c:pt>
                <c:pt idx="361">
                  <c:v>41172</c:v>
                </c:pt>
                <c:pt idx="362">
                  <c:v>41173</c:v>
                </c:pt>
                <c:pt idx="363">
                  <c:v>41176</c:v>
                </c:pt>
                <c:pt idx="364">
                  <c:v>41177</c:v>
                </c:pt>
                <c:pt idx="365">
                  <c:v>41178</c:v>
                </c:pt>
                <c:pt idx="366">
                  <c:v>41179</c:v>
                </c:pt>
                <c:pt idx="367">
                  <c:v>41180</c:v>
                </c:pt>
                <c:pt idx="368">
                  <c:v>41183</c:v>
                </c:pt>
                <c:pt idx="369">
                  <c:v>41184</c:v>
                </c:pt>
                <c:pt idx="370">
                  <c:v>41185</c:v>
                </c:pt>
                <c:pt idx="371">
                  <c:v>41186</c:v>
                </c:pt>
                <c:pt idx="372">
                  <c:v>41187</c:v>
                </c:pt>
                <c:pt idx="373">
                  <c:v>41190</c:v>
                </c:pt>
                <c:pt idx="374">
                  <c:v>41191</c:v>
                </c:pt>
                <c:pt idx="375">
                  <c:v>41192</c:v>
                </c:pt>
                <c:pt idx="376">
                  <c:v>41193</c:v>
                </c:pt>
                <c:pt idx="377">
                  <c:v>41194</c:v>
                </c:pt>
                <c:pt idx="378">
                  <c:v>41197</c:v>
                </c:pt>
                <c:pt idx="379">
                  <c:v>41198</c:v>
                </c:pt>
                <c:pt idx="380">
                  <c:v>41199</c:v>
                </c:pt>
                <c:pt idx="381">
                  <c:v>41200</c:v>
                </c:pt>
                <c:pt idx="382">
                  <c:v>41201</c:v>
                </c:pt>
                <c:pt idx="383">
                  <c:v>41204</c:v>
                </c:pt>
                <c:pt idx="384">
                  <c:v>41205</c:v>
                </c:pt>
                <c:pt idx="385">
                  <c:v>41206</c:v>
                </c:pt>
                <c:pt idx="386">
                  <c:v>41212</c:v>
                </c:pt>
                <c:pt idx="387">
                  <c:v>41213</c:v>
                </c:pt>
                <c:pt idx="388">
                  <c:v>41214</c:v>
                </c:pt>
                <c:pt idx="389">
                  <c:v>41215</c:v>
                </c:pt>
                <c:pt idx="390">
                  <c:v>41218</c:v>
                </c:pt>
                <c:pt idx="391">
                  <c:v>41219</c:v>
                </c:pt>
                <c:pt idx="392">
                  <c:v>41220</c:v>
                </c:pt>
                <c:pt idx="393">
                  <c:v>41221</c:v>
                </c:pt>
                <c:pt idx="394">
                  <c:v>41222</c:v>
                </c:pt>
                <c:pt idx="395">
                  <c:v>41225</c:v>
                </c:pt>
                <c:pt idx="396">
                  <c:v>41226</c:v>
                </c:pt>
                <c:pt idx="397">
                  <c:v>41227</c:v>
                </c:pt>
                <c:pt idx="398">
                  <c:v>41228</c:v>
                </c:pt>
                <c:pt idx="399">
                  <c:v>41229</c:v>
                </c:pt>
                <c:pt idx="400">
                  <c:v>41232</c:v>
                </c:pt>
                <c:pt idx="401">
                  <c:v>41233</c:v>
                </c:pt>
                <c:pt idx="402">
                  <c:v>41234</c:v>
                </c:pt>
                <c:pt idx="403">
                  <c:v>41235</c:v>
                </c:pt>
                <c:pt idx="404">
                  <c:v>41236</c:v>
                </c:pt>
                <c:pt idx="405">
                  <c:v>41239</c:v>
                </c:pt>
                <c:pt idx="406">
                  <c:v>41240</c:v>
                </c:pt>
                <c:pt idx="407">
                  <c:v>41241</c:v>
                </c:pt>
                <c:pt idx="408">
                  <c:v>41242</c:v>
                </c:pt>
                <c:pt idx="409">
                  <c:v>41243</c:v>
                </c:pt>
                <c:pt idx="410">
                  <c:v>41246</c:v>
                </c:pt>
                <c:pt idx="411">
                  <c:v>41247</c:v>
                </c:pt>
                <c:pt idx="412">
                  <c:v>41248</c:v>
                </c:pt>
                <c:pt idx="413">
                  <c:v>41249</c:v>
                </c:pt>
                <c:pt idx="414">
                  <c:v>41250</c:v>
                </c:pt>
                <c:pt idx="415">
                  <c:v>41253</c:v>
                </c:pt>
                <c:pt idx="416">
                  <c:v>41254</c:v>
                </c:pt>
                <c:pt idx="417">
                  <c:v>41255</c:v>
                </c:pt>
                <c:pt idx="418">
                  <c:v>41256</c:v>
                </c:pt>
                <c:pt idx="419">
                  <c:v>41257</c:v>
                </c:pt>
                <c:pt idx="420">
                  <c:v>41260</c:v>
                </c:pt>
                <c:pt idx="421">
                  <c:v>41261</c:v>
                </c:pt>
                <c:pt idx="422">
                  <c:v>41262</c:v>
                </c:pt>
                <c:pt idx="423">
                  <c:v>41263</c:v>
                </c:pt>
                <c:pt idx="424">
                  <c:v>41264</c:v>
                </c:pt>
                <c:pt idx="425">
                  <c:v>41267</c:v>
                </c:pt>
                <c:pt idx="426">
                  <c:v>41268</c:v>
                </c:pt>
                <c:pt idx="427">
                  <c:v>41269</c:v>
                </c:pt>
                <c:pt idx="428">
                  <c:v>41270</c:v>
                </c:pt>
                <c:pt idx="429">
                  <c:v>41271</c:v>
                </c:pt>
                <c:pt idx="430">
                  <c:v>41274</c:v>
                </c:pt>
                <c:pt idx="431">
                  <c:v>41276</c:v>
                </c:pt>
                <c:pt idx="432">
                  <c:v>41277</c:v>
                </c:pt>
                <c:pt idx="433">
                  <c:v>41278</c:v>
                </c:pt>
                <c:pt idx="434">
                  <c:v>41281</c:v>
                </c:pt>
                <c:pt idx="435">
                  <c:v>41282</c:v>
                </c:pt>
                <c:pt idx="436">
                  <c:v>41283</c:v>
                </c:pt>
                <c:pt idx="437">
                  <c:v>41284</c:v>
                </c:pt>
                <c:pt idx="438">
                  <c:v>41285</c:v>
                </c:pt>
                <c:pt idx="439">
                  <c:v>41288</c:v>
                </c:pt>
                <c:pt idx="440">
                  <c:v>41289</c:v>
                </c:pt>
                <c:pt idx="441">
                  <c:v>41290</c:v>
                </c:pt>
                <c:pt idx="442">
                  <c:v>41291</c:v>
                </c:pt>
                <c:pt idx="443">
                  <c:v>41292</c:v>
                </c:pt>
                <c:pt idx="444">
                  <c:v>41295</c:v>
                </c:pt>
                <c:pt idx="445">
                  <c:v>41296</c:v>
                </c:pt>
                <c:pt idx="446">
                  <c:v>41297</c:v>
                </c:pt>
                <c:pt idx="447">
                  <c:v>41298</c:v>
                </c:pt>
                <c:pt idx="448">
                  <c:v>41299</c:v>
                </c:pt>
                <c:pt idx="449">
                  <c:v>41302</c:v>
                </c:pt>
                <c:pt idx="450">
                  <c:v>41303</c:v>
                </c:pt>
                <c:pt idx="451">
                  <c:v>41304</c:v>
                </c:pt>
                <c:pt idx="452">
                  <c:v>41305</c:v>
                </c:pt>
                <c:pt idx="453">
                  <c:v>41306</c:v>
                </c:pt>
                <c:pt idx="454">
                  <c:v>41309</c:v>
                </c:pt>
                <c:pt idx="455">
                  <c:v>41310</c:v>
                </c:pt>
                <c:pt idx="456">
                  <c:v>41311</c:v>
                </c:pt>
                <c:pt idx="457">
                  <c:v>41312</c:v>
                </c:pt>
                <c:pt idx="458">
                  <c:v>41313</c:v>
                </c:pt>
                <c:pt idx="459">
                  <c:v>41316</c:v>
                </c:pt>
                <c:pt idx="460">
                  <c:v>41317</c:v>
                </c:pt>
                <c:pt idx="461">
                  <c:v>41318</c:v>
                </c:pt>
                <c:pt idx="462">
                  <c:v>41319</c:v>
                </c:pt>
                <c:pt idx="463">
                  <c:v>41320</c:v>
                </c:pt>
                <c:pt idx="464">
                  <c:v>41323</c:v>
                </c:pt>
                <c:pt idx="465">
                  <c:v>41324</c:v>
                </c:pt>
                <c:pt idx="466">
                  <c:v>41325</c:v>
                </c:pt>
                <c:pt idx="467">
                  <c:v>41326</c:v>
                </c:pt>
                <c:pt idx="468">
                  <c:v>41327</c:v>
                </c:pt>
                <c:pt idx="469">
                  <c:v>41330</c:v>
                </c:pt>
                <c:pt idx="470">
                  <c:v>41331</c:v>
                </c:pt>
                <c:pt idx="471">
                  <c:v>41332</c:v>
                </c:pt>
                <c:pt idx="472">
                  <c:v>41333</c:v>
                </c:pt>
                <c:pt idx="473">
                  <c:v>41334</c:v>
                </c:pt>
                <c:pt idx="474">
                  <c:v>41337</c:v>
                </c:pt>
                <c:pt idx="475">
                  <c:v>41338</c:v>
                </c:pt>
                <c:pt idx="476">
                  <c:v>41339</c:v>
                </c:pt>
                <c:pt idx="477">
                  <c:v>41340</c:v>
                </c:pt>
                <c:pt idx="478">
                  <c:v>41341</c:v>
                </c:pt>
                <c:pt idx="479">
                  <c:v>41344</c:v>
                </c:pt>
                <c:pt idx="480">
                  <c:v>41345</c:v>
                </c:pt>
                <c:pt idx="481">
                  <c:v>41346</c:v>
                </c:pt>
                <c:pt idx="482">
                  <c:v>41347</c:v>
                </c:pt>
                <c:pt idx="483">
                  <c:v>41348</c:v>
                </c:pt>
                <c:pt idx="484">
                  <c:v>41351</c:v>
                </c:pt>
                <c:pt idx="485">
                  <c:v>41352</c:v>
                </c:pt>
                <c:pt idx="486">
                  <c:v>41353</c:v>
                </c:pt>
                <c:pt idx="487">
                  <c:v>41354</c:v>
                </c:pt>
                <c:pt idx="488">
                  <c:v>41355</c:v>
                </c:pt>
                <c:pt idx="489">
                  <c:v>41358</c:v>
                </c:pt>
                <c:pt idx="490">
                  <c:v>41359</c:v>
                </c:pt>
                <c:pt idx="491">
                  <c:v>41360</c:v>
                </c:pt>
                <c:pt idx="492">
                  <c:v>41361</c:v>
                </c:pt>
                <c:pt idx="493">
                  <c:v>41362</c:v>
                </c:pt>
                <c:pt idx="494">
                  <c:v>41365</c:v>
                </c:pt>
                <c:pt idx="495">
                  <c:v>41366</c:v>
                </c:pt>
                <c:pt idx="496">
                  <c:v>41367</c:v>
                </c:pt>
                <c:pt idx="497">
                  <c:v>41368</c:v>
                </c:pt>
                <c:pt idx="498">
                  <c:v>41369</c:v>
                </c:pt>
                <c:pt idx="499">
                  <c:v>41372</c:v>
                </c:pt>
                <c:pt idx="500">
                  <c:v>41373</c:v>
                </c:pt>
                <c:pt idx="501">
                  <c:v>41374</c:v>
                </c:pt>
                <c:pt idx="502">
                  <c:v>41375</c:v>
                </c:pt>
                <c:pt idx="503">
                  <c:v>41376</c:v>
                </c:pt>
                <c:pt idx="504">
                  <c:v>41379</c:v>
                </c:pt>
                <c:pt idx="505">
                  <c:v>41380</c:v>
                </c:pt>
                <c:pt idx="506">
                  <c:v>41381</c:v>
                </c:pt>
                <c:pt idx="507">
                  <c:v>41382</c:v>
                </c:pt>
                <c:pt idx="508">
                  <c:v>41383</c:v>
                </c:pt>
                <c:pt idx="509">
                  <c:v>41386</c:v>
                </c:pt>
                <c:pt idx="510">
                  <c:v>41388</c:v>
                </c:pt>
                <c:pt idx="511">
                  <c:v>41389</c:v>
                </c:pt>
                <c:pt idx="512">
                  <c:v>41390</c:v>
                </c:pt>
                <c:pt idx="513">
                  <c:v>41393</c:v>
                </c:pt>
                <c:pt idx="514">
                  <c:v>41394</c:v>
                </c:pt>
                <c:pt idx="515">
                  <c:v>41396</c:v>
                </c:pt>
                <c:pt idx="516">
                  <c:v>41397</c:v>
                </c:pt>
                <c:pt idx="517">
                  <c:v>41400</c:v>
                </c:pt>
                <c:pt idx="518">
                  <c:v>41401</c:v>
                </c:pt>
                <c:pt idx="519">
                  <c:v>41402</c:v>
                </c:pt>
                <c:pt idx="520">
                  <c:v>41403</c:v>
                </c:pt>
                <c:pt idx="521">
                  <c:v>41404</c:v>
                </c:pt>
                <c:pt idx="522">
                  <c:v>41407</c:v>
                </c:pt>
                <c:pt idx="523">
                  <c:v>41408</c:v>
                </c:pt>
                <c:pt idx="524">
                  <c:v>41409</c:v>
                </c:pt>
                <c:pt idx="525">
                  <c:v>41410</c:v>
                </c:pt>
                <c:pt idx="526">
                  <c:v>41411</c:v>
                </c:pt>
                <c:pt idx="527">
                  <c:v>41414</c:v>
                </c:pt>
                <c:pt idx="528">
                  <c:v>41415</c:v>
                </c:pt>
                <c:pt idx="529">
                  <c:v>41416</c:v>
                </c:pt>
                <c:pt idx="530">
                  <c:v>41417</c:v>
                </c:pt>
                <c:pt idx="531">
                  <c:v>41418</c:v>
                </c:pt>
                <c:pt idx="532">
                  <c:v>41421</c:v>
                </c:pt>
                <c:pt idx="533">
                  <c:v>41422</c:v>
                </c:pt>
                <c:pt idx="534">
                  <c:v>41423</c:v>
                </c:pt>
                <c:pt idx="535">
                  <c:v>41424</c:v>
                </c:pt>
                <c:pt idx="536">
                  <c:v>41425</c:v>
                </c:pt>
                <c:pt idx="537">
                  <c:v>41428</c:v>
                </c:pt>
                <c:pt idx="538">
                  <c:v>41429</c:v>
                </c:pt>
                <c:pt idx="539">
                  <c:v>41430</c:v>
                </c:pt>
                <c:pt idx="540">
                  <c:v>41431</c:v>
                </c:pt>
                <c:pt idx="541">
                  <c:v>41432</c:v>
                </c:pt>
                <c:pt idx="542">
                  <c:v>41435</c:v>
                </c:pt>
                <c:pt idx="543">
                  <c:v>41436</c:v>
                </c:pt>
                <c:pt idx="544">
                  <c:v>41437</c:v>
                </c:pt>
                <c:pt idx="545">
                  <c:v>41438</c:v>
                </c:pt>
                <c:pt idx="546">
                  <c:v>41439</c:v>
                </c:pt>
                <c:pt idx="547">
                  <c:v>41442</c:v>
                </c:pt>
                <c:pt idx="548">
                  <c:v>41443</c:v>
                </c:pt>
                <c:pt idx="549">
                  <c:v>41444</c:v>
                </c:pt>
                <c:pt idx="550">
                  <c:v>41445</c:v>
                </c:pt>
                <c:pt idx="551">
                  <c:v>41446</c:v>
                </c:pt>
                <c:pt idx="552">
                  <c:v>41449</c:v>
                </c:pt>
                <c:pt idx="553">
                  <c:v>41450</c:v>
                </c:pt>
                <c:pt idx="554">
                  <c:v>41451</c:v>
                </c:pt>
                <c:pt idx="555">
                  <c:v>41452</c:v>
                </c:pt>
                <c:pt idx="556">
                  <c:v>41453</c:v>
                </c:pt>
                <c:pt idx="557">
                  <c:v>41456</c:v>
                </c:pt>
                <c:pt idx="558">
                  <c:v>41457</c:v>
                </c:pt>
                <c:pt idx="559">
                  <c:v>41458</c:v>
                </c:pt>
                <c:pt idx="560">
                  <c:v>41459</c:v>
                </c:pt>
                <c:pt idx="561">
                  <c:v>41460</c:v>
                </c:pt>
                <c:pt idx="562">
                  <c:v>41463</c:v>
                </c:pt>
                <c:pt idx="563">
                  <c:v>41464</c:v>
                </c:pt>
                <c:pt idx="564">
                  <c:v>41465</c:v>
                </c:pt>
                <c:pt idx="565">
                  <c:v>41466</c:v>
                </c:pt>
                <c:pt idx="566">
                  <c:v>41467</c:v>
                </c:pt>
                <c:pt idx="567">
                  <c:v>41470</c:v>
                </c:pt>
                <c:pt idx="568">
                  <c:v>41471</c:v>
                </c:pt>
                <c:pt idx="569">
                  <c:v>41472</c:v>
                </c:pt>
                <c:pt idx="570">
                  <c:v>41473</c:v>
                </c:pt>
                <c:pt idx="571">
                  <c:v>41474</c:v>
                </c:pt>
                <c:pt idx="572">
                  <c:v>41477</c:v>
                </c:pt>
                <c:pt idx="573">
                  <c:v>41478</c:v>
                </c:pt>
                <c:pt idx="574">
                  <c:v>41479</c:v>
                </c:pt>
                <c:pt idx="575">
                  <c:v>41480</c:v>
                </c:pt>
                <c:pt idx="576">
                  <c:v>41481</c:v>
                </c:pt>
                <c:pt idx="577">
                  <c:v>41484</c:v>
                </c:pt>
                <c:pt idx="578">
                  <c:v>41485</c:v>
                </c:pt>
                <c:pt idx="579">
                  <c:v>41486</c:v>
                </c:pt>
                <c:pt idx="580">
                  <c:v>41487</c:v>
                </c:pt>
                <c:pt idx="581">
                  <c:v>41488</c:v>
                </c:pt>
                <c:pt idx="582">
                  <c:v>41491</c:v>
                </c:pt>
                <c:pt idx="583">
                  <c:v>41492</c:v>
                </c:pt>
                <c:pt idx="584">
                  <c:v>41493</c:v>
                </c:pt>
                <c:pt idx="585">
                  <c:v>41498</c:v>
                </c:pt>
                <c:pt idx="586">
                  <c:v>41499</c:v>
                </c:pt>
                <c:pt idx="587">
                  <c:v>41500</c:v>
                </c:pt>
                <c:pt idx="588">
                  <c:v>41501</c:v>
                </c:pt>
                <c:pt idx="589">
                  <c:v>41502</c:v>
                </c:pt>
                <c:pt idx="590">
                  <c:v>41505</c:v>
                </c:pt>
                <c:pt idx="591">
                  <c:v>41506</c:v>
                </c:pt>
                <c:pt idx="592">
                  <c:v>41507</c:v>
                </c:pt>
                <c:pt idx="593">
                  <c:v>41508</c:v>
                </c:pt>
                <c:pt idx="594">
                  <c:v>41509</c:v>
                </c:pt>
                <c:pt idx="595">
                  <c:v>41512</c:v>
                </c:pt>
                <c:pt idx="596">
                  <c:v>41513</c:v>
                </c:pt>
                <c:pt idx="597">
                  <c:v>41514</c:v>
                </c:pt>
                <c:pt idx="598">
                  <c:v>41515</c:v>
                </c:pt>
                <c:pt idx="599">
                  <c:v>41519</c:v>
                </c:pt>
                <c:pt idx="600">
                  <c:v>41520</c:v>
                </c:pt>
                <c:pt idx="601">
                  <c:v>41521</c:v>
                </c:pt>
                <c:pt idx="602">
                  <c:v>41522</c:v>
                </c:pt>
                <c:pt idx="603">
                  <c:v>41523</c:v>
                </c:pt>
                <c:pt idx="604">
                  <c:v>41526</c:v>
                </c:pt>
                <c:pt idx="605">
                  <c:v>41527</c:v>
                </c:pt>
                <c:pt idx="606">
                  <c:v>41528</c:v>
                </c:pt>
                <c:pt idx="607">
                  <c:v>41529</c:v>
                </c:pt>
                <c:pt idx="608">
                  <c:v>41530</c:v>
                </c:pt>
                <c:pt idx="609">
                  <c:v>41533</c:v>
                </c:pt>
                <c:pt idx="610">
                  <c:v>41534</c:v>
                </c:pt>
                <c:pt idx="611">
                  <c:v>41535</c:v>
                </c:pt>
                <c:pt idx="612">
                  <c:v>41536</c:v>
                </c:pt>
                <c:pt idx="613">
                  <c:v>41537</c:v>
                </c:pt>
                <c:pt idx="614">
                  <c:v>41540</c:v>
                </c:pt>
                <c:pt idx="615">
                  <c:v>41541</c:v>
                </c:pt>
                <c:pt idx="616">
                  <c:v>41542</c:v>
                </c:pt>
                <c:pt idx="617">
                  <c:v>41543</c:v>
                </c:pt>
                <c:pt idx="618">
                  <c:v>41544</c:v>
                </c:pt>
                <c:pt idx="619">
                  <c:v>41547</c:v>
                </c:pt>
                <c:pt idx="620">
                  <c:v>41548</c:v>
                </c:pt>
                <c:pt idx="621">
                  <c:v>41549</c:v>
                </c:pt>
                <c:pt idx="622">
                  <c:v>41550</c:v>
                </c:pt>
                <c:pt idx="623">
                  <c:v>41551</c:v>
                </c:pt>
                <c:pt idx="624">
                  <c:v>41554</c:v>
                </c:pt>
                <c:pt idx="625">
                  <c:v>41555</c:v>
                </c:pt>
                <c:pt idx="626">
                  <c:v>41556</c:v>
                </c:pt>
                <c:pt idx="627">
                  <c:v>41557</c:v>
                </c:pt>
                <c:pt idx="628">
                  <c:v>41558</c:v>
                </c:pt>
                <c:pt idx="629">
                  <c:v>41561</c:v>
                </c:pt>
                <c:pt idx="630">
                  <c:v>41568</c:v>
                </c:pt>
                <c:pt idx="631">
                  <c:v>41569</c:v>
                </c:pt>
                <c:pt idx="632">
                  <c:v>41570</c:v>
                </c:pt>
                <c:pt idx="633">
                  <c:v>41571</c:v>
                </c:pt>
                <c:pt idx="634">
                  <c:v>41572</c:v>
                </c:pt>
                <c:pt idx="635">
                  <c:v>41575</c:v>
                </c:pt>
                <c:pt idx="636">
                  <c:v>41577</c:v>
                </c:pt>
                <c:pt idx="637">
                  <c:v>41578</c:v>
                </c:pt>
                <c:pt idx="638">
                  <c:v>41579</c:v>
                </c:pt>
                <c:pt idx="639">
                  <c:v>41582</c:v>
                </c:pt>
                <c:pt idx="640">
                  <c:v>41583</c:v>
                </c:pt>
                <c:pt idx="641">
                  <c:v>41584</c:v>
                </c:pt>
                <c:pt idx="642">
                  <c:v>41585</c:v>
                </c:pt>
                <c:pt idx="643">
                  <c:v>41586</c:v>
                </c:pt>
                <c:pt idx="644">
                  <c:v>41589</c:v>
                </c:pt>
                <c:pt idx="645">
                  <c:v>41590</c:v>
                </c:pt>
                <c:pt idx="646">
                  <c:v>41591</c:v>
                </c:pt>
                <c:pt idx="647">
                  <c:v>41592</c:v>
                </c:pt>
                <c:pt idx="648">
                  <c:v>41593</c:v>
                </c:pt>
                <c:pt idx="649">
                  <c:v>41596</c:v>
                </c:pt>
                <c:pt idx="650">
                  <c:v>41597</c:v>
                </c:pt>
                <c:pt idx="651">
                  <c:v>41598</c:v>
                </c:pt>
                <c:pt idx="652">
                  <c:v>41599</c:v>
                </c:pt>
                <c:pt idx="653">
                  <c:v>41600</c:v>
                </c:pt>
                <c:pt idx="654">
                  <c:v>41603</c:v>
                </c:pt>
                <c:pt idx="655">
                  <c:v>41604</c:v>
                </c:pt>
                <c:pt idx="656">
                  <c:v>41605</c:v>
                </c:pt>
                <c:pt idx="657">
                  <c:v>41606</c:v>
                </c:pt>
                <c:pt idx="658">
                  <c:v>41607</c:v>
                </c:pt>
                <c:pt idx="659">
                  <c:v>41610</c:v>
                </c:pt>
                <c:pt idx="660">
                  <c:v>41611</c:v>
                </c:pt>
                <c:pt idx="661">
                  <c:v>41612</c:v>
                </c:pt>
                <c:pt idx="662">
                  <c:v>41613</c:v>
                </c:pt>
                <c:pt idx="663">
                  <c:v>41614</c:v>
                </c:pt>
                <c:pt idx="664">
                  <c:v>41617</c:v>
                </c:pt>
                <c:pt idx="665">
                  <c:v>41618</c:v>
                </c:pt>
                <c:pt idx="666">
                  <c:v>41619</c:v>
                </c:pt>
                <c:pt idx="667">
                  <c:v>41620</c:v>
                </c:pt>
                <c:pt idx="668">
                  <c:v>41621</c:v>
                </c:pt>
                <c:pt idx="669">
                  <c:v>41624</c:v>
                </c:pt>
                <c:pt idx="670">
                  <c:v>41625</c:v>
                </c:pt>
                <c:pt idx="671">
                  <c:v>41626</c:v>
                </c:pt>
                <c:pt idx="672">
                  <c:v>41627</c:v>
                </c:pt>
                <c:pt idx="673">
                  <c:v>41628</c:v>
                </c:pt>
                <c:pt idx="674">
                  <c:v>41631</c:v>
                </c:pt>
                <c:pt idx="675">
                  <c:v>41632</c:v>
                </c:pt>
                <c:pt idx="676">
                  <c:v>41633</c:v>
                </c:pt>
                <c:pt idx="677">
                  <c:v>41634</c:v>
                </c:pt>
                <c:pt idx="678">
                  <c:v>41635</c:v>
                </c:pt>
                <c:pt idx="679">
                  <c:v>41638</c:v>
                </c:pt>
                <c:pt idx="680">
                  <c:v>41639</c:v>
                </c:pt>
                <c:pt idx="681">
                  <c:v>41641</c:v>
                </c:pt>
                <c:pt idx="682">
                  <c:v>41642</c:v>
                </c:pt>
                <c:pt idx="683">
                  <c:v>41645</c:v>
                </c:pt>
                <c:pt idx="684">
                  <c:v>41646</c:v>
                </c:pt>
                <c:pt idx="685">
                  <c:v>41647</c:v>
                </c:pt>
                <c:pt idx="686">
                  <c:v>41648</c:v>
                </c:pt>
                <c:pt idx="687">
                  <c:v>41649</c:v>
                </c:pt>
                <c:pt idx="688">
                  <c:v>41652</c:v>
                </c:pt>
                <c:pt idx="689">
                  <c:v>41653</c:v>
                </c:pt>
                <c:pt idx="690">
                  <c:v>41654</c:v>
                </c:pt>
                <c:pt idx="691">
                  <c:v>41655</c:v>
                </c:pt>
                <c:pt idx="692">
                  <c:v>41656</c:v>
                </c:pt>
                <c:pt idx="693">
                  <c:v>41659</c:v>
                </c:pt>
                <c:pt idx="694">
                  <c:v>41660</c:v>
                </c:pt>
                <c:pt idx="695">
                  <c:v>41661</c:v>
                </c:pt>
                <c:pt idx="696">
                  <c:v>41662</c:v>
                </c:pt>
                <c:pt idx="697">
                  <c:v>41663</c:v>
                </c:pt>
                <c:pt idx="698">
                  <c:v>41666</c:v>
                </c:pt>
                <c:pt idx="699">
                  <c:v>41667</c:v>
                </c:pt>
                <c:pt idx="700">
                  <c:v>41668</c:v>
                </c:pt>
                <c:pt idx="701">
                  <c:v>41669</c:v>
                </c:pt>
                <c:pt idx="702">
                  <c:v>41670</c:v>
                </c:pt>
                <c:pt idx="703">
                  <c:v>41673</c:v>
                </c:pt>
                <c:pt idx="704">
                  <c:v>41674</c:v>
                </c:pt>
                <c:pt idx="705">
                  <c:v>41675</c:v>
                </c:pt>
                <c:pt idx="706">
                  <c:v>41676</c:v>
                </c:pt>
                <c:pt idx="707">
                  <c:v>41677</c:v>
                </c:pt>
                <c:pt idx="708">
                  <c:v>41680</c:v>
                </c:pt>
                <c:pt idx="709">
                  <c:v>41681</c:v>
                </c:pt>
                <c:pt idx="710">
                  <c:v>41682</c:v>
                </c:pt>
                <c:pt idx="711">
                  <c:v>41683</c:v>
                </c:pt>
                <c:pt idx="712">
                  <c:v>41684</c:v>
                </c:pt>
                <c:pt idx="713">
                  <c:v>41687</c:v>
                </c:pt>
                <c:pt idx="714">
                  <c:v>41688</c:v>
                </c:pt>
                <c:pt idx="715">
                  <c:v>41689</c:v>
                </c:pt>
                <c:pt idx="716">
                  <c:v>41690</c:v>
                </c:pt>
                <c:pt idx="717">
                  <c:v>41691</c:v>
                </c:pt>
                <c:pt idx="718">
                  <c:v>41694</c:v>
                </c:pt>
                <c:pt idx="719">
                  <c:v>41695</c:v>
                </c:pt>
                <c:pt idx="720">
                  <c:v>41696</c:v>
                </c:pt>
                <c:pt idx="721">
                  <c:v>41697</c:v>
                </c:pt>
                <c:pt idx="722">
                  <c:v>41698</c:v>
                </c:pt>
                <c:pt idx="723">
                  <c:v>41701</c:v>
                </c:pt>
                <c:pt idx="724">
                  <c:v>41702</c:v>
                </c:pt>
                <c:pt idx="725">
                  <c:v>41703</c:v>
                </c:pt>
                <c:pt idx="726">
                  <c:v>41704</c:v>
                </c:pt>
                <c:pt idx="727">
                  <c:v>41705</c:v>
                </c:pt>
                <c:pt idx="728">
                  <c:v>41708</c:v>
                </c:pt>
                <c:pt idx="729">
                  <c:v>41709</c:v>
                </c:pt>
                <c:pt idx="730">
                  <c:v>41710</c:v>
                </c:pt>
                <c:pt idx="731">
                  <c:v>41711</c:v>
                </c:pt>
                <c:pt idx="732">
                  <c:v>41712</c:v>
                </c:pt>
                <c:pt idx="733">
                  <c:v>41715</c:v>
                </c:pt>
                <c:pt idx="734">
                  <c:v>41716</c:v>
                </c:pt>
                <c:pt idx="735">
                  <c:v>41717</c:v>
                </c:pt>
                <c:pt idx="736">
                  <c:v>41718</c:v>
                </c:pt>
                <c:pt idx="737">
                  <c:v>41719</c:v>
                </c:pt>
                <c:pt idx="738">
                  <c:v>41722</c:v>
                </c:pt>
                <c:pt idx="739">
                  <c:v>41723</c:v>
                </c:pt>
                <c:pt idx="740">
                  <c:v>41724</c:v>
                </c:pt>
                <c:pt idx="741">
                  <c:v>41725</c:v>
                </c:pt>
                <c:pt idx="742">
                  <c:v>41726</c:v>
                </c:pt>
                <c:pt idx="743">
                  <c:v>41729</c:v>
                </c:pt>
                <c:pt idx="744">
                  <c:v>41730</c:v>
                </c:pt>
                <c:pt idx="745">
                  <c:v>41731</c:v>
                </c:pt>
                <c:pt idx="746">
                  <c:v>41732</c:v>
                </c:pt>
                <c:pt idx="747">
                  <c:v>41733</c:v>
                </c:pt>
                <c:pt idx="748">
                  <c:v>41736</c:v>
                </c:pt>
                <c:pt idx="749">
                  <c:v>41737</c:v>
                </c:pt>
                <c:pt idx="750">
                  <c:v>41738</c:v>
                </c:pt>
                <c:pt idx="751">
                  <c:v>41739</c:v>
                </c:pt>
                <c:pt idx="752">
                  <c:v>41740</c:v>
                </c:pt>
                <c:pt idx="753">
                  <c:v>41743</c:v>
                </c:pt>
                <c:pt idx="754">
                  <c:v>41744</c:v>
                </c:pt>
                <c:pt idx="755">
                  <c:v>41745</c:v>
                </c:pt>
                <c:pt idx="756">
                  <c:v>41746</c:v>
                </c:pt>
                <c:pt idx="757">
                  <c:v>41747</c:v>
                </c:pt>
                <c:pt idx="758">
                  <c:v>41750</c:v>
                </c:pt>
                <c:pt idx="759">
                  <c:v>41751</c:v>
                </c:pt>
                <c:pt idx="760">
                  <c:v>41753</c:v>
                </c:pt>
                <c:pt idx="761">
                  <c:v>41754</c:v>
                </c:pt>
                <c:pt idx="762">
                  <c:v>41757</c:v>
                </c:pt>
                <c:pt idx="763">
                  <c:v>41758</c:v>
                </c:pt>
                <c:pt idx="764">
                  <c:v>41759</c:v>
                </c:pt>
                <c:pt idx="765">
                  <c:v>41761</c:v>
                </c:pt>
                <c:pt idx="766">
                  <c:v>41764</c:v>
                </c:pt>
                <c:pt idx="767">
                  <c:v>41765</c:v>
                </c:pt>
                <c:pt idx="768">
                  <c:v>41766</c:v>
                </c:pt>
                <c:pt idx="769">
                  <c:v>41767</c:v>
                </c:pt>
                <c:pt idx="770">
                  <c:v>41768</c:v>
                </c:pt>
                <c:pt idx="771">
                  <c:v>41771</c:v>
                </c:pt>
                <c:pt idx="772">
                  <c:v>41772</c:v>
                </c:pt>
                <c:pt idx="773">
                  <c:v>41773</c:v>
                </c:pt>
                <c:pt idx="774">
                  <c:v>41774</c:v>
                </c:pt>
                <c:pt idx="775">
                  <c:v>41775</c:v>
                </c:pt>
                <c:pt idx="776">
                  <c:v>41779</c:v>
                </c:pt>
                <c:pt idx="777">
                  <c:v>41780</c:v>
                </c:pt>
                <c:pt idx="778">
                  <c:v>41781</c:v>
                </c:pt>
                <c:pt idx="779">
                  <c:v>41782</c:v>
                </c:pt>
                <c:pt idx="780">
                  <c:v>41785</c:v>
                </c:pt>
                <c:pt idx="781">
                  <c:v>41786</c:v>
                </c:pt>
                <c:pt idx="782">
                  <c:v>41787</c:v>
                </c:pt>
                <c:pt idx="783">
                  <c:v>41788</c:v>
                </c:pt>
                <c:pt idx="784">
                  <c:v>41789</c:v>
                </c:pt>
                <c:pt idx="785">
                  <c:v>41792</c:v>
                </c:pt>
                <c:pt idx="786">
                  <c:v>41793</c:v>
                </c:pt>
                <c:pt idx="787">
                  <c:v>41794</c:v>
                </c:pt>
                <c:pt idx="788">
                  <c:v>41795</c:v>
                </c:pt>
                <c:pt idx="789">
                  <c:v>41796</c:v>
                </c:pt>
                <c:pt idx="790">
                  <c:v>41799</c:v>
                </c:pt>
                <c:pt idx="791">
                  <c:v>41800</c:v>
                </c:pt>
                <c:pt idx="792">
                  <c:v>41801</c:v>
                </c:pt>
                <c:pt idx="793">
                  <c:v>41802</c:v>
                </c:pt>
                <c:pt idx="794">
                  <c:v>41803</c:v>
                </c:pt>
                <c:pt idx="795">
                  <c:v>41806</c:v>
                </c:pt>
                <c:pt idx="796">
                  <c:v>41807</c:v>
                </c:pt>
                <c:pt idx="797">
                  <c:v>41808</c:v>
                </c:pt>
                <c:pt idx="798">
                  <c:v>41809</c:v>
                </c:pt>
                <c:pt idx="799">
                  <c:v>41810</c:v>
                </c:pt>
                <c:pt idx="800">
                  <c:v>41813</c:v>
                </c:pt>
                <c:pt idx="801">
                  <c:v>41814</c:v>
                </c:pt>
                <c:pt idx="802">
                  <c:v>41815</c:v>
                </c:pt>
                <c:pt idx="803">
                  <c:v>41816</c:v>
                </c:pt>
                <c:pt idx="804">
                  <c:v>41817</c:v>
                </c:pt>
                <c:pt idx="805">
                  <c:v>41820</c:v>
                </c:pt>
                <c:pt idx="806">
                  <c:v>41821</c:v>
                </c:pt>
                <c:pt idx="807">
                  <c:v>41822</c:v>
                </c:pt>
                <c:pt idx="808">
                  <c:v>41823</c:v>
                </c:pt>
                <c:pt idx="809">
                  <c:v>41824</c:v>
                </c:pt>
                <c:pt idx="810">
                  <c:v>41827</c:v>
                </c:pt>
                <c:pt idx="811">
                  <c:v>41828</c:v>
                </c:pt>
                <c:pt idx="812">
                  <c:v>41829</c:v>
                </c:pt>
                <c:pt idx="813">
                  <c:v>41830</c:v>
                </c:pt>
                <c:pt idx="814">
                  <c:v>41831</c:v>
                </c:pt>
                <c:pt idx="815">
                  <c:v>41834</c:v>
                </c:pt>
                <c:pt idx="816">
                  <c:v>41835</c:v>
                </c:pt>
                <c:pt idx="817">
                  <c:v>41836</c:v>
                </c:pt>
                <c:pt idx="818">
                  <c:v>41837</c:v>
                </c:pt>
                <c:pt idx="819">
                  <c:v>41838</c:v>
                </c:pt>
                <c:pt idx="820">
                  <c:v>41841</c:v>
                </c:pt>
                <c:pt idx="821">
                  <c:v>41842</c:v>
                </c:pt>
                <c:pt idx="822">
                  <c:v>41843</c:v>
                </c:pt>
                <c:pt idx="823">
                  <c:v>41844</c:v>
                </c:pt>
                <c:pt idx="824">
                  <c:v>41845</c:v>
                </c:pt>
                <c:pt idx="825">
                  <c:v>41851</c:v>
                </c:pt>
                <c:pt idx="826">
                  <c:v>41852</c:v>
                </c:pt>
                <c:pt idx="827">
                  <c:v>41855</c:v>
                </c:pt>
                <c:pt idx="828">
                  <c:v>41856</c:v>
                </c:pt>
                <c:pt idx="829">
                  <c:v>41857</c:v>
                </c:pt>
                <c:pt idx="830">
                  <c:v>41858</c:v>
                </c:pt>
                <c:pt idx="831">
                  <c:v>41859</c:v>
                </c:pt>
                <c:pt idx="832">
                  <c:v>41862</c:v>
                </c:pt>
                <c:pt idx="833">
                  <c:v>41863</c:v>
                </c:pt>
                <c:pt idx="834">
                  <c:v>41864</c:v>
                </c:pt>
                <c:pt idx="835">
                  <c:v>41865</c:v>
                </c:pt>
                <c:pt idx="836">
                  <c:v>41866</c:v>
                </c:pt>
                <c:pt idx="837">
                  <c:v>41869</c:v>
                </c:pt>
                <c:pt idx="838">
                  <c:v>41870</c:v>
                </c:pt>
                <c:pt idx="839">
                  <c:v>41871</c:v>
                </c:pt>
                <c:pt idx="840">
                  <c:v>41872</c:v>
                </c:pt>
                <c:pt idx="841">
                  <c:v>41873</c:v>
                </c:pt>
                <c:pt idx="842">
                  <c:v>41876</c:v>
                </c:pt>
                <c:pt idx="843">
                  <c:v>41877</c:v>
                </c:pt>
                <c:pt idx="844">
                  <c:v>41878</c:v>
                </c:pt>
                <c:pt idx="845">
                  <c:v>41879</c:v>
                </c:pt>
                <c:pt idx="846">
                  <c:v>41880</c:v>
                </c:pt>
                <c:pt idx="847">
                  <c:v>41883</c:v>
                </c:pt>
                <c:pt idx="848">
                  <c:v>41884</c:v>
                </c:pt>
                <c:pt idx="849">
                  <c:v>41885</c:v>
                </c:pt>
                <c:pt idx="850">
                  <c:v>41886</c:v>
                </c:pt>
                <c:pt idx="851">
                  <c:v>41887</c:v>
                </c:pt>
                <c:pt idx="852">
                  <c:v>41890</c:v>
                </c:pt>
                <c:pt idx="853">
                  <c:v>41891</c:v>
                </c:pt>
                <c:pt idx="854">
                  <c:v>41892</c:v>
                </c:pt>
                <c:pt idx="855">
                  <c:v>41893</c:v>
                </c:pt>
                <c:pt idx="856">
                  <c:v>41894</c:v>
                </c:pt>
                <c:pt idx="857">
                  <c:v>41897</c:v>
                </c:pt>
                <c:pt idx="858">
                  <c:v>41898</c:v>
                </c:pt>
                <c:pt idx="859">
                  <c:v>41899</c:v>
                </c:pt>
                <c:pt idx="860">
                  <c:v>41900</c:v>
                </c:pt>
                <c:pt idx="861">
                  <c:v>41901</c:v>
                </c:pt>
                <c:pt idx="862">
                  <c:v>41904</c:v>
                </c:pt>
                <c:pt idx="863">
                  <c:v>41905</c:v>
                </c:pt>
                <c:pt idx="864">
                  <c:v>41906</c:v>
                </c:pt>
                <c:pt idx="865">
                  <c:v>41907</c:v>
                </c:pt>
                <c:pt idx="866">
                  <c:v>41908</c:v>
                </c:pt>
                <c:pt idx="867">
                  <c:v>41911</c:v>
                </c:pt>
                <c:pt idx="868">
                  <c:v>41912</c:v>
                </c:pt>
                <c:pt idx="869">
                  <c:v>41913</c:v>
                </c:pt>
                <c:pt idx="870">
                  <c:v>41914</c:v>
                </c:pt>
                <c:pt idx="871">
                  <c:v>41915</c:v>
                </c:pt>
                <c:pt idx="872">
                  <c:v>41920</c:v>
                </c:pt>
                <c:pt idx="873">
                  <c:v>41921</c:v>
                </c:pt>
                <c:pt idx="874">
                  <c:v>41922</c:v>
                </c:pt>
                <c:pt idx="875">
                  <c:v>41925</c:v>
                </c:pt>
                <c:pt idx="876">
                  <c:v>41926</c:v>
                </c:pt>
                <c:pt idx="877">
                  <c:v>41927</c:v>
                </c:pt>
                <c:pt idx="878">
                  <c:v>41928</c:v>
                </c:pt>
                <c:pt idx="879">
                  <c:v>41929</c:v>
                </c:pt>
                <c:pt idx="880">
                  <c:v>41932</c:v>
                </c:pt>
                <c:pt idx="881">
                  <c:v>41933</c:v>
                </c:pt>
                <c:pt idx="882">
                  <c:v>41934</c:v>
                </c:pt>
                <c:pt idx="883">
                  <c:v>41935</c:v>
                </c:pt>
                <c:pt idx="884">
                  <c:v>41936</c:v>
                </c:pt>
                <c:pt idx="885">
                  <c:v>41939</c:v>
                </c:pt>
                <c:pt idx="886">
                  <c:v>41940</c:v>
                </c:pt>
                <c:pt idx="887">
                  <c:v>41942</c:v>
                </c:pt>
                <c:pt idx="888">
                  <c:v>41943</c:v>
                </c:pt>
                <c:pt idx="889">
                  <c:v>41946</c:v>
                </c:pt>
                <c:pt idx="890">
                  <c:v>41947</c:v>
                </c:pt>
                <c:pt idx="891">
                  <c:v>41948</c:v>
                </c:pt>
                <c:pt idx="892">
                  <c:v>41949</c:v>
                </c:pt>
                <c:pt idx="893">
                  <c:v>41950</c:v>
                </c:pt>
                <c:pt idx="894">
                  <c:v>41953</c:v>
                </c:pt>
                <c:pt idx="895">
                  <c:v>41954</c:v>
                </c:pt>
                <c:pt idx="896">
                  <c:v>41955</c:v>
                </c:pt>
                <c:pt idx="897">
                  <c:v>41956</c:v>
                </c:pt>
                <c:pt idx="898">
                  <c:v>41957</c:v>
                </c:pt>
                <c:pt idx="899">
                  <c:v>41960</c:v>
                </c:pt>
                <c:pt idx="900">
                  <c:v>41961</c:v>
                </c:pt>
                <c:pt idx="901">
                  <c:v>41962</c:v>
                </c:pt>
                <c:pt idx="902">
                  <c:v>41963</c:v>
                </c:pt>
                <c:pt idx="903">
                  <c:v>41964</c:v>
                </c:pt>
                <c:pt idx="904">
                  <c:v>41967</c:v>
                </c:pt>
                <c:pt idx="905">
                  <c:v>41968</c:v>
                </c:pt>
                <c:pt idx="906">
                  <c:v>41969</c:v>
                </c:pt>
                <c:pt idx="907">
                  <c:v>41970</c:v>
                </c:pt>
                <c:pt idx="908">
                  <c:v>41971</c:v>
                </c:pt>
                <c:pt idx="909">
                  <c:v>41974</c:v>
                </c:pt>
                <c:pt idx="910">
                  <c:v>41975</c:v>
                </c:pt>
                <c:pt idx="911">
                  <c:v>41976</c:v>
                </c:pt>
                <c:pt idx="912">
                  <c:v>41977</c:v>
                </c:pt>
                <c:pt idx="913">
                  <c:v>41978</c:v>
                </c:pt>
                <c:pt idx="914">
                  <c:v>41981</c:v>
                </c:pt>
                <c:pt idx="915">
                  <c:v>41982</c:v>
                </c:pt>
                <c:pt idx="916">
                  <c:v>41983</c:v>
                </c:pt>
                <c:pt idx="917">
                  <c:v>41984</c:v>
                </c:pt>
                <c:pt idx="918">
                  <c:v>41985</c:v>
                </c:pt>
                <c:pt idx="919">
                  <c:v>41988</c:v>
                </c:pt>
                <c:pt idx="920">
                  <c:v>41989</c:v>
                </c:pt>
                <c:pt idx="921">
                  <c:v>41990</c:v>
                </c:pt>
                <c:pt idx="922">
                  <c:v>41991</c:v>
                </c:pt>
                <c:pt idx="923">
                  <c:v>41992</c:v>
                </c:pt>
                <c:pt idx="924">
                  <c:v>41995</c:v>
                </c:pt>
                <c:pt idx="925">
                  <c:v>41996</c:v>
                </c:pt>
                <c:pt idx="926">
                  <c:v>41997</c:v>
                </c:pt>
                <c:pt idx="927">
                  <c:v>41998</c:v>
                </c:pt>
                <c:pt idx="928">
                  <c:v>41999</c:v>
                </c:pt>
                <c:pt idx="929">
                  <c:v>42002</c:v>
                </c:pt>
                <c:pt idx="930">
                  <c:v>42003</c:v>
                </c:pt>
                <c:pt idx="931">
                  <c:v>42004</c:v>
                </c:pt>
                <c:pt idx="932">
                  <c:v>42006</c:v>
                </c:pt>
                <c:pt idx="933">
                  <c:v>42009</c:v>
                </c:pt>
                <c:pt idx="934">
                  <c:v>42010</c:v>
                </c:pt>
                <c:pt idx="935">
                  <c:v>42011</c:v>
                </c:pt>
                <c:pt idx="936">
                  <c:v>42012</c:v>
                </c:pt>
                <c:pt idx="937">
                  <c:v>42013</c:v>
                </c:pt>
                <c:pt idx="938">
                  <c:v>42016</c:v>
                </c:pt>
                <c:pt idx="939">
                  <c:v>42017</c:v>
                </c:pt>
                <c:pt idx="940">
                  <c:v>42018</c:v>
                </c:pt>
                <c:pt idx="941">
                  <c:v>42019</c:v>
                </c:pt>
                <c:pt idx="942">
                  <c:v>42020</c:v>
                </c:pt>
                <c:pt idx="943">
                  <c:v>42023</c:v>
                </c:pt>
                <c:pt idx="944">
                  <c:v>42024</c:v>
                </c:pt>
                <c:pt idx="945">
                  <c:v>42025</c:v>
                </c:pt>
                <c:pt idx="946">
                  <c:v>42026</c:v>
                </c:pt>
                <c:pt idx="947">
                  <c:v>42027</c:v>
                </c:pt>
                <c:pt idx="948">
                  <c:v>42030</c:v>
                </c:pt>
                <c:pt idx="949">
                  <c:v>42031</c:v>
                </c:pt>
                <c:pt idx="950">
                  <c:v>42032</c:v>
                </c:pt>
                <c:pt idx="951">
                  <c:v>42033</c:v>
                </c:pt>
                <c:pt idx="952">
                  <c:v>42034</c:v>
                </c:pt>
                <c:pt idx="953">
                  <c:v>42037</c:v>
                </c:pt>
                <c:pt idx="954">
                  <c:v>42038</c:v>
                </c:pt>
                <c:pt idx="955">
                  <c:v>42039</c:v>
                </c:pt>
                <c:pt idx="956">
                  <c:v>42040</c:v>
                </c:pt>
                <c:pt idx="957">
                  <c:v>42041</c:v>
                </c:pt>
                <c:pt idx="958">
                  <c:v>42044</c:v>
                </c:pt>
                <c:pt idx="959">
                  <c:v>42045</c:v>
                </c:pt>
                <c:pt idx="960">
                  <c:v>42046</c:v>
                </c:pt>
                <c:pt idx="961">
                  <c:v>42047</c:v>
                </c:pt>
                <c:pt idx="962">
                  <c:v>42048</c:v>
                </c:pt>
                <c:pt idx="963">
                  <c:v>42051</c:v>
                </c:pt>
                <c:pt idx="964">
                  <c:v>42052</c:v>
                </c:pt>
                <c:pt idx="965">
                  <c:v>42053</c:v>
                </c:pt>
                <c:pt idx="966">
                  <c:v>42054</c:v>
                </c:pt>
                <c:pt idx="967">
                  <c:v>42055</c:v>
                </c:pt>
                <c:pt idx="968">
                  <c:v>42058</c:v>
                </c:pt>
                <c:pt idx="969">
                  <c:v>42059</c:v>
                </c:pt>
                <c:pt idx="970">
                  <c:v>42060</c:v>
                </c:pt>
                <c:pt idx="971">
                  <c:v>42061</c:v>
                </c:pt>
                <c:pt idx="972">
                  <c:v>42062</c:v>
                </c:pt>
                <c:pt idx="973">
                  <c:v>42065</c:v>
                </c:pt>
                <c:pt idx="974">
                  <c:v>42066</c:v>
                </c:pt>
                <c:pt idx="975">
                  <c:v>42067</c:v>
                </c:pt>
                <c:pt idx="976">
                  <c:v>42068</c:v>
                </c:pt>
                <c:pt idx="977">
                  <c:v>42069</c:v>
                </c:pt>
                <c:pt idx="978">
                  <c:v>42072</c:v>
                </c:pt>
                <c:pt idx="979">
                  <c:v>42073</c:v>
                </c:pt>
                <c:pt idx="980">
                  <c:v>42074</c:v>
                </c:pt>
                <c:pt idx="981">
                  <c:v>42075</c:v>
                </c:pt>
                <c:pt idx="982">
                  <c:v>42076</c:v>
                </c:pt>
                <c:pt idx="983">
                  <c:v>42079</c:v>
                </c:pt>
                <c:pt idx="984">
                  <c:v>42080</c:v>
                </c:pt>
                <c:pt idx="985">
                  <c:v>42081</c:v>
                </c:pt>
                <c:pt idx="986">
                  <c:v>42082</c:v>
                </c:pt>
                <c:pt idx="987">
                  <c:v>42083</c:v>
                </c:pt>
                <c:pt idx="988">
                  <c:v>42086</c:v>
                </c:pt>
                <c:pt idx="989">
                  <c:v>42087</c:v>
                </c:pt>
                <c:pt idx="990">
                  <c:v>42088</c:v>
                </c:pt>
                <c:pt idx="991">
                  <c:v>42089</c:v>
                </c:pt>
                <c:pt idx="992">
                  <c:v>42090</c:v>
                </c:pt>
                <c:pt idx="993">
                  <c:v>42093</c:v>
                </c:pt>
                <c:pt idx="994">
                  <c:v>42094</c:v>
                </c:pt>
                <c:pt idx="995">
                  <c:v>42095</c:v>
                </c:pt>
                <c:pt idx="996">
                  <c:v>42096</c:v>
                </c:pt>
                <c:pt idx="997">
                  <c:v>42097</c:v>
                </c:pt>
                <c:pt idx="998">
                  <c:v>42100</c:v>
                </c:pt>
                <c:pt idx="999">
                  <c:v>42101</c:v>
                </c:pt>
                <c:pt idx="1000">
                  <c:v>42102</c:v>
                </c:pt>
                <c:pt idx="1001">
                  <c:v>42103</c:v>
                </c:pt>
                <c:pt idx="1002">
                  <c:v>42104</c:v>
                </c:pt>
                <c:pt idx="1003">
                  <c:v>42107</c:v>
                </c:pt>
                <c:pt idx="1004">
                  <c:v>42108</c:v>
                </c:pt>
                <c:pt idx="1005">
                  <c:v>42109</c:v>
                </c:pt>
                <c:pt idx="1006">
                  <c:v>42110</c:v>
                </c:pt>
                <c:pt idx="1007">
                  <c:v>42111</c:v>
                </c:pt>
                <c:pt idx="1008">
                  <c:v>42114</c:v>
                </c:pt>
                <c:pt idx="1009">
                  <c:v>42115</c:v>
                </c:pt>
                <c:pt idx="1010">
                  <c:v>42116</c:v>
                </c:pt>
                <c:pt idx="1011">
                  <c:v>42118</c:v>
                </c:pt>
                <c:pt idx="1012">
                  <c:v>42121</c:v>
                </c:pt>
              </c:numCache>
            </c:numRef>
          </c:cat>
          <c:val>
            <c:numRef>
              <c:f>'5.1.14'!$G$20:$G$1506</c:f>
              <c:numCache>
                <c:formatCode>0.00</c:formatCode>
                <c:ptCount val="1487"/>
                <c:pt idx="0">
                  <c:v>6.25</c:v>
                </c:pt>
                <c:pt idx="1">
                  <c:v>6.25</c:v>
                </c:pt>
                <c:pt idx="2">
                  <c:v>6.25</c:v>
                </c:pt>
                <c:pt idx="3">
                  <c:v>6.25</c:v>
                </c:pt>
                <c:pt idx="4">
                  <c:v>6.25</c:v>
                </c:pt>
                <c:pt idx="5">
                  <c:v>6.25</c:v>
                </c:pt>
                <c:pt idx="6">
                  <c:v>6.25</c:v>
                </c:pt>
                <c:pt idx="7">
                  <c:v>6.25</c:v>
                </c:pt>
                <c:pt idx="8">
                  <c:v>6.25</c:v>
                </c:pt>
                <c:pt idx="9">
                  <c:v>6.25</c:v>
                </c:pt>
                <c:pt idx="10">
                  <c:v>6.25</c:v>
                </c:pt>
                <c:pt idx="11">
                  <c:v>6.25</c:v>
                </c:pt>
                <c:pt idx="12">
                  <c:v>6.25</c:v>
                </c:pt>
                <c:pt idx="13">
                  <c:v>6.25</c:v>
                </c:pt>
                <c:pt idx="14">
                  <c:v>6.25</c:v>
                </c:pt>
                <c:pt idx="15">
                  <c:v>6.25</c:v>
                </c:pt>
                <c:pt idx="16">
                  <c:v>6.25</c:v>
                </c:pt>
                <c:pt idx="17">
                  <c:v>6.25</c:v>
                </c:pt>
                <c:pt idx="18">
                  <c:v>6.25</c:v>
                </c:pt>
                <c:pt idx="19">
                  <c:v>6.25</c:v>
                </c:pt>
                <c:pt idx="20">
                  <c:v>6.25</c:v>
                </c:pt>
                <c:pt idx="21">
                  <c:v>6.25</c:v>
                </c:pt>
                <c:pt idx="22">
                  <c:v>6.25</c:v>
                </c:pt>
                <c:pt idx="23">
                  <c:v>6.25</c:v>
                </c:pt>
                <c:pt idx="24">
                  <c:v>6.25</c:v>
                </c:pt>
                <c:pt idx="25">
                  <c:v>6.25</c:v>
                </c:pt>
                <c:pt idx="26">
                  <c:v>6.25</c:v>
                </c:pt>
                <c:pt idx="27">
                  <c:v>6.25</c:v>
                </c:pt>
                <c:pt idx="28">
                  <c:v>6.25</c:v>
                </c:pt>
                <c:pt idx="29">
                  <c:v>6.25</c:v>
                </c:pt>
                <c:pt idx="30">
                  <c:v>6.25</c:v>
                </c:pt>
                <c:pt idx="31">
                  <c:v>6.25</c:v>
                </c:pt>
                <c:pt idx="32">
                  <c:v>6.25</c:v>
                </c:pt>
                <c:pt idx="33">
                  <c:v>6.25</c:v>
                </c:pt>
                <c:pt idx="34">
                  <c:v>6.25</c:v>
                </c:pt>
                <c:pt idx="35">
                  <c:v>6.25</c:v>
                </c:pt>
                <c:pt idx="36">
                  <c:v>6.25</c:v>
                </c:pt>
                <c:pt idx="37">
                  <c:v>6.25</c:v>
                </c:pt>
                <c:pt idx="38">
                  <c:v>6.25</c:v>
                </c:pt>
                <c:pt idx="39">
                  <c:v>6.25</c:v>
                </c:pt>
                <c:pt idx="40">
                  <c:v>6.25</c:v>
                </c:pt>
                <c:pt idx="41">
                  <c:v>6.25</c:v>
                </c:pt>
                <c:pt idx="42">
                  <c:v>6.25</c:v>
                </c:pt>
                <c:pt idx="43">
                  <c:v>6.25</c:v>
                </c:pt>
                <c:pt idx="44">
                  <c:v>6.25</c:v>
                </c:pt>
                <c:pt idx="45">
                  <c:v>6.25</c:v>
                </c:pt>
                <c:pt idx="46">
                  <c:v>6.25</c:v>
                </c:pt>
                <c:pt idx="47">
                  <c:v>6.25</c:v>
                </c:pt>
                <c:pt idx="48">
                  <c:v>6.25</c:v>
                </c:pt>
                <c:pt idx="49">
                  <c:v>6.25</c:v>
                </c:pt>
                <c:pt idx="50">
                  <c:v>6.25</c:v>
                </c:pt>
                <c:pt idx="51">
                  <c:v>6.25</c:v>
                </c:pt>
                <c:pt idx="52">
                  <c:v>6.25</c:v>
                </c:pt>
                <c:pt idx="53">
                  <c:v>6.25</c:v>
                </c:pt>
                <c:pt idx="54">
                  <c:v>6.25</c:v>
                </c:pt>
                <c:pt idx="55">
                  <c:v>6.25</c:v>
                </c:pt>
                <c:pt idx="56">
                  <c:v>6.25</c:v>
                </c:pt>
                <c:pt idx="57">
                  <c:v>6.25</c:v>
                </c:pt>
                <c:pt idx="58">
                  <c:v>6.25</c:v>
                </c:pt>
                <c:pt idx="59">
                  <c:v>6.25</c:v>
                </c:pt>
                <c:pt idx="60">
                  <c:v>6.25</c:v>
                </c:pt>
                <c:pt idx="61">
                  <c:v>6.25</c:v>
                </c:pt>
                <c:pt idx="62">
                  <c:v>6.25</c:v>
                </c:pt>
                <c:pt idx="63">
                  <c:v>6.25</c:v>
                </c:pt>
                <c:pt idx="64">
                  <c:v>6.25</c:v>
                </c:pt>
                <c:pt idx="65">
                  <c:v>6.25</c:v>
                </c:pt>
                <c:pt idx="66">
                  <c:v>6.25</c:v>
                </c:pt>
                <c:pt idx="67">
                  <c:v>6.25</c:v>
                </c:pt>
                <c:pt idx="68">
                  <c:v>6.25</c:v>
                </c:pt>
                <c:pt idx="69">
                  <c:v>6.25</c:v>
                </c:pt>
                <c:pt idx="70">
                  <c:v>6.25</c:v>
                </c:pt>
                <c:pt idx="71">
                  <c:v>6.25</c:v>
                </c:pt>
                <c:pt idx="72">
                  <c:v>6.25</c:v>
                </c:pt>
                <c:pt idx="73">
                  <c:v>6.25</c:v>
                </c:pt>
                <c:pt idx="74">
                  <c:v>6.25</c:v>
                </c:pt>
                <c:pt idx="75">
                  <c:v>6.25</c:v>
                </c:pt>
                <c:pt idx="76">
                  <c:v>6.25</c:v>
                </c:pt>
                <c:pt idx="77">
                  <c:v>6.25</c:v>
                </c:pt>
                <c:pt idx="78">
                  <c:v>6.25</c:v>
                </c:pt>
                <c:pt idx="79">
                  <c:v>5.75</c:v>
                </c:pt>
                <c:pt idx="80">
                  <c:v>5.75</c:v>
                </c:pt>
                <c:pt idx="81">
                  <c:v>5.75</c:v>
                </c:pt>
                <c:pt idx="82">
                  <c:v>5.75</c:v>
                </c:pt>
                <c:pt idx="83">
                  <c:v>5.75</c:v>
                </c:pt>
                <c:pt idx="84">
                  <c:v>5.75</c:v>
                </c:pt>
                <c:pt idx="85">
                  <c:v>5.75</c:v>
                </c:pt>
                <c:pt idx="86">
                  <c:v>5.75</c:v>
                </c:pt>
                <c:pt idx="87">
                  <c:v>5.75</c:v>
                </c:pt>
                <c:pt idx="88">
                  <c:v>5.75</c:v>
                </c:pt>
                <c:pt idx="89">
                  <c:v>5.75</c:v>
                </c:pt>
                <c:pt idx="90">
                  <c:v>5.75</c:v>
                </c:pt>
                <c:pt idx="91">
                  <c:v>5.75</c:v>
                </c:pt>
                <c:pt idx="92">
                  <c:v>5.75</c:v>
                </c:pt>
                <c:pt idx="93">
                  <c:v>5.75</c:v>
                </c:pt>
                <c:pt idx="94">
                  <c:v>5.75</c:v>
                </c:pt>
                <c:pt idx="95">
                  <c:v>5.75</c:v>
                </c:pt>
                <c:pt idx="96">
                  <c:v>5.75</c:v>
                </c:pt>
                <c:pt idx="97">
                  <c:v>5.75</c:v>
                </c:pt>
                <c:pt idx="98">
                  <c:v>5.75</c:v>
                </c:pt>
                <c:pt idx="99">
                  <c:v>5.75</c:v>
                </c:pt>
                <c:pt idx="100">
                  <c:v>5.75</c:v>
                </c:pt>
                <c:pt idx="101">
                  <c:v>5.75</c:v>
                </c:pt>
                <c:pt idx="102">
                  <c:v>5.75</c:v>
                </c:pt>
                <c:pt idx="103">
                  <c:v>5.75</c:v>
                </c:pt>
                <c:pt idx="104">
                  <c:v>5.75</c:v>
                </c:pt>
                <c:pt idx="105">
                  <c:v>5.75</c:v>
                </c:pt>
                <c:pt idx="106">
                  <c:v>5.75</c:v>
                </c:pt>
                <c:pt idx="107">
                  <c:v>5.75</c:v>
                </c:pt>
                <c:pt idx="108">
                  <c:v>5.75</c:v>
                </c:pt>
                <c:pt idx="109">
                  <c:v>5.75</c:v>
                </c:pt>
                <c:pt idx="110">
                  <c:v>5.75</c:v>
                </c:pt>
                <c:pt idx="111">
                  <c:v>5.75</c:v>
                </c:pt>
                <c:pt idx="112">
                  <c:v>5.75</c:v>
                </c:pt>
                <c:pt idx="113">
                  <c:v>5.75</c:v>
                </c:pt>
                <c:pt idx="114">
                  <c:v>5.75</c:v>
                </c:pt>
                <c:pt idx="115">
                  <c:v>5.75</c:v>
                </c:pt>
                <c:pt idx="116">
                  <c:v>5.75</c:v>
                </c:pt>
                <c:pt idx="117">
                  <c:v>5.75</c:v>
                </c:pt>
                <c:pt idx="118">
                  <c:v>5.75</c:v>
                </c:pt>
                <c:pt idx="119">
                  <c:v>5.75</c:v>
                </c:pt>
                <c:pt idx="120">
                  <c:v>5.75</c:v>
                </c:pt>
                <c:pt idx="121">
                  <c:v>5.75</c:v>
                </c:pt>
                <c:pt idx="122">
                  <c:v>5.75</c:v>
                </c:pt>
                <c:pt idx="123">
                  <c:v>5.75</c:v>
                </c:pt>
                <c:pt idx="124">
                  <c:v>5.75</c:v>
                </c:pt>
                <c:pt idx="125">
                  <c:v>5.75</c:v>
                </c:pt>
                <c:pt idx="126">
                  <c:v>5.75</c:v>
                </c:pt>
                <c:pt idx="127">
                  <c:v>5.75</c:v>
                </c:pt>
                <c:pt idx="128">
                  <c:v>5.75</c:v>
                </c:pt>
                <c:pt idx="129">
                  <c:v>5.75</c:v>
                </c:pt>
                <c:pt idx="130">
                  <c:v>5.75</c:v>
                </c:pt>
                <c:pt idx="131">
                  <c:v>5.75</c:v>
                </c:pt>
                <c:pt idx="132">
                  <c:v>5.75</c:v>
                </c:pt>
                <c:pt idx="133">
                  <c:v>5.75</c:v>
                </c:pt>
                <c:pt idx="134">
                  <c:v>5.75</c:v>
                </c:pt>
                <c:pt idx="135">
                  <c:v>5.75</c:v>
                </c:pt>
                <c:pt idx="136">
                  <c:v>5.75</c:v>
                </c:pt>
                <c:pt idx="137">
                  <c:v>5.75</c:v>
                </c:pt>
                <c:pt idx="138">
                  <c:v>5.75</c:v>
                </c:pt>
                <c:pt idx="139">
                  <c:v>5.75</c:v>
                </c:pt>
                <c:pt idx="140">
                  <c:v>5.75</c:v>
                </c:pt>
                <c:pt idx="141">
                  <c:v>5.75</c:v>
                </c:pt>
                <c:pt idx="142">
                  <c:v>5.75</c:v>
                </c:pt>
                <c:pt idx="143">
                  <c:v>5.75</c:v>
                </c:pt>
                <c:pt idx="144">
                  <c:v>5.75</c:v>
                </c:pt>
                <c:pt idx="145">
                  <c:v>5.75</c:v>
                </c:pt>
                <c:pt idx="146">
                  <c:v>5.75</c:v>
                </c:pt>
                <c:pt idx="147">
                  <c:v>5.75</c:v>
                </c:pt>
                <c:pt idx="148">
                  <c:v>5.75</c:v>
                </c:pt>
                <c:pt idx="149">
                  <c:v>5.75</c:v>
                </c:pt>
                <c:pt idx="150">
                  <c:v>5.75</c:v>
                </c:pt>
                <c:pt idx="151">
                  <c:v>5.75</c:v>
                </c:pt>
                <c:pt idx="152">
                  <c:v>5.75</c:v>
                </c:pt>
                <c:pt idx="153">
                  <c:v>5.75</c:v>
                </c:pt>
                <c:pt idx="154">
                  <c:v>5.75</c:v>
                </c:pt>
                <c:pt idx="155">
                  <c:v>5.75</c:v>
                </c:pt>
                <c:pt idx="156">
                  <c:v>5.75</c:v>
                </c:pt>
                <c:pt idx="157">
                  <c:v>5.75</c:v>
                </c:pt>
                <c:pt idx="158">
                  <c:v>5.75</c:v>
                </c:pt>
                <c:pt idx="159">
                  <c:v>5.75</c:v>
                </c:pt>
                <c:pt idx="160">
                  <c:v>5.75</c:v>
                </c:pt>
                <c:pt idx="161">
                  <c:v>5.75</c:v>
                </c:pt>
                <c:pt idx="162">
                  <c:v>5.75</c:v>
                </c:pt>
                <c:pt idx="163">
                  <c:v>5.75</c:v>
                </c:pt>
                <c:pt idx="164">
                  <c:v>5.75</c:v>
                </c:pt>
                <c:pt idx="165">
                  <c:v>5.75</c:v>
                </c:pt>
                <c:pt idx="166">
                  <c:v>5.75</c:v>
                </c:pt>
                <c:pt idx="167">
                  <c:v>5.75</c:v>
                </c:pt>
                <c:pt idx="168">
                  <c:v>5.75</c:v>
                </c:pt>
                <c:pt idx="169">
                  <c:v>5.75</c:v>
                </c:pt>
                <c:pt idx="170">
                  <c:v>5.75</c:v>
                </c:pt>
                <c:pt idx="171">
                  <c:v>5.75</c:v>
                </c:pt>
                <c:pt idx="172">
                  <c:v>5.75</c:v>
                </c:pt>
                <c:pt idx="173">
                  <c:v>5.75</c:v>
                </c:pt>
                <c:pt idx="174">
                  <c:v>5.75</c:v>
                </c:pt>
                <c:pt idx="175">
                  <c:v>5.75</c:v>
                </c:pt>
                <c:pt idx="176">
                  <c:v>5.75</c:v>
                </c:pt>
                <c:pt idx="177">
                  <c:v>5.75</c:v>
                </c:pt>
                <c:pt idx="178">
                  <c:v>5.75</c:v>
                </c:pt>
                <c:pt idx="179">
                  <c:v>5.75</c:v>
                </c:pt>
                <c:pt idx="180">
                  <c:v>5.75</c:v>
                </c:pt>
                <c:pt idx="181">
                  <c:v>5.75</c:v>
                </c:pt>
                <c:pt idx="182">
                  <c:v>5.75</c:v>
                </c:pt>
                <c:pt idx="183">
                  <c:v>5.75</c:v>
                </c:pt>
                <c:pt idx="184">
                  <c:v>5.75</c:v>
                </c:pt>
                <c:pt idx="185">
                  <c:v>5.75</c:v>
                </c:pt>
                <c:pt idx="186">
                  <c:v>5.75</c:v>
                </c:pt>
                <c:pt idx="187">
                  <c:v>5.75</c:v>
                </c:pt>
                <c:pt idx="188">
                  <c:v>5.75</c:v>
                </c:pt>
                <c:pt idx="189">
                  <c:v>5.75</c:v>
                </c:pt>
                <c:pt idx="190">
                  <c:v>5.75</c:v>
                </c:pt>
                <c:pt idx="191">
                  <c:v>5.75</c:v>
                </c:pt>
                <c:pt idx="192">
                  <c:v>5.75</c:v>
                </c:pt>
                <c:pt idx="193">
                  <c:v>5.75</c:v>
                </c:pt>
                <c:pt idx="194">
                  <c:v>5.75</c:v>
                </c:pt>
                <c:pt idx="195">
                  <c:v>5.75</c:v>
                </c:pt>
                <c:pt idx="196">
                  <c:v>5.75</c:v>
                </c:pt>
                <c:pt idx="197">
                  <c:v>5.75</c:v>
                </c:pt>
                <c:pt idx="198">
                  <c:v>5.75</c:v>
                </c:pt>
                <c:pt idx="199">
                  <c:v>5.75</c:v>
                </c:pt>
                <c:pt idx="200">
                  <c:v>5.75</c:v>
                </c:pt>
                <c:pt idx="201">
                  <c:v>5.75</c:v>
                </c:pt>
                <c:pt idx="202">
                  <c:v>5.75</c:v>
                </c:pt>
                <c:pt idx="203">
                  <c:v>5.75</c:v>
                </c:pt>
                <c:pt idx="204">
                  <c:v>5.75</c:v>
                </c:pt>
                <c:pt idx="205">
                  <c:v>5.75</c:v>
                </c:pt>
                <c:pt idx="206">
                  <c:v>5.75</c:v>
                </c:pt>
                <c:pt idx="207">
                  <c:v>5.75</c:v>
                </c:pt>
                <c:pt idx="208">
                  <c:v>5.75</c:v>
                </c:pt>
                <c:pt idx="209">
                  <c:v>5.75</c:v>
                </c:pt>
                <c:pt idx="210">
                  <c:v>5.75</c:v>
                </c:pt>
                <c:pt idx="211">
                  <c:v>5.75</c:v>
                </c:pt>
                <c:pt idx="212">
                  <c:v>5.75</c:v>
                </c:pt>
                <c:pt idx="213">
                  <c:v>5.75</c:v>
                </c:pt>
                <c:pt idx="214">
                  <c:v>5.75</c:v>
                </c:pt>
                <c:pt idx="215">
                  <c:v>5.75</c:v>
                </c:pt>
                <c:pt idx="216">
                  <c:v>5.75</c:v>
                </c:pt>
                <c:pt idx="217">
                  <c:v>5.75</c:v>
                </c:pt>
                <c:pt idx="218">
                  <c:v>5.75</c:v>
                </c:pt>
                <c:pt idx="219">
                  <c:v>5.75</c:v>
                </c:pt>
                <c:pt idx="220">
                  <c:v>5.75</c:v>
                </c:pt>
                <c:pt idx="221">
                  <c:v>5.75</c:v>
                </c:pt>
                <c:pt idx="222">
                  <c:v>5.75</c:v>
                </c:pt>
                <c:pt idx="223">
                  <c:v>5.75</c:v>
                </c:pt>
                <c:pt idx="224">
                  <c:v>5.75</c:v>
                </c:pt>
                <c:pt idx="225">
                  <c:v>5.75</c:v>
                </c:pt>
                <c:pt idx="226">
                  <c:v>5.75</c:v>
                </c:pt>
                <c:pt idx="227">
                  <c:v>5.75</c:v>
                </c:pt>
                <c:pt idx="228">
                  <c:v>5.75</c:v>
                </c:pt>
                <c:pt idx="229">
                  <c:v>5.75</c:v>
                </c:pt>
                <c:pt idx="230">
                  <c:v>5.75</c:v>
                </c:pt>
                <c:pt idx="231">
                  <c:v>5.75</c:v>
                </c:pt>
                <c:pt idx="232">
                  <c:v>5.75</c:v>
                </c:pt>
                <c:pt idx="233">
                  <c:v>5.75</c:v>
                </c:pt>
                <c:pt idx="234">
                  <c:v>5.75</c:v>
                </c:pt>
                <c:pt idx="235">
                  <c:v>5.75</c:v>
                </c:pt>
                <c:pt idx="236">
                  <c:v>5.75</c:v>
                </c:pt>
                <c:pt idx="237">
                  <c:v>5.75</c:v>
                </c:pt>
                <c:pt idx="238">
                  <c:v>5.75</c:v>
                </c:pt>
                <c:pt idx="239">
                  <c:v>5.75</c:v>
                </c:pt>
                <c:pt idx="240">
                  <c:v>5.75</c:v>
                </c:pt>
                <c:pt idx="241">
                  <c:v>5.75</c:v>
                </c:pt>
                <c:pt idx="242">
                  <c:v>5.75</c:v>
                </c:pt>
                <c:pt idx="243">
                  <c:v>5.75</c:v>
                </c:pt>
                <c:pt idx="244">
                  <c:v>5.75</c:v>
                </c:pt>
                <c:pt idx="245">
                  <c:v>5.75</c:v>
                </c:pt>
                <c:pt idx="246">
                  <c:v>5.75</c:v>
                </c:pt>
                <c:pt idx="247">
                  <c:v>5.75</c:v>
                </c:pt>
                <c:pt idx="248">
                  <c:v>5.75</c:v>
                </c:pt>
                <c:pt idx="249">
                  <c:v>5.75</c:v>
                </c:pt>
                <c:pt idx="250">
                  <c:v>5.75</c:v>
                </c:pt>
                <c:pt idx="251">
                  <c:v>5.75</c:v>
                </c:pt>
                <c:pt idx="252">
                  <c:v>5.75</c:v>
                </c:pt>
                <c:pt idx="253">
                  <c:v>5.75</c:v>
                </c:pt>
                <c:pt idx="254">
                  <c:v>5.75</c:v>
                </c:pt>
                <c:pt idx="255">
                  <c:v>5.75</c:v>
                </c:pt>
                <c:pt idx="256">
                  <c:v>5.75</c:v>
                </c:pt>
                <c:pt idx="257">
                  <c:v>5.75</c:v>
                </c:pt>
                <c:pt idx="258">
                  <c:v>5.75</c:v>
                </c:pt>
                <c:pt idx="259">
                  <c:v>5.75</c:v>
                </c:pt>
                <c:pt idx="260">
                  <c:v>5.75</c:v>
                </c:pt>
                <c:pt idx="261">
                  <c:v>5.75</c:v>
                </c:pt>
                <c:pt idx="262">
                  <c:v>5.75</c:v>
                </c:pt>
                <c:pt idx="263">
                  <c:v>5.75</c:v>
                </c:pt>
                <c:pt idx="264">
                  <c:v>5.75</c:v>
                </c:pt>
                <c:pt idx="265">
                  <c:v>5.75</c:v>
                </c:pt>
                <c:pt idx="266">
                  <c:v>5.75</c:v>
                </c:pt>
                <c:pt idx="267">
                  <c:v>5.75</c:v>
                </c:pt>
                <c:pt idx="268">
                  <c:v>5.75</c:v>
                </c:pt>
                <c:pt idx="269">
                  <c:v>5.75</c:v>
                </c:pt>
                <c:pt idx="270">
                  <c:v>5.75</c:v>
                </c:pt>
                <c:pt idx="271">
                  <c:v>5.75</c:v>
                </c:pt>
                <c:pt idx="272">
                  <c:v>5.75</c:v>
                </c:pt>
                <c:pt idx="273">
                  <c:v>5.75</c:v>
                </c:pt>
                <c:pt idx="274">
                  <c:v>5.75</c:v>
                </c:pt>
                <c:pt idx="275">
                  <c:v>5.75</c:v>
                </c:pt>
                <c:pt idx="276">
                  <c:v>5.75</c:v>
                </c:pt>
                <c:pt idx="277">
                  <c:v>5.75</c:v>
                </c:pt>
                <c:pt idx="278">
                  <c:v>5.75</c:v>
                </c:pt>
                <c:pt idx="279">
                  <c:v>5.75</c:v>
                </c:pt>
                <c:pt idx="280">
                  <c:v>5.75</c:v>
                </c:pt>
                <c:pt idx="281">
                  <c:v>5.75</c:v>
                </c:pt>
                <c:pt idx="282">
                  <c:v>5.75</c:v>
                </c:pt>
                <c:pt idx="283">
                  <c:v>5.75</c:v>
                </c:pt>
                <c:pt idx="284">
                  <c:v>5.75</c:v>
                </c:pt>
                <c:pt idx="285">
                  <c:v>5.75</c:v>
                </c:pt>
                <c:pt idx="286">
                  <c:v>5.75</c:v>
                </c:pt>
                <c:pt idx="287">
                  <c:v>5.75</c:v>
                </c:pt>
                <c:pt idx="288">
                  <c:v>5.75</c:v>
                </c:pt>
                <c:pt idx="289">
                  <c:v>5.75</c:v>
                </c:pt>
                <c:pt idx="290">
                  <c:v>5.75</c:v>
                </c:pt>
                <c:pt idx="291">
                  <c:v>5.75</c:v>
                </c:pt>
                <c:pt idx="292">
                  <c:v>5.75</c:v>
                </c:pt>
                <c:pt idx="293">
                  <c:v>5.75</c:v>
                </c:pt>
                <c:pt idx="294">
                  <c:v>5.75</c:v>
                </c:pt>
                <c:pt idx="295">
                  <c:v>5.75</c:v>
                </c:pt>
                <c:pt idx="296">
                  <c:v>5.75</c:v>
                </c:pt>
                <c:pt idx="297">
                  <c:v>5.75</c:v>
                </c:pt>
                <c:pt idx="298">
                  <c:v>5.75</c:v>
                </c:pt>
                <c:pt idx="299">
                  <c:v>5.75</c:v>
                </c:pt>
                <c:pt idx="300">
                  <c:v>5.75</c:v>
                </c:pt>
                <c:pt idx="301">
                  <c:v>5.75</c:v>
                </c:pt>
                <c:pt idx="302">
                  <c:v>5.75</c:v>
                </c:pt>
                <c:pt idx="303">
                  <c:v>5.75</c:v>
                </c:pt>
                <c:pt idx="304">
                  <c:v>5.75</c:v>
                </c:pt>
                <c:pt idx="305">
                  <c:v>5.75</c:v>
                </c:pt>
                <c:pt idx="306">
                  <c:v>5.75</c:v>
                </c:pt>
                <c:pt idx="307">
                  <c:v>5.75</c:v>
                </c:pt>
                <c:pt idx="308">
                  <c:v>5.75</c:v>
                </c:pt>
                <c:pt idx="309">
                  <c:v>5.75</c:v>
                </c:pt>
                <c:pt idx="310">
                  <c:v>5.75</c:v>
                </c:pt>
                <c:pt idx="311">
                  <c:v>5.75</c:v>
                </c:pt>
                <c:pt idx="312">
                  <c:v>5.75</c:v>
                </c:pt>
                <c:pt idx="313">
                  <c:v>5.75</c:v>
                </c:pt>
                <c:pt idx="314">
                  <c:v>5.75</c:v>
                </c:pt>
                <c:pt idx="315">
                  <c:v>5.75</c:v>
                </c:pt>
                <c:pt idx="316">
                  <c:v>5.75</c:v>
                </c:pt>
                <c:pt idx="317">
                  <c:v>5.75</c:v>
                </c:pt>
                <c:pt idx="318">
                  <c:v>5.75</c:v>
                </c:pt>
                <c:pt idx="319">
                  <c:v>5.75</c:v>
                </c:pt>
                <c:pt idx="320">
                  <c:v>5.75</c:v>
                </c:pt>
                <c:pt idx="321">
                  <c:v>5.75</c:v>
                </c:pt>
                <c:pt idx="322">
                  <c:v>5.75</c:v>
                </c:pt>
                <c:pt idx="323">
                  <c:v>5.75</c:v>
                </c:pt>
                <c:pt idx="324">
                  <c:v>5.75</c:v>
                </c:pt>
                <c:pt idx="325">
                  <c:v>5.75</c:v>
                </c:pt>
                <c:pt idx="326">
                  <c:v>5.75</c:v>
                </c:pt>
                <c:pt idx="327">
                  <c:v>5.75</c:v>
                </c:pt>
                <c:pt idx="328">
                  <c:v>5.75</c:v>
                </c:pt>
                <c:pt idx="329">
                  <c:v>5.75</c:v>
                </c:pt>
                <c:pt idx="330">
                  <c:v>5.75</c:v>
                </c:pt>
                <c:pt idx="331">
                  <c:v>5.75</c:v>
                </c:pt>
                <c:pt idx="332">
                  <c:v>5.75</c:v>
                </c:pt>
                <c:pt idx="333">
                  <c:v>5.75</c:v>
                </c:pt>
                <c:pt idx="334">
                  <c:v>5.75</c:v>
                </c:pt>
                <c:pt idx="335">
                  <c:v>5.75</c:v>
                </c:pt>
                <c:pt idx="336">
                  <c:v>5.75</c:v>
                </c:pt>
                <c:pt idx="337">
                  <c:v>5.75</c:v>
                </c:pt>
                <c:pt idx="338">
                  <c:v>5.75</c:v>
                </c:pt>
                <c:pt idx="339">
                  <c:v>5.75</c:v>
                </c:pt>
                <c:pt idx="340">
                  <c:v>5.75</c:v>
                </c:pt>
                <c:pt idx="341">
                  <c:v>5.75</c:v>
                </c:pt>
                <c:pt idx="342">
                  <c:v>5.75</c:v>
                </c:pt>
                <c:pt idx="343">
                  <c:v>5.75</c:v>
                </c:pt>
                <c:pt idx="344">
                  <c:v>5.75</c:v>
                </c:pt>
                <c:pt idx="345">
                  <c:v>5.75</c:v>
                </c:pt>
                <c:pt idx="346">
                  <c:v>5.75</c:v>
                </c:pt>
                <c:pt idx="347">
                  <c:v>5.75</c:v>
                </c:pt>
                <c:pt idx="348">
                  <c:v>5.75</c:v>
                </c:pt>
                <c:pt idx="349">
                  <c:v>5.75</c:v>
                </c:pt>
                <c:pt idx="350">
                  <c:v>5.75</c:v>
                </c:pt>
                <c:pt idx="351">
                  <c:v>5.75</c:v>
                </c:pt>
                <c:pt idx="352">
                  <c:v>5.75</c:v>
                </c:pt>
                <c:pt idx="353">
                  <c:v>5.75</c:v>
                </c:pt>
                <c:pt idx="354">
                  <c:v>5.75</c:v>
                </c:pt>
                <c:pt idx="355">
                  <c:v>5.75</c:v>
                </c:pt>
                <c:pt idx="356">
                  <c:v>5.75</c:v>
                </c:pt>
                <c:pt idx="357">
                  <c:v>5.75</c:v>
                </c:pt>
                <c:pt idx="358">
                  <c:v>5.75</c:v>
                </c:pt>
                <c:pt idx="359">
                  <c:v>5.75</c:v>
                </c:pt>
                <c:pt idx="360">
                  <c:v>5.75</c:v>
                </c:pt>
                <c:pt idx="361">
                  <c:v>5.75</c:v>
                </c:pt>
                <c:pt idx="362">
                  <c:v>5.75</c:v>
                </c:pt>
                <c:pt idx="363">
                  <c:v>5.75</c:v>
                </c:pt>
                <c:pt idx="364">
                  <c:v>5.75</c:v>
                </c:pt>
                <c:pt idx="365">
                  <c:v>5.75</c:v>
                </c:pt>
                <c:pt idx="366">
                  <c:v>5.75</c:v>
                </c:pt>
                <c:pt idx="367">
                  <c:v>5.75</c:v>
                </c:pt>
                <c:pt idx="368">
                  <c:v>5.75</c:v>
                </c:pt>
                <c:pt idx="369">
                  <c:v>5.75</c:v>
                </c:pt>
                <c:pt idx="370">
                  <c:v>5.75</c:v>
                </c:pt>
                <c:pt idx="371">
                  <c:v>5.75</c:v>
                </c:pt>
                <c:pt idx="372">
                  <c:v>5.75</c:v>
                </c:pt>
                <c:pt idx="373">
                  <c:v>5.75</c:v>
                </c:pt>
                <c:pt idx="374">
                  <c:v>5.75</c:v>
                </c:pt>
                <c:pt idx="375">
                  <c:v>5.75</c:v>
                </c:pt>
                <c:pt idx="376">
                  <c:v>5.75</c:v>
                </c:pt>
                <c:pt idx="377">
                  <c:v>5.75</c:v>
                </c:pt>
                <c:pt idx="378">
                  <c:v>5.75</c:v>
                </c:pt>
                <c:pt idx="379">
                  <c:v>5.75</c:v>
                </c:pt>
                <c:pt idx="380">
                  <c:v>5.75</c:v>
                </c:pt>
                <c:pt idx="381">
                  <c:v>5.75</c:v>
                </c:pt>
                <c:pt idx="382">
                  <c:v>5.75</c:v>
                </c:pt>
                <c:pt idx="383">
                  <c:v>5.75</c:v>
                </c:pt>
                <c:pt idx="384">
                  <c:v>5.75</c:v>
                </c:pt>
                <c:pt idx="385">
                  <c:v>5.75</c:v>
                </c:pt>
                <c:pt idx="386">
                  <c:v>5.75</c:v>
                </c:pt>
                <c:pt idx="387">
                  <c:v>5.75</c:v>
                </c:pt>
                <c:pt idx="388">
                  <c:v>5.75</c:v>
                </c:pt>
                <c:pt idx="389">
                  <c:v>5.75</c:v>
                </c:pt>
                <c:pt idx="390">
                  <c:v>5.75</c:v>
                </c:pt>
                <c:pt idx="391">
                  <c:v>5.75</c:v>
                </c:pt>
                <c:pt idx="392">
                  <c:v>5.75</c:v>
                </c:pt>
                <c:pt idx="393">
                  <c:v>5.75</c:v>
                </c:pt>
                <c:pt idx="394">
                  <c:v>5.75</c:v>
                </c:pt>
                <c:pt idx="395">
                  <c:v>5.75</c:v>
                </c:pt>
                <c:pt idx="396">
                  <c:v>5.75</c:v>
                </c:pt>
                <c:pt idx="397">
                  <c:v>5.75</c:v>
                </c:pt>
                <c:pt idx="398">
                  <c:v>5.75</c:v>
                </c:pt>
                <c:pt idx="399">
                  <c:v>5.75</c:v>
                </c:pt>
                <c:pt idx="400">
                  <c:v>5.75</c:v>
                </c:pt>
                <c:pt idx="401">
                  <c:v>5.75</c:v>
                </c:pt>
                <c:pt idx="402">
                  <c:v>5.75</c:v>
                </c:pt>
                <c:pt idx="403">
                  <c:v>5.75</c:v>
                </c:pt>
                <c:pt idx="404">
                  <c:v>5.75</c:v>
                </c:pt>
                <c:pt idx="405">
                  <c:v>5.75</c:v>
                </c:pt>
                <c:pt idx="406">
                  <c:v>5.75</c:v>
                </c:pt>
                <c:pt idx="407">
                  <c:v>5.75</c:v>
                </c:pt>
                <c:pt idx="408">
                  <c:v>5.75</c:v>
                </c:pt>
                <c:pt idx="409">
                  <c:v>5.75</c:v>
                </c:pt>
                <c:pt idx="410">
                  <c:v>5.75</c:v>
                </c:pt>
                <c:pt idx="411">
                  <c:v>5.75</c:v>
                </c:pt>
                <c:pt idx="412">
                  <c:v>5.75</c:v>
                </c:pt>
                <c:pt idx="413">
                  <c:v>5.75</c:v>
                </c:pt>
                <c:pt idx="414">
                  <c:v>5.75</c:v>
                </c:pt>
                <c:pt idx="415">
                  <c:v>5.75</c:v>
                </c:pt>
                <c:pt idx="416">
                  <c:v>5.75</c:v>
                </c:pt>
                <c:pt idx="417">
                  <c:v>5.75</c:v>
                </c:pt>
                <c:pt idx="418">
                  <c:v>5.75</c:v>
                </c:pt>
                <c:pt idx="419">
                  <c:v>5.75</c:v>
                </c:pt>
                <c:pt idx="420">
                  <c:v>5.5</c:v>
                </c:pt>
                <c:pt idx="421">
                  <c:v>5.5</c:v>
                </c:pt>
                <c:pt idx="422">
                  <c:v>5.5</c:v>
                </c:pt>
                <c:pt idx="423">
                  <c:v>5.5</c:v>
                </c:pt>
                <c:pt idx="424">
                  <c:v>5.5</c:v>
                </c:pt>
                <c:pt idx="425">
                  <c:v>5.5</c:v>
                </c:pt>
                <c:pt idx="426">
                  <c:v>5.5</c:v>
                </c:pt>
                <c:pt idx="427">
                  <c:v>5.5</c:v>
                </c:pt>
                <c:pt idx="428">
                  <c:v>5.5</c:v>
                </c:pt>
                <c:pt idx="429">
                  <c:v>5.5</c:v>
                </c:pt>
                <c:pt idx="430">
                  <c:v>5.5</c:v>
                </c:pt>
                <c:pt idx="431">
                  <c:v>5.5</c:v>
                </c:pt>
                <c:pt idx="432">
                  <c:v>5.5</c:v>
                </c:pt>
                <c:pt idx="433">
                  <c:v>5.5</c:v>
                </c:pt>
                <c:pt idx="434">
                  <c:v>5.5</c:v>
                </c:pt>
                <c:pt idx="435">
                  <c:v>5.5</c:v>
                </c:pt>
                <c:pt idx="436">
                  <c:v>5.5</c:v>
                </c:pt>
                <c:pt idx="437">
                  <c:v>5.5</c:v>
                </c:pt>
                <c:pt idx="438">
                  <c:v>5.5</c:v>
                </c:pt>
                <c:pt idx="439">
                  <c:v>5.5</c:v>
                </c:pt>
                <c:pt idx="440">
                  <c:v>5.5</c:v>
                </c:pt>
                <c:pt idx="441">
                  <c:v>5.5</c:v>
                </c:pt>
                <c:pt idx="442">
                  <c:v>5.5</c:v>
                </c:pt>
                <c:pt idx="443">
                  <c:v>5.5</c:v>
                </c:pt>
                <c:pt idx="444">
                  <c:v>5.5</c:v>
                </c:pt>
                <c:pt idx="445">
                  <c:v>5.5</c:v>
                </c:pt>
                <c:pt idx="446">
                  <c:v>5.5</c:v>
                </c:pt>
                <c:pt idx="447">
                  <c:v>5.5</c:v>
                </c:pt>
                <c:pt idx="448">
                  <c:v>5.5</c:v>
                </c:pt>
                <c:pt idx="449">
                  <c:v>5.5</c:v>
                </c:pt>
                <c:pt idx="450">
                  <c:v>5.5</c:v>
                </c:pt>
                <c:pt idx="451">
                  <c:v>5.5</c:v>
                </c:pt>
                <c:pt idx="452">
                  <c:v>5.5</c:v>
                </c:pt>
                <c:pt idx="453">
                  <c:v>5.5</c:v>
                </c:pt>
                <c:pt idx="454">
                  <c:v>5.5</c:v>
                </c:pt>
                <c:pt idx="455">
                  <c:v>5.5</c:v>
                </c:pt>
                <c:pt idx="456">
                  <c:v>5.5</c:v>
                </c:pt>
                <c:pt idx="457">
                  <c:v>5.5</c:v>
                </c:pt>
                <c:pt idx="458">
                  <c:v>5.5</c:v>
                </c:pt>
                <c:pt idx="459">
                  <c:v>5.5</c:v>
                </c:pt>
                <c:pt idx="460">
                  <c:v>5.5</c:v>
                </c:pt>
                <c:pt idx="461">
                  <c:v>5.5</c:v>
                </c:pt>
                <c:pt idx="462">
                  <c:v>5.5</c:v>
                </c:pt>
                <c:pt idx="463">
                  <c:v>5.5</c:v>
                </c:pt>
                <c:pt idx="464">
                  <c:v>5.5</c:v>
                </c:pt>
                <c:pt idx="465">
                  <c:v>5.5</c:v>
                </c:pt>
                <c:pt idx="466">
                  <c:v>5.5</c:v>
                </c:pt>
                <c:pt idx="467">
                  <c:v>5.5</c:v>
                </c:pt>
                <c:pt idx="468">
                  <c:v>5.5</c:v>
                </c:pt>
                <c:pt idx="469">
                  <c:v>5.5</c:v>
                </c:pt>
                <c:pt idx="470">
                  <c:v>5.5</c:v>
                </c:pt>
                <c:pt idx="471">
                  <c:v>5.5</c:v>
                </c:pt>
                <c:pt idx="472">
                  <c:v>5.5</c:v>
                </c:pt>
                <c:pt idx="473">
                  <c:v>5.5</c:v>
                </c:pt>
                <c:pt idx="474">
                  <c:v>5.5</c:v>
                </c:pt>
                <c:pt idx="475">
                  <c:v>5.5</c:v>
                </c:pt>
                <c:pt idx="476">
                  <c:v>5.5</c:v>
                </c:pt>
                <c:pt idx="477">
                  <c:v>5.5</c:v>
                </c:pt>
                <c:pt idx="478">
                  <c:v>5.5</c:v>
                </c:pt>
                <c:pt idx="479">
                  <c:v>5.5</c:v>
                </c:pt>
                <c:pt idx="480">
                  <c:v>5.5</c:v>
                </c:pt>
                <c:pt idx="481">
                  <c:v>5.5</c:v>
                </c:pt>
                <c:pt idx="482">
                  <c:v>5.5</c:v>
                </c:pt>
                <c:pt idx="483">
                  <c:v>5.5</c:v>
                </c:pt>
                <c:pt idx="484">
                  <c:v>5.5</c:v>
                </c:pt>
                <c:pt idx="485">
                  <c:v>5.5</c:v>
                </c:pt>
                <c:pt idx="486">
                  <c:v>5.5</c:v>
                </c:pt>
                <c:pt idx="487">
                  <c:v>5.5</c:v>
                </c:pt>
                <c:pt idx="488">
                  <c:v>5.5</c:v>
                </c:pt>
                <c:pt idx="489">
                  <c:v>5.5</c:v>
                </c:pt>
                <c:pt idx="490">
                  <c:v>5.5</c:v>
                </c:pt>
                <c:pt idx="491">
                  <c:v>5.5</c:v>
                </c:pt>
                <c:pt idx="492">
                  <c:v>5.5</c:v>
                </c:pt>
                <c:pt idx="493">
                  <c:v>5.5</c:v>
                </c:pt>
                <c:pt idx="494">
                  <c:v>5.5</c:v>
                </c:pt>
                <c:pt idx="495">
                  <c:v>5.5</c:v>
                </c:pt>
                <c:pt idx="496">
                  <c:v>5.5</c:v>
                </c:pt>
                <c:pt idx="497">
                  <c:v>5.5</c:v>
                </c:pt>
                <c:pt idx="498">
                  <c:v>5.5</c:v>
                </c:pt>
                <c:pt idx="499">
                  <c:v>5.5</c:v>
                </c:pt>
                <c:pt idx="500">
                  <c:v>5.5</c:v>
                </c:pt>
                <c:pt idx="501">
                  <c:v>5.5</c:v>
                </c:pt>
                <c:pt idx="502">
                  <c:v>5.5</c:v>
                </c:pt>
                <c:pt idx="503">
                  <c:v>5.5</c:v>
                </c:pt>
                <c:pt idx="504">
                  <c:v>5.5</c:v>
                </c:pt>
                <c:pt idx="505">
                  <c:v>5.5</c:v>
                </c:pt>
                <c:pt idx="506">
                  <c:v>5</c:v>
                </c:pt>
                <c:pt idx="507">
                  <c:v>5</c:v>
                </c:pt>
                <c:pt idx="508">
                  <c:v>5</c:v>
                </c:pt>
                <c:pt idx="509">
                  <c:v>5</c:v>
                </c:pt>
                <c:pt idx="510">
                  <c:v>5</c:v>
                </c:pt>
                <c:pt idx="511">
                  <c:v>5</c:v>
                </c:pt>
                <c:pt idx="512">
                  <c:v>5</c:v>
                </c:pt>
                <c:pt idx="513">
                  <c:v>5</c:v>
                </c:pt>
                <c:pt idx="514">
                  <c:v>5</c:v>
                </c:pt>
                <c:pt idx="515">
                  <c:v>5</c:v>
                </c:pt>
                <c:pt idx="516">
                  <c:v>5</c:v>
                </c:pt>
                <c:pt idx="517">
                  <c:v>5</c:v>
                </c:pt>
                <c:pt idx="518">
                  <c:v>5</c:v>
                </c:pt>
                <c:pt idx="519">
                  <c:v>5</c:v>
                </c:pt>
                <c:pt idx="520">
                  <c:v>5</c:v>
                </c:pt>
                <c:pt idx="521">
                  <c:v>5</c:v>
                </c:pt>
                <c:pt idx="522">
                  <c:v>5</c:v>
                </c:pt>
                <c:pt idx="523">
                  <c:v>5</c:v>
                </c:pt>
                <c:pt idx="524">
                  <c:v>5</c:v>
                </c:pt>
                <c:pt idx="525">
                  <c:v>4.5</c:v>
                </c:pt>
                <c:pt idx="526">
                  <c:v>4.5</c:v>
                </c:pt>
                <c:pt idx="527">
                  <c:v>4.5</c:v>
                </c:pt>
                <c:pt idx="528">
                  <c:v>4.5</c:v>
                </c:pt>
                <c:pt idx="529">
                  <c:v>4.5</c:v>
                </c:pt>
                <c:pt idx="530">
                  <c:v>4.5</c:v>
                </c:pt>
                <c:pt idx="531">
                  <c:v>4.5</c:v>
                </c:pt>
                <c:pt idx="532">
                  <c:v>4.5</c:v>
                </c:pt>
                <c:pt idx="533">
                  <c:v>4.5</c:v>
                </c:pt>
                <c:pt idx="534">
                  <c:v>4.5</c:v>
                </c:pt>
                <c:pt idx="535">
                  <c:v>4.5</c:v>
                </c:pt>
                <c:pt idx="536">
                  <c:v>4.5</c:v>
                </c:pt>
                <c:pt idx="537">
                  <c:v>4.5</c:v>
                </c:pt>
                <c:pt idx="538">
                  <c:v>4.5</c:v>
                </c:pt>
                <c:pt idx="539">
                  <c:v>4.5</c:v>
                </c:pt>
                <c:pt idx="540">
                  <c:v>4.5</c:v>
                </c:pt>
                <c:pt idx="541">
                  <c:v>4.5</c:v>
                </c:pt>
                <c:pt idx="542">
                  <c:v>4.5</c:v>
                </c:pt>
                <c:pt idx="543">
                  <c:v>4.5</c:v>
                </c:pt>
                <c:pt idx="544">
                  <c:v>4.5</c:v>
                </c:pt>
                <c:pt idx="545">
                  <c:v>4.5</c:v>
                </c:pt>
                <c:pt idx="546">
                  <c:v>4.5</c:v>
                </c:pt>
                <c:pt idx="547">
                  <c:v>4.5</c:v>
                </c:pt>
                <c:pt idx="548">
                  <c:v>4.5</c:v>
                </c:pt>
                <c:pt idx="549">
                  <c:v>4.5</c:v>
                </c:pt>
                <c:pt idx="550">
                  <c:v>4.5</c:v>
                </c:pt>
                <c:pt idx="551">
                  <c:v>4.5</c:v>
                </c:pt>
                <c:pt idx="552">
                  <c:v>4.5</c:v>
                </c:pt>
                <c:pt idx="553">
                  <c:v>4.5</c:v>
                </c:pt>
                <c:pt idx="554">
                  <c:v>4.5</c:v>
                </c:pt>
                <c:pt idx="555">
                  <c:v>4.5</c:v>
                </c:pt>
                <c:pt idx="556">
                  <c:v>4.5</c:v>
                </c:pt>
                <c:pt idx="557">
                  <c:v>4.5</c:v>
                </c:pt>
                <c:pt idx="558">
                  <c:v>4.5</c:v>
                </c:pt>
                <c:pt idx="559">
                  <c:v>4.5</c:v>
                </c:pt>
                <c:pt idx="560">
                  <c:v>4.5</c:v>
                </c:pt>
                <c:pt idx="561">
                  <c:v>4.5</c:v>
                </c:pt>
                <c:pt idx="562">
                  <c:v>4.5</c:v>
                </c:pt>
                <c:pt idx="563">
                  <c:v>4.5</c:v>
                </c:pt>
                <c:pt idx="564">
                  <c:v>4.5</c:v>
                </c:pt>
                <c:pt idx="565">
                  <c:v>4.5</c:v>
                </c:pt>
                <c:pt idx="566">
                  <c:v>4.5</c:v>
                </c:pt>
                <c:pt idx="567">
                  <c:v>4.5</c:v>
                </c:pt>
                <c:pt idx="568">
                  <c:v>4.5</c:v>
                </c:pt>
                <c:pt idx="569">
                  <c:v>4.5</c:v>
                </c:pt>
                <c:pt idx="570">
                  <c:v>4.5</c:v>
                </c:pt>
                <c:pt idx="571">
                  <c:v>4.5</c:v>
                </c:pt>
                <c:pt idx="572">
                  <c:v>4.5</c:v>
                </c:pt>
                <c:pt idx="573">
                  <c:v>4.5</c:v>
                </c:pt>
                <c:pt idx="574">
                  <c:v>4.5</c:v>
                </c:pt>
                <c:pt idx="575">
                  <c:v>4.5</c:v>
                </c:pt>
                <c:pt idx="576">
                  <c:v>4.5</c:v>
                </c:pt>
                <c:pt idx="577">
                  <c:v>4.5</c:v>
                </c:pt>
                <c:pt idx="578">
                  <c:v>4.5</c:v>
                </c:pt>
                <c:pt idx="579">
                  <c:v>4.5</c:v>
                </c:pt>
                <c:pt idx="580">
                  <c:v>4.5</c:v>
                </c:pt>
                <c:pt idx="581">
                  <c:v>4.5</c:v>
                </c:pt>
                <c:pt idx="582">
                  <c:v>4.5</c:v>
                </c:pt>
                <c:pt idx="583">
                  <c:v>4.5</c:v>
                </c:pt>
                <c:pt idx="584">
                  <c:v>4.5</c:v>
                </c:pt>
                <c:pt idx="585">
                  <c:v>4.5</c:v>
                </c:pt>
                <c:pt idx="586">
                  <c:v>4.5</c:v>
                </c:pt>
                <c:pt idx="587">
                  <c:v>4.5</c:v>
                </c:pt>
                <c:pt idx="588">
                  <c:v>4.5</c:v>
                </c:pt>
                <c:pt idx="589">
                  <c:v>4.5</c:v>
                </c:pt>
                <c:pt idx="590">
                  <c:v>4.5</c:v>
                </c:pt>
                <c:pt idx="591">
                  <c:v>4.5</c:v>
                </c:pt>
                <c:pt idx="592">
                  <c:v>4.5</c:v>
                </c:pt>
                <c:pt idx="593">
                  <c:v>4.5</c:v>
                </c:pt>
                <c:pt idx="594">
                  <c:v>4.5</c:v>
                </c:pt>
                <c:pt idx="595">
                  <c:v>4.5</c:v>
                </c:pt>
                <c:pt idx="596">
                  <c:v>4.5</c:v>
                </c:pt>
                <c:pt idx="597">
                  <c:v>4.5</c:v>
                </c:pt>
                <c:pt idx="598">
                  <c:v>4.5</c:v>
                </c:pt>
                <c:pt idx="599">
                  <c:v>4.5</c:v>
                </c:pt>
                <c:pt idx="600">
                  <c:v>4.5</c:v>
                </c:pt>
                <c:pt idx="601">
                  <c:v>4.5</c:v>
                </c:pt>
                <c:pt idx="602">
                  <c:v>4.5</c:v>
                </c:pt>
                <c:pt idx="603">
                  <c:v>4.5</c:v>
                </c:pt>
                <c:pt idx="604">
                  <c:v>4.5</c:v>
                </c:pt>
                <c:pt idx="605">
                  <c:v>4.5</c:v>
                </c:pt>
                <c:pt idx="606">
                  <c:v>4.5</c:v>
                </c:pt>
                <c:pt idx="607">
                  <c:v>4.5</c:v>
                </c:pt>
                <c:pt idx="608">
                  <c:v>4.5</c:v>
                </c:pt>
                <c:pt idx="609">
                  <c:v>4.5</c:v>
                </c:pt>
                <c:pt idx="610">
                  <c:v>4.5</c:v>
                </c:pt>
                <c:pt idx="611">
                  <c:v>4.5</c:v>
                </c:pt>
                <c:pt idx="612">
                  <c:v>4.5</c:v>
                </c:pt>
                <c:pt idx="613">
                  <c:v>4.5</c:v>
                </c:pt>
                <c:pt idx="614">
                  <c:v>4.5</c:v>
                </c:pt>
                <c:pt idx="615">
                  <c:v>4.5</c:v>
                </c:pt>
                <c:pt idx="616">
                  <c:v>4.5</c:v>
                </c:pt>
                <c:pt idx="617">
                  <c:v>4.5</c:v>
                </c:pt>
                <c:pt idx="618">
                  <c:v>4.5</c:v>
                </c:pt>
                <c:pt idx="619">
                  <c:v>4.5</c:v>
                </c:pt>
                <c:pt idx="620">
                  <c:v>4.5</c:v>
                </c:pt>
                <c:pt idx="621">
                  <c:v>4.5</c:v>
                </c:pt>
                <c:pt idx="622">
                  <c:v>4.5</c:v>
                </c:pt>
                <c:pt idx="623">
                  <c:v>4.5</c:v>
                </c:pt>
                <c:pt idx="624">
                  <c:v>4.5</c:v>
                </c:pt>
                <c:pt idx="625">
                  <c:v>4.5</c:v>
                </c:pt>
                <c:pt idx="626">
                  <c:v>4.5</c:v>
                </c:pt>
                <c:pt idx="627">
                  <c:v>4.5</c:v>
                </c:pt>
                <c:pt idx="628">
                  <c:v>4.5</c:v>
                </c:pt>
                <c:pt idx="629">
                  <c:v>4.5</c:v>
                </c:pt>
                <c:pt idx="630">
                  <c:v>4.5</c:v>
                </c:pt>
                <c:pt idx="631">
                  <c:v>4.5</c:v>
                </c:pt>
                <c:pt idx="632">
                  <c:v>4.5</c:v>
                </c:pt>
                <c:pt idx="633">
                  <c:v>4.5</c:v>
                </c:pt>
                <c:pt idx="634">
                  <c:v>4.5</c:v>
                </c:pt>
                <c:pt idx="635">
                  <c:v>4.5</c:v>
                </c:pt>
                <c:pt idx="636">
                  <c:v>4.5</c:v>
                </c:pt>
                <c:pt idx="637">
                  <c:v>4.5</c:v>
                </c:pt>
                <c:pt idx="638">
                  <c:v>4.5</c:v>
                </c:pt>
                <c:pt idx="639">
                  <c:v>4.5</c:v>
                </c:pt>
                <c:pt idx="640">
                  <c:v>4.5</c:v>
                </c:pt>
                <c:pt idx="641">
                  <c:v>4.5</c:v>
                </c:pt>
                <c:pt idx="642">
                  <c:v>4.5</c:v>
                </c:pt>
                <c:pt idx="643">
                  <c:v>4.5</c:v>
                </c:pt>
                <c:pt idx="644">
                  <c:v>4.5</c:v>
                </c:pt>
                <c:pt idx="645">
                  <c:v>4.5</c:v>
                </c:pt>
                <c:pt idx="646">
                  <c:v>4.5</c:v>
                </c:pt>
                <c:pt idx="647">
                  <c:v>4.5</c:v>
                </c:pt>
                <c:pt idx="648">
                  <c:v>4.5</c:v>
                </c:pt>
                <c:pt idx="649">
                  <c:v>4.5</c:v>
                </c:pt>
                <c:pt idx="650">
                  <c:v>4.5</c:v>
                </c:pt>
                <c:pt idx="651">
                  <c:v>4.5</c:v>
                </c:pt>
                <c:pt idx="652">
                  <c:v>4.5</c:v>
                </c:pt>
                <c:pt idx="653">
                  <c:v>4.5</c:v>
                </c:pt>
                <c:pt idx="654">
                  <c:v>4.5</c:v>
                </c:pt>
                <c:pt idx="655">
                  <c:v>4.5</c:v>
                </c:pt>
                <c:pt idx="656">
                  <c:v>4.5</c:v>
                </c:pt>
                <c:pt idx="657">
                  <c:v>4.5</c:v>
                </c:pt>
                <c:pt idx="658">
                  <c:v>4.5</c:v>
                </c:pt>
                <c:pt idx="659">
                  <c:v>4.5</c:v>
                </c:pt>
                <c:pt idx="660">
                  <c:v>4.5</c:v>
                </c:pt>
                <c:pt idx="661">
                  <c:v>4.5</c:v>
                </c:pt>
                <c:pt idx="662">
                  <c:v>4.5</c:v>
                </c:pt>
                <c:pt idx="663">
                  <c:v>4.5</c:v>
                </c:pt>
                <c:pt idx="664">
                  <c:v>4.5</c:v>
                </c:pt>
                <c:pt idx="665">
                  <c:v>4.5</c:v>
                </c:pt>
                <c:pt idx="666">
                  <c:v>4.5</c:v>
                </c:pt>
                <c:pt idx="667">
                  <c:v>4.5</c:v>
                </c:pt>
                <c:pt idx="668">
                  <c:v>4.5</c:v>
                </c:pt>
                <c:pt idx="669">
                  <c:v>4.5</c:v>
                </c:pt>
                <c:pt idx="670">
                  <c:v>4.5</c:v>
                </c:pt>
                <c:pt idx="671">
                  <c:v>4.5</c:v>
                </c:pt>
                <c:pt idx="672">
                  <c:v>4.5</c:v>
                </c:pt>
                <c:pt idx="673">
                  <c:v>4.5</c:v>
                </c:pt>
                <c:pt idx="674">
                  <c:v>4.5</c:v>
                </c:pt>
                <c:pt idx="675">
                  <c:v>4.5</c:v>
                </c:pt>
                <c:pt idx="676">
                  <c:v>4.5</c:v>
                </c:pt>
                <c:pt idx="677">
                  <c:v>4.5</c:v>
                </c:pt>
                <c:pt idx="678">
                  <c:v>4.5</c:v>
                </c:pt>
                <c:pt idx="679">
                  <c:v>4.5</c:v>
                </c:pt>
                <c:pt idx="680">
                  <c:v>4.5</c:v>
                </c:pt>
                <c:pt idx="681">
                  <c:v>4.5</c:v>
                </c:pt>
                <c:pt idx="682">
                  <c:v>4.5</c:v>
                </c:pt>
                <c:pt idx="683">
                  <c:v>4.5</c:v>
                </c:pt>
                <c:pt idx="684">
                  <c:v>4.5</c:v>
                </c:pt>
                <c:pt idx="685">
                  <c:v>4.5</c:v>
                </c:pt>
                <c:pt idx="686">
                  <c:v>4.5</c:v>
                </c:pt>
                <c:pt idx="687">
                  <c:v>4.5</c:v>
                </c:pt>
                <c:pt idx="688">
                  <c:v>4.5</c:v>
                </c:pt>
                <c:pt idx="689">
                  <c:v>4.5</c:v>
                </c:pt>
                <c:pt idx="690">
                  <c:v>4.5</c:v>
                </c:pt>
                <c:pt idx="691">
                  <c:v>4.5</c:v>
                </c:pt>
                <c:pt idx="692">
                  <c:v>4.5</c:v>
                </c:pt>
                <c:pt idx="693">
                  <c:v>4.5</c:v>
                </c:pt>
                <c:pt idx="694">
                  <c:v>4.5</c:v>
                </c:pt>
                <c:pt idx="695">
                  <c:v>4.5</c:v>
                </c:pt>
                <c:pt idx="696">
                  <c:v>4.5</c:v>
                </c:pt>
                <c:pt idx="697">
                  <c:v>4.5</c:v>
                </c:pt>
                <c:pt idx="698">
                  <c:v>4.5</c:v>
                </c:pt>
                <c:pt idx="699">
                  <c:v>4.5</c:v>
                </c:pt>
                <c:pt idx="700">
                  <c:v>10</c:v>
                </c:pt>
                <c:pt idx="701">
                  <c:v>10</c:v>
                </c:pt>
                <c:pt idx="702">
                  <c:v>10</c:v>
                </c:pt>
                <c:pt idx="703">
                  <c:v>10</c:v>
                </c:pt>
                <c:pt idx="704">
                  <c:v>10</c:v>
                </c:pt>
                <c:pt idx="705">
                  <c:v>10</c:v>
                </c:pt>
                <c:pt idx="706">
                  <c:v>10</c:v>
                </c:pt>
                <c:pt idx="707">
                  <c:v>10</c:v>
                </c:pt>
                <c:pt idx="708">
                  <c:v>10</c:v>
                </c:pt>
                <c:pt idx="709">
                  <c:v>10</c:v>
                </c:pt>
                <c:pt idx="710">
                  <c:v>10</c:v>
                </c:pt>
                <c:pt idx="711">
                  <c:v>10</c:v>
                </c:pt>
                <c:pt idx="712">
                  <c:v>10</c:v>
                </c:pt>
                <c:pt idx="713">
                  <c:v>10</c:v>
                </c:pt>
                <c:pt idx="714">
                  <c:v>10</c:v>
                </c:pt>
                <c:pt idx="715">
                  <c:v>10</c:v>
                </c:pt>
                <c:pt idx="716">
                  <c:v>10</c:v>
                </c:pt>
                <c:pt idx="717">
                  <c:v>10</c:v>
                </c:pt>
                <c:pt idx="718">
                  <c:v>10</c:v>
                </c:pt>
                <c:pt idx="719">
                  <c:v>10</c:v>
                </c:pt>
                <c:pt idx="720">
                  <c:v>10</c:v>
                </c:pt>
                <c:pt idx="721">
                  <c:v>10</c:v>
                </c:pt>
                <c:pt idx="722">
                  <c:v>10</c:v>
                </c:pt>
                <c:pt idx="723">
                  <c:v>10</c:v>
                </c:pt>
                <c:pt idx="724">
                  <c:v>10</c:v>
                </c:pt>
                <c:pt idx="725">
                  <c:v>10</c:v>
                </c:pt>
                <c:pt idx="726">
                  <c:v>10</c:v>
                </c:pt>
                <c:pt idx="727">
                  <c:v>10</c:v>
                </c:pt>
                <c:pt idx="728">
                  <c:v>10</c:v>
                </c:pt>
                <c:pt idx="729">
                  <c:v>10</c:v>
                </c:pt>
                <c:pt idx="730">
                  <c:v>10</c:v>
                </c:pt>
                <c:pt idx="731">
                  <c:v>10</c:v>
                </c:pt>
                <c:pt idx="732">
                  <c:v>10</c:v>
                </c:pt>
                <c:pt idx="733">
                  <c:v>10</c:v>
                </c:pt>
                <c:pt idx="734">
                  <c:v>10</c:v>
                </c:pt>
                <c:pt idx="735">
                  <c:v>10</c:v>
                </c:pt>
                <c:pt idx="736">
                  <c:v>10</c:v>
                </c:pt>
                <c:pt idx="737">
                  <c:v>10</c:v>
                </c:pt>
                <c:pt idx="738">
                  <c:v>10</c:v>
                </c:pt>
                <c:pt idx="739">
                  <c:v>10</c:v>
                </c:pt>
                <c:pt idx="740">
                  <c:v>10</c:v>
                </c:pt>
                <c:pt idx="741">
                  <c:v>10</c:v>
                </c:pt>
                <c:pt idx="742">
                  <c:v>10</c:v>
                </c:pt>
                <c:pt idx="743">
                  <c:v>10</c:v>
                </c:pt>
                <c:pt idx="744">
                  <c:v>10</c:v>
                </c:pt>
                <c:pt idx="745">
                  <c:v>10</c:v>
                </c:pt>
                <c:pt idx="746">
                  <c:v>10</c:v>
                </c:pt>
                <c:pt idx="747">
                  <c:v>10</c:v>
                </c:pt>
                <c:pt idx="748">
                  <c:v>10</c:v>
                </c:pt>
                <c:pt idx="749">
                  <c:v>10</c:v>
                </c:pt>
                <c:pt idx="750">
                  <c:v>10</c:v>
                </c:pt>
                <c:pt idx="751">
                  <c:v>10</c:v>
                </c:pt>
                <c:pt idx="752">
                  <c:v>10</c:v>
                </c:pt>
                <c:pt idx="753">
                  <c:v>10</c:v>
                </c:pt>
                <c:pt idx="754">
                  <c:v>10</c:v>
                </c:pt>
                <c:pt idx="755">
                  <c:v>10</c:v>
                </c:pt>
                <c:pt idx="756">
                  <c:v>10</c:v>
                </c:pt>
                <c:pt idx="757">
                  <c:v>10</c:v>
                </c:pt>
                <c:pt idx="758">
                  <c:v>10</c:v>
                </c:pt>
                <c:pt idx="759">
                  <c:v>10</c:v>
                </c:pt>
                <c:pt idx="760">
                  <c:v>10</c:v>
                </c:pt>
                <c:pt idx="761">
                  <c:v>10</c:v>
                </c:pt>
                <c:pt idx="762">
                  <c:v>10</c:v>
                </c:pt>
                <c:pt idx="763">
                  <c:v>10</c:v>
                </c:pt>
                <c:pt idx="764">
                  <c:v>10</c:v>
                </c:pt>
                <c:pt idx="765">
                  <c:v>10</c:v>
                </c:pt>
                <c:pt idx="766">
                  <c:v>10</c:v>
                </c:pt>
                <c:pt idx="767">
                  <c:v>10</c:v>
                </c:pt>
                <c:pt idx="768">
                  <c:v>10</c:v>
                </c:pt>
                <c:pt idx="769">
                  <c:v>10</c:v>
                </c:pt>
                <c:pt idx="770">
                  <c:v>10</c:v>
                </c:pt>
                <c:pt idx="771">
                  <c:v>10</c:v>
                </c:pt>
                <c:pt idx="772">
                  <c:v>10</c:v>
                </c:pt>
                <c:pt idx="773">
                  <c:v>10</c:v>
                </c:pt>
                <c:pt idx="774">
                  <c:v>10</c:v>
                </c:pt>
                <c:pt idx="775">
                  <c:v>10</c:v>
                </c:pt>
                <c:pt idx="776">
                  <c:v>10</c:v>
                </c:pt>
                <c:pt idx="777">
                  <c:v>10</c:v>
                </c:pt>
                <c:pt idx="778">
                  <c:v>10</c:v>
                </c:pt>
                <c:pt idx="779">
                  <c:v>9.5</c:v>
                </c:pt>
                <c:pt idx="780">
                  <c:v>9.5</c:v>
                </c:pt>
                <c:pt idx="781">
                  <c:v>9.5</c:v>
                </c:pt>
                <c:pt idx="782">
                  <c:v>9.5</c:v>
                </c:pt>
                <c:pt idx="783">
                  <c:v>9.5</c:v>
                </c:pt>
                <c:pt idx="784">
                  <c:v>9.5</c:v>
                </c:pt>
                <c:pt idx="785">
                  <c:v>9.5</c:v>
                </c:pt>
                <c:pt idx="786">
                  <c:v>9.5</c:v>
                </c:pt>
                <c:pt idx="787">
                  <c:v>9.5</c:v>
                </c:pt>
                <c:pt idx="788">
                  <c:v>9.5</c:v>
                </c:pt>
                <c:pt idx="789">
                  <c:v>9.5</c:v>
                </c:pt>
                <c:pt idx="790">
                  <c:v>9.5</c:v>
                </c:pt>
                <c:pt idx="791">
                  <c:v>9.5</c:v>
                </c:pt>
                <c:pt idx="792">
                  <c:v>9.5</c:v>
                </c:pt>
                <c:pt idx="793">
                  <c:v>9.5</c:v>
                </c:pt>
                <c:pt idx="794">
                  <c:v>9.5</c:v>
                </c:pt>
                <c:pt idx="795">
                  <c:v>9.5</c:v>
                </c:pt>
                <c:pt idx="796">
                  <c:v>9.5</c:v>
                </c:pt>
                <c:pt idx="797">
                  <c:v>9.5</c:v>
                </c:pt>
                <c:pt idx="798">
                  <c:v>9.5</c:v>
                </c:pt>
                <c:pt idx="799">
                  <c:v>9.5</c:v>
                </c:pt>
                <c:pt idx="800">
                  <c:v>9.5</c:v>
                </c:pt>
                <c:pt idx="801">
                  <c:v>9.5</c:v>
                </c:pt>
                <c:pt idx="802">
                  <c:v>8.75</c:v>
                </c:pt>
                <c:pt idx="803">
                  <c:v>8.75</c:v>
                </c:pt>
                <c:pt idx="804">
                  <c:v>8.75</c:v>
                </c:pt>
                <c:pt idx="805">
                  <c:v>8.75</c:v>
                </c:pt>
                <c:pt idx="806">
                  <c:v>8.75</c:v>
                </c:pt>
                <c:pt idx="807">
                  <c:v>8.75</c:v>
                </c:pt>
                <c:pt idx="808">
                  <c:v>8.75</c:v>
                </c:pt>
                <c:pt idx="809">
                  <c:v>8.75</c:v>
                </c:pt>
                <c:pt idx="810">
                  <c:v>8.75</c:v>
                </c:pt>
                <c:pt idx="811">
                  <c:v>8.75</c:v>
                </c:pt>
                <c:pt idx="812">
                  <c:v>8.75</c:v>
                </c:pt>
                <c:pt idx="813">
                  <c:v>8.75</c:v>
                </c:pt>
                <c:pt idx="814">
                  <c:v>8.75</c:v>
                </c:pt>
                <c:pt idx="815">
                  <c:v>8.75</c:v>
                </c:pt>
                <c:pt idx="816">
                  <c:v>8.75</c:v>
                </c:pt>
                <c:pt idx="817">
                  <c:v>8.75</c:v>
                </c:pt>
                <c:pt idx="818">
                  <c:v>8.75</c:v>
                </c:pt>
                <c:pt idx="819">
                  <c:v>8.25</c:v>
                </c:pt>
                <c:pt idx="820">
                  <c:v>8.25</c:v>
                </c:pt>
                <c:pt idx="821">
                  <c:v>8.25</c:v>
                </c:pt>
                <c:pt idx="822">
                  <c:v>8.25</c:v>
                </c:pt>
                <c:pt idx="823">
                  <c:v>8.25</c:v>
                </c:pt>
                <c:pt idx="824">
                  <c:v>8.25</c:v>
                </c:pt>
                <c:pt idx="825">
                  <c:v>8.25</c:v>
                </c:pt>
                <c:pt idx="826">
                  <c:v>8.25</c:v>
                </c:pt>
                <c:pt idx="827">
                  <c:v>8.25</c:v>
                </c:pt>
                <c:pt idx="828">
                  <c:v>8.25</c:v>
                </c:pt>
                <c:pt idx="829">
                  <c:v>8.25</c:v>
                </c:pt>
                <c:pt idx="830">
                  <c:v>8.25</c:v>
                </c:pt>
                <c:pt idx="831">
                  <c:v>8.25</c:v>
                </c:pt>
                <c:pt idx="832">
                  <c:v>8.25</c:v>
                </c:pt>
                <c:pt idx="833">
                  <c:v>8.25</c:v>
                </c:pt>
                <c:pt idx="834">
                  <c:v>8.25</c:v>
                </c:pt>
                <c:pt idx="835">
                  <c:v>8.25</c:v>
                </c:pt>
                <c:pt idx="836">
                  <c:v>8.25</c:v>
                </c:pt>
                <c:pt idx="837">
                  <c:v>8.25</c:v>
                </c:pt>
                <c:pt idx="838">
                  <c:v>8.25</c:v>
                </c:pt>
                <c:pt idx="839">
                  <c:v>8.25</c:v>
                </c:pt>
                <c:pt idx="840">
                  <c:v>8.25</c:v>
                </c:pt>
                <c:pt idx="841">
                  <c:v>8.25</c:v>
                </c:pt>
                <c:pt idx="842">
                  <c:v>8.25</c:v>
                </c:pt>
                <c:pt idx="843">
                  <c:v>8.25</c:v>
                </c:pt>
                <c:pt idx="844">
                  <c:v>8.25</c:v>
                </c:pt>
                <c:pt idx="845">
                  <c:v>8.25</c:v>
                </c:pt>
                <c:pt idx="846">
                  <c:v>8.25</c:v>
                </c:pt>
                <c:pt idx="847">
                  <c:v>8.25</c:v>
                </c:pt>
                <c:pt idx="848">
                  <c:v>8.25</c:v>
                </c:pt>
                <c:pt idx="849">
                  <c:v>8.25</c:v>
                </c:pt>
                <c:pt idx="850">
                  <c:v>8.25</c:v>
                </c:pt>
                <c:pt idx="851">
                  <c:v>8.25</c:v>
                </c:pt>
                <c:pt idx="852">
                  <c:v>8.25</c:v>
                </c:pt>
                <c:pt idx="853">
                  <c:v>8.25</c:v>
                </c:pt>
                <c:pt idx="854">
                  <c:v>8.25</c:v>
                </c:pt>
                <c:pt idx="855">
                  <c:v>8.25</c:v>
                </c:pt>
                <c:pt idx="856">
                  <c:v>8.25</c:v>
                </c:pt>
                <c:pt idx="857">
                  <c:v>8.25</c:v>
                </c:pt>
                <c:pt idx="858">
                  <c:v>8.25</c:v>
                </c:pt>
                <c:pt idx="859">
                  <c:v>8.25</c:v>
                </c:pt>
                <c:pt idx="860">
                  <c:v>8.25</c:v>
                </c:pt>
                <c:pt idx="861">
                  <c:v>8.25</c:v>
                </c:pt>
                <c:pt idx="862">
                  <c:v>8.25</c:v>
                </c:pt>
                <c:pt idx="863">
                  <c:v>8.25</c:v>
                </c:pt>
                <c:pt idx="864">
                  <c:v>8.25</c:v>
                </c:pt>
                <c:pt idx="865">
                  <c:v>8.25</c:v>
                </c:pt>
                <c:pt idx="866">
                  <c:v>8.25</c:v>
                </c:pt>
                <c:pt idx="867">
                  <c:v>8.25</c:v>
                </c:pt>
                <c:pt idx="868">
                  <c:v>8.25</c:v>
                </c:pt>
                <c:pt idx="869">
                  <c:v>8.25</c:v>
                </c:pt>
                <c:pt idx="870">
                  <c:v>8.25</c:v>
                </c:pt>
                <c:pt idx="871">
                  <c:v>8.25</c:v>
                </c:pt>
                <c:pt idx="872">
                  <c:v>8.25</c:v>
                </c:pt>
                <c:pt idx="873">
                  <c:v>8.25</c:v>
                </c:pt>
                <c:pt idx="874">
                  <c:v>8.25</c:v>
                </c:pt>
                <c:pt idx="875">
                  <c:v>8.25</c:v>
                </c:pt>
                <c:pt idx="876">
                  <c:v>8.25</c:v>
                </c:pt>
                <c:pt idx="877">
                  <c:v>8.25</c:v>
                </c:pt>
                <c:pt idx="878">
                  <c:v>8.25</c:v>
                </c:pt>
                <c:pt idx="879">
                  <c:v>8.25</c:v>
                </c:pt>
                <c:pt idx="880">
                  <c:v>8.25</c:v>
                </c:pt>
                <c:pt idx="881">
                  <c:v>8.25</c:v>
                </c:pt>
                <c:pt idx="882">
                  <c:v>8.25</c:v>
                </c:pt>
                <c:pt idx="883">
                  <c:v>8.25</c:v>
                </c:pt>
                <c:pt idx="884">
                  <c:v>8.25</c:v>
                </c:pt>
                <c:pt idx="885">
                  <c:v>8.25</c:v>
                </c:pt>
                <c:pt idx="886">
                  <c:v>8.25</c:v>
                </c:pt>
                <c:pt idx="887">
                  <c:v>8.25</c:v>
                </c:pt>
                <c:pt idx="888">
                  <c:v>8.25</c:v>
                </c:pt>
                <c:pt idx="889">
                  <c:v>8.25</c:v>
                </c:pt>
                <c:pt idx="890">
                  <c:v>8.25</c:v>
                </c:pt>
                <c:pt idx="891">
                  <c:v>8.25</c:v>
                </c:pt>
                <c:pt idx="892">
                  <c:v>8.25</c:v>
                </c:pt>
                <c:pt idx="893">
                  <c:v>8.25</c:v>
                </c:pt>
                <c:pt idx="894">
                  <c:v>8.25</c:v>
                </c:pt>
                <c:pt idx="895">
                  <c:v>8.25</c:v>
                </c:pt>
                <c:pt idx="896">
                  <c:v>8.25</c:v>
                </c:pt>
                <c:pt idx="897">
                  <c:v>8.25</c:v>
                </c:pt>
                <c:pt idx="898">
                  <c:v>8.25</c:v>
                </c:pt>
                <c:pt idx="899">
                  <c:v>8.25</c:v>
                </c:pt>
                <c:pt idx="900">
                  <c:v>8.25</c:v>
                </c:pt>
                <c:pt idx="901">
                  <c:v>8.25</c:v>
                </c:pt>
                <c:pt idx="902">
                  <c:v>8.25</c:v>
                </c:pt>
                <c:pt idx="903">
                  <c:v>8.25</c:v>
                </c:pt>
                <c:pt idx="904">
                  <c:v>8.25</c:v>
                </c:pt>
                <c:pt idx="905">
                  <c:v>8.25</c:v>
                </c:pt>
                <c:pt idx="906">
                  <c:v>8.25</c:v>
                </c:pt>
                <c:pt idx="907">
                  <c:v>8.25</c:v>
                </c:pt>
                <c:pt idx="908">
                  <c:v>8.25</c:v>
                </c:pt>
                <c:pt idx="909">
                  <c:v>8.25</c:v>
                </c:pt>
                <c:pt idx="910">
                  <c:v>8.25</c:v>
                </c:pt>
                <c:pt idx="911">
                  <c:v>8.25</c:v>
                </c:pt>
                <c:pt idx="912">
                  <c:v>8.25</c:v>
                </c:pt>
                <c:pt idx="913">
                  <c:v>8.25</c:v>
                </c:pt>
                <c:pt idx="914">
                  <c:v>8.25</c:v>
                </c:pt>
                <c:pt idx="915">
                  <c:v>8.25</c:v>
                </c:pt>
                <c:pt idx="916">
                  <c:v>8.25</c:v>
                </c:pt>
                <c:pt idx="917">
                  <c:v>8.25</c:v>
                </c:pt>
                <c:pt idx="918">
                  <c:v>8.25</c:v>
                </c:pt>
                <c:pt idx="919">
                  <c:v>8.25</c:v>
                </c:pt>
                <c:pt idx="920">
                  <c:v>8.25</c:v>
                </c:pt>
                <c:pt idx="921">
                  <c:v>8.25</c:v>
                </c:pt>
                <c:pt idx="922">
                  <c:v>8.25</c:v>
                </c:pt>
                <c:pt idx="923">
                  <c:v>8.25</c:v>
                </c:pt>
                <c:pt idx="924">
                  <c:v>8.25</c:v>
                </c:pt>
                <c:pt idx="925">
                  <c:v>8.25</c:v>
                </c:pt>
                <c:pt idx="926">
                  <c:v>8.25</c:v>
                </c:pt>
                <c:pt idx="927">
                  <c:v>8.25</c:v>
                </c:pt>
                <c:pt idx="928">
                  <c:v>8.25</c:v>
                </c:pt>
                <c:pt idx="929">
                  <c:v>8.25</c:v>
                </c:pt>
                <c:pt idx="930">
                  <c:v>8.25</c:v>
                </c:pt>
                <c:pt idx="931">
                  <c:v>8.25</c:v>
                </c:pt>
                <c:pt idx="932">
                  <c:v>8.25</c:v>
                </c:pt>
                <c:pt idx="933">
                  <c:v>8.25</c:v>
                </c:pt>
                <c:pt idx="934">
                  <c:v>8.25</c:v>
                </c:pt>
                <c:pt idx="935">
                  <c:v>8.25</c:v>
                </c:pt>
                <c:pt idx="936">
                  <c:v>8.25</c:v>
                </c:pt>
                <c:pt idx="937">
                  <c:v>8.25</c:v>
                </c:pt>
                <c:pt idx="938">
                  <c:v>8.25</c:v>
                </c:pt>
                <c:pt idx="939">
                  <c:v>8.25</c:v>
                </c:pt>
                <c:pt idx="940">
                  <c:v>8.25</c:v>
                </c:pt>
                <c:pt idx="941">
                  <c:v>8.25</c:v>
                </c:pt>
                <c:pt idx="942">
                  <c:v>8.25</c:v>
                </c:pt>
                <c:pt idx="943">
                  <c:v>8.25</c:v>
                </c:pt>
                <c:pt idx="944">
                  <c:v>8.25</c:v>
                </c:pt>
                <c:pt idx="945">
                  <c:v>7.75</c:v>
                </c:pt>
                <c:pt idx="946">
                  <c:v>7.75</c:v>
                </c:pt>
                <c:pt idx="947">
                  <c:v>7.75</c:v>
                </c:pt>
                <c:pt idx="948">
                  <c:v>7.75</c:v>
                </c:pt>
                <c:pt idx="949">
                  <c:v>7.75</c:v>
                </c:pt>
                <c:pt idx="950">
                  <c:v>7.75</c:v>
                </c:pt>
                <c:pt idx="951">
                  <c:v>7.75</c:v>
                </c:pt>
                <c:pt idx="952">
                  <c:v>7.75</c:v>
                </c:pt>
                <c:pt idx="953">
                  <c:v>7.75</c:v>
                </c:pt>
                <c:pt idx="954">
                  <c:v>7.75</c:v>
                </c:pt>
                <c:pt idx="955">
                  <c:v>7.75</c:v>
                </c:pt>
                <c:pt idx="956">
                  <c:v>7.75</c:v>
                </c:pt>
                <c:pt idx="957">
                  <c:v>7.75</c:v>
                </c:pt>
                <c:pt idx="958">
                  <c:v>7.75</c:v>
                </c:pt>
                <c:pt idx="959">
                  <c:v>7.75</c:v>
                </c:pt>
                <c:pt idx="960">
                  <c:v>7.75</c:v>
                </c:pt>
                <c:pt idx="961">
                  <c:v>7.75</c:v>
                </c:pt>
                <c:pt idx="962">
                  <c:v>7.75</c:v>
                </c:pt>
                <c:pt idx="963">
                  <c:v>7.75</c:v>
                </c:pt>
                <c:pt idx="964">
                  <c:v>7.75</c:v>
                </c:pt>
                <c:pt idx="965">
                  <c:v>7.75</c:v>
                </c:pt>
                <c:pt idx="966">
                  <c:v>7.75</c:v>
                </c:pt>
                <c:pt idx="967">
                  <c:v>7.75</c:v>
                </c:pt>
                <c:pt idx="968">
                  <c:v>7.75</c:v>
                </c:pt>
                <c:pt idx="969">
                  <c:v>7.75</c:v>
                </c:pt>
                <c:pt idx="970">
                  <c:v>7.5</c:v>
                </c:pt>
                <c:pt idx="971">
                  <c:v>7.5</c:v>
                </c:pt>
                <c:pt idx="972">
                  <c:v>7.5</c:v>
                </c:pt>
                <c:pt idx="973">
                  <c:v>7.5</c:v>
                </c:pt>
                <c:pt idx="974">
                  <c:v>7.5</c:v>
                </c:pt>
                <c:pt idx="975">
                  <c:v>7.5</c:v>
                </c:pt>
                <c:pt idx="976">
                  <c:v>7.5</c:v>
                </c:pt>
                <c:pt idx="977">
                  <c:v>7.5</c:v>
                </c:pt>
                <c:pt idx="978">
                  <c:v>7.5</c:v>
                </c:pt>
                <c:pt idx="979">
                  <c:v>7.5</c:v>
                </c:pt>
                <c:pt idx="980">
                  <c:v>7.5</c:v>
                </c:pt>
                <c:pt idx="981">
                  <c:v>7.5</c:v>
                </c:pt>
                <c:pt idx="982">
                  <c:v>7.5</c:v>
                </c:pt>
                <c:pt idx="983">
                  <c:v>7.5</c:v>
                </c:pt>
                <c:pt idx="984">
                  <c:v>7.5</c:v>
                </c:pt>
                <c:pt idx="985">
                  <c:v>7.5</c:v>
                </c:pt>
                <c:pt idx="986">
                  <c:v>7.5</c:v>
                </c:pt>
                <c:pt idx="987">
                  <c:v>7.5</c:v>
                </c:pt>
                <c:pt idx="988">
                  <c:v>7.5</c:v>
                </c:pt>
                <c:pt idx="989">
                  <c:v>7.5</c:v>
                </c:pt>
                <c:pt idx="990">
                  <c:v>7.5</c:v>
                </c:pt>
                <c:pt idx="991">
                  <c:v>7.5</c:v>
                </c:pt>
                <c:pt idx="992">
                  <c:v>7.5</c:v>
                </c:pt>
                <c:pt idx="993">
                  <c:v>7.5</c:v>
                </c:pt>
                <c:pt idx="994">
                  <c:v>7.5</c:v>
                </c:pt>
                <c:pt idx="995">
                  <c:v>7.5</c:v>
                </c:pt>
                <c:pt idx="996">
                  <c:v>7.5</c:v>
                </c:pt>
                <c:pt idx="997">
                  <c:v>7.5</c:v>
                </c:pt>
                <c:pt idx="998">
                  <c:v>7.5</c:v>
                </c:pt>
                <c:pt idx="999">
                  <c:v>7.5</c:v>
                </c:pt>
                <c:pt idx="1000">
                  <c:v>7.5</c:v>
                </c:pt>
                <c:pt idx="1001">
                  <c:v>7.5</c:v>
                </c:pt>
                <c:pt idx="1002">
                  <c:v>7.5</c:v>
                </c:pt>
                <c:pt idx="1003">
                  <c:v>7.5</c:v>
                </c:pt>
                <c:pt idx="1004">
                  <c:v>7.5</c:v>
                </c:pt>
                <c:pt idx="1005">
                  <c:v>7.5</c:v>
                </c:pt>
                <c:pt idx="1006">
                  <c:v>7.5</c:v>
                </c:pt>
                <c:pt idx="1007">
                  <c:v>7.5</c:v>
                </c:pt>
                <c:pt idx="1008">
                  <c:v>7.5</c:v>
                </c:pt>
                <c:pt idx="1009">
                  <c:v>7.5</c:v>
                </c:pt>
                <c:pt idx="1010">
                  <c:v>7.5</c:v>
                </c:pt>
                <c:pt idx="1011">
                  <c:v>7.5</c:v>
                </c:pt>
                <c:pt idx="1012">
                  <c:v>7.5</c:v>
                </c:pt>
              </c:numCache>
            </c:numRef>
          </c:val>
          <c:smooth val="0"/>
        </c:ser>
        <c:dLbls>
          <c:showLegendKey val="0"/>
          <c:showVal val="0"/>
          <c:showCatName val="0"/>
          <c:showSerName val="0"/>
          <c:showPercent val="0"/>
          <c:showBubbleSize val="0"/>
        </c:dLbls>
        <c:marker val="1"/>
        <c:smooth val="0"/>
        <c:axId val="201562368"/>
        <c:axId val="201560832"/>
      </c:lineChart>
      <c:dateAx>
        <c:axId val="201557504"/>
        <c:scaling>
          <c:orientation val="minMax"/>
          <c:min val="40725"/>
        </c:scaling>
        <c:delete val="0"/>
        <c:axPos val="b"/>
        <c:numFmt formatCode="mmyy" sourceLinked="0"/>
        <c:majorTickMark val="out"/>
        <c:minorTickMark val="none"/>
        <c:tickLblPos val="nextTo"/>
        <c:spPr>
          <a:ln w="3175">
            <a:solidFill>
              <a:sysClr val="windowText" lastClr="000000"/>
            </a:solidFill>
          </a:ln>
        </c:spPr>
        <c:txPr>
          <a:bodyPr rot="-5400000" vert="horz"/>
          <a:lstStyle/>
          <a:p>
            <a:pPr>
              <a:defRPr sz="1200"/>
            </a:pPr>
            <a:endParaRPr lang="en-US"/>
          </a:p>
        </c:txPr>
        <c:crossAx val="201559040"/>
        <c:crosses val="autoZero"/>
        <c:auto val="1"/>
        <c:lblOffset val="100"/>
        <c:baseTimeUnit val="days"/>
        <c:majorUnit val="2"/>
        <c:majorTimeUnit val="months"/>
      </c:dateAx>
      <c:valAx>
        <c:axId val="201559040"/>
        <c:scaling>
          <c:orientation val="minMax"/>
          <c:min val="1"/>
        </c:scaling>
        <c:delete val="0"/>
        <c:axPos val="l"/>
        <c:numFmt formatCode="0" sourceLinked="0"/>
        <c:majorTickMark val="out"/>
        <c:minorTickMark val="none"/>
        <c:tickLblPos val="nextTo"/>
        <c:spPr>
          <a:ln w="3175">
            <a:solidFill>
              <a:sysClr val="windowText" lastClr="000000"/>
            </a:solidFill>
          </a:ln>
        </c:spPr>
        <c:txPr>
          <a:bodyPr/>
          <a:lstStyle/>
          <a:p>
            <a:pPr>
              <a:defRPr sz="1200"/>
            </a:pPr>
            <a:endParaRPr lang="en-US"/>
          </a:p>
        </c:txPr>
        <c:crossAx val="201557504"/>
        <c:crosses val="autoZero"/>
        <c:crossBetween val="between"/>
      </c:valAx>
      <c:valAx>
        <c:axId val="201560832"/>
        <c:scaling>
          <c:orientation val="minMax"/>
          <c:max val="15"/>
          <c:min val="1"/>
        </c:scaling>
        <c:delete val="0"/>
        <c:axPos val="r"/>
        <c:numFmt formatCode="0" sourceLinked="0"/>
        <c:majorTickMark val="out"/>
        <c:minorTickMark val="none"/>
        <c:tickLblPos val="nextTo"/>
        <c:spPr>
          <a:ln w="3175">
            <a:solidFill>
              <a:sysClr val="windowText" lastClr="000000"/>
            </a:solidFill>
          </a:ln>
        </c:spPr>
        <c:crossAx val="201562368"/>
        <c:crosses val="max"/>
        <c:crossBetween val="between"/>
        <c:majorUnit val="2"/>
      </c:valAx>
      <c:dateAx>
        <c:axId val="201562368"/>
        <c:scaling>
          <c:orientation val="minMax"/>
        </c:scaling>
        <c:delete val="1"/>
        <c:axPos val="b"/>
        <c:numFmt formatCode="m/d/yyyy" sourceLinked="1"/>
        <c:majorTickMark val="out"/>
        <c:minorTickMark val="none"/>
        <c:tickLblPos val="nextTo"/>
        <c:crossAx val="201560832"/>
        <c:crosses val="autoZero"/>
        <c:auto val="1"/>
        <c:lblOffset val="100"/>
        <c:baseTimeUnit val="days"/>
      </c:dateAx>
      <c:spPr>
        <a:noFill/>
        <a:ln>
          <a:noFill/>
        </a:ln>
      </c:spPr>
    </c:plotArea>
    <c:legend>
      <c:legendPos val="r"/>
      <c:legendEntry>
        <c:idx val="1"/>
        <c:delete val="1"/>
      </c:legendEntry>
      <c:layout>
        <c:manualLayout>
          <c:xMode val="edge"/>
          <c:yMode val="edge"/>
          <c:x val="0.10277204210571525"/>
          <c:y val="9.2629997337289369E-2"/>
          <c:w val="0.86933902091953619"/>
          <c:h val="9.5571531819392139E-2"/>
        </c:manualLayout>
      </c:layout>
      <c:overlay val="0"/>
      <c:txPr>
        <a:bodyPr/>
        <a:lstStyle/>
        <a:p>
          <a:pPr>
            <a:defRPr sz="1200"/>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75AF6-48A7-41DA-BAE6-5F0EA499C067}" type="doc">
      <dgm:prSet loTypeId="urn:microsoft.com/office/officeart/2008/layout/AlternatingHexagons" loCatId="list" qsTypeId="urn:microsoft.com/office/officeart/2005/8/quickstyle/simple3" qsCatId="simple" csTypeId="urn:microsoft.com/office/officeart/2005/8/colors/accent2_5" csCatId="accent2" phldr="1"/>
      <dgm:spPr/>
      <dgm:t>
        <a:bodyPr/>
        <a:lstStyle/>
        <a:p>
          <a:endParaRPr lang="tr-TR"/>
        </a:p>
      </dgm:t>
    </dgm:pt>
    <dgm:pt modelId="{87B8CD1A-22A5-4D62-B2E0-83C70A764867}">
      <dgm:prSet phldrT="[Text]" custT="1"/>
      <dgm:spPr/>
      <dgm:t>
        <a:bodyPr/>
        <a:lstStyle/>
        <a:p>
          <a:r>
            <a:rPr lang="en-US" sz="1600" b="1" i="0" noProof="0" dirty="0" smtClean="0"/>
            <a:t>Credit Policy</a:t>
          </a:r>
          <a:endParaRPr lang="en-US" sz="1600" b="1" i="0" noProof="0" dirty="0"/>
        </a:p>
      </dgm:t>
    </dgm:pt>
    <dgm:pt modelId="{D0DA7F2A-AC7F-4333-A94B-28EABC281DD8}" type="parTrans" cxnId="{CFFF49E5-A443-4201-9CCE-096DE560DAB0}">
      <dgm:prSet/>
      <dgm:spPr/>
      <dgm:t>
        <a:bodyPr/>
        <a:lstStyle/>
        <a:p>
          <a:endParaRPr lang="en-US" noProof="0"/>
        </a:p>
      </dgm:t>
    </dgm:pt>
    <dgm:pt modelId="{FDCFB782-A7C2-416A-833B-04CD6474C390}" type="sibTrans" cxnId="{CFFF49E5-A443-4201-9CCE-096DE560DAB0}">
      <dgm:prSet custT="1"/>
      <dgm:spPr>
        <a:solidFill>
          <a:schemeClr val="bg1"/>
        </a:solidFill>
      </dgm:spPr>
      <dgm:t>
        <a:bodyPr/>
        <a:lstStyle/>
        <a:p>
          <a:pPr>
            <a:lnSpc>
              <a:spcPct val="90000"/>
            </a:lnSpc>
          </a:pPr>
          <a:r>
            <a:rPr lang="en-US" sz="1200" b="1" noProof="0" dirty="0" smtClean="0"/>
            <a:t>Reserve Requirements</a:t>
          </a:r>
        </a:p>
        <a:p>
          <a:pPr>
            <a:lnSpc>
              <a:spcPct val="25000"/>
            </a:lnSpc>
          </a:pPr>
          <a:endParaRPr lang="en-US" sz="1200" b="1" noProof="0" dirty="0" smtClean="0"/>
        </a:p>
        <a:p>
          <a:pPr>
            <a:lnSpc>
              <a:spcPct val="90000"/>
            </a:lnSpc>
          </a:pPr>
          <a:r>
            <a:rPr lang="en-US" sz="1200" b="1" noProof="0" dirty="0" smtClean="0"/>
            <a:t>Macro- prudential Tools</a:t>
          </a:r>
        </a:p>
      </dgm:t>
    </dgm:pt>
    <dgm:pt modelId="{5C3C3E79-C406-483D-8DF9-E0A260E5BB3E}">
      <dgm:prSet phldrT="[Text]" custT="1"/>
      <dgm:spPr>
        <a:solidFill>
          <a:schemeClr val="bg1"/>
        </a:solidFill>
      </dgm:spPr>
      <dgm:t>
        <a:bodyPr/>
        <a:lstStyle/>
        <a:p>
          <a:r>
            <a:rPr lang="en-US" sz="1200" b="1" noProof="0" dirty="0" smtClean="0"/>
            <a:t>Weekly Repo</a:t>
          </a:r>
          <a:endParaRPr lang="en-US" sz="1200" b="1" noProof="0" dirty="0"/>
        </a:p>
      </dgm:t>
    </dgm:pt>
    <dgm:pt modelId="{73A23758-F6AF-44BB-B2AA-C232975099F3}" type="parTrans" cxnId="{10E56AAF-ED37-428F-B960-9FF7C492DD53}">
      <dgm:prSet/>
      <dgm:spPr/>
      <dgm:t>
        <a:bodyPr/>
        <a:lstStyle/>
        <a:p>
          <a:endParaRPr lang="en-US" noProof="0"/>
        </a:p>
      </dgm:t>
    </dgm:pt>
    <dgm:pt modelId="{F118374B-7E1A-48FD-A887-2694C17744E6}" type="sibTrans" cxnId="{10E56AAF-ED37-428F-B960-9FF7C492DD53}">
      <dgm:prSet custT="1"/>
      <dgm:spPr/>
      <dgm:t>
        <a:bodyPr/>
        <a:lstStyle/>
        <a:p>
          <a:pPr>
            <a:lnSpc>
              <a:spcPct val="90000"/>
            </a:lnSpc>
          </a:pPr>
          <a:r>
            <a:rPr lang="en-US" sz="1600" b="1" noProof="0" dirty="0" smtClean="0"/>
            <a:t>Interest Rate Policy</a:t>
          </a:r>
        </a:p>
      </dgm:t>
    </dgm:pt>
    <dgm:pt modelId="{C83CD52B-9095-4004-8694-64E74182B314}">
      <dgm:prSet phldrT="[Text]" custT="1"/>
      <dgm:spPr/>
      <dgm:t>
        <a:bodyPr/>
        <a:lstStyle/>
        <a:p>
          <a:r>
            <a:rPr lang="en-US" sz="1600" b="1" noProof="0" dirty="0" smtClean="0"/>
            <a:t>Liquidity Policy</a:t>
          </a:r>
          <a:endParaRPr lang="en-US" sz="1600" b="1" noProof="0" dirty="0"/>
        </a:p>
      </dgm:t>
    </dgm:pt>
    <dgm:pt modelId="{D13913EF-D7FB-4E00-84E0-2117B416ACF9}" type="parTrans" cxnId="{A902DA99-C780-41AF-810E-58227FC169E5}">
      <dgm:prSet/>
      <dgm:spPr/>
      <dgm:t>
        <a:bodyPr/>
        <a:lstStyle/>
        <a:p>
          <a:endParaRPr lang="en-US" noProof="0"/>
        </a:p>
      </dgm:t>
    </dgm:pt>
    <dgm:pt modelId="{952EF640-9DEE-4C62-9019-629E1712B935}" type="sibTrans" cxnId="{A902DA99-C780-41AF-810E-58227FC169E5}">
      <dgm:prSet custT="1"/>
      <dgm:spPr>
        <a:solidFill>
          <a:schemeClr val="bg1"/>
        </a:solidFill>
      </dgm:spPr>
      <dgm:t>
        <a:bodyPr/>
        <a:lstStyle/>
        <a:p>
          <a:pPr>
            <a:lnSpc>
              <a:spcPct val="90000"/>
            </a:lnSpc>
          </a:pPr>
          <a:r>
            <a:rPr lang="en-US" sz="1200" b="1" noProof="0" smtClean="0"/>
            <a:t>Interest Rate Corridor</a:t>
          </a:r>
        </a:p>
        <a:p>
          <a:pPr>
            <a:lnSpc>
              <a:spcPct val="25000"/>
            </a:lnSpc>
          </a:pPr>
          <a:endParaRPr lang="en-US" sz="1200" b="1" noProof="0" smtClean="0"/>
        </a:p>
        <a:p>
          <a:pPr>
            <a:lnSpc>
              <a:spcPct val="90000"/>
            </a:lnSpc>
          </a:pPr>
          <a:r>
            <a:rPr lang="en-US" sz="1200" b="1" noProof="0" smtClean="0"/>
            <a:t>Funding Strategy</a:t>
          </a:r>
          <a:endParaRPr lang="en-US" sz="1200" b="1" noProof="0"/>
        </a:p>
      </dgm:t>
    </dgm:pt>
    <dgm:pt modelId="{DC0771D2-14B1-4932-8BE7-753D285B9231}" type="pres">
      <dgm:prSet presAssocID="{58275AF6-48A7-41DA-BAE6-5F0EA499C067}" presName="Name0" presStyleCnt="0">
        <dgm:presLayoutVars>
          <dgm:chMax/>
          <dgm:chPref/>
          <dgm:dir/>
          <dgm:animLvl val="lvl"/>
        </dgm:presLayoutVars>
      </dgm:prSet>
      <dgm:spPr/>
      <dgm:t>
        <a:bodyPr/>
        <a:lstStyle/>
        <a:p>
          <a:endParaRPr lang="en-US"/>
        </a:p>
      </dgm:t>
    </dgm:pt>
    <dgm:pt modelId="{19222F5A-893E-4901-9FA4-F4A5826486C2}" type="pres">
      <dgm:prSet presAssocID="{87B8CD1A-22A5-4D62-B2E0-83C70A764867}" presName="composite" presStyleCnt="0"/>
      <dgm:spPr/>
    </dgm:pt>
    <dgm:pt modelId="{EF909568-9BFA-4A99-89FB-A8D7323D1412}" type="pres">
      <dgm:prSet presAssocID="{87B8CD1A-22A5-4D62-B2E0-83C70A764867}" presName="Parent1" presStyleLbl="node1" presStyleIdx="0" presStyleCnt="6" custLinFactNeighborX="21587" custLinFactNeighborY="26762">
        <dgm:presLayoutVars>
          <dgm:chMax val="1"/>
          <dgm:chPref val="1"/>
          <dgm:bulletEnabled val="1"/>
        </dgm:presLayoutVars>
      </dgm:prSet>
      <dgm:spPr/>
      <dgm:t>
        <a:bodyPr/>
        <a:lstStyle/>
        <a:p>
          <a:endParaRPr lang="en-US"/>
        </a:p>
      </dgm:t>
    </dgm:pt>
    <dgm:pt modelId="{041C6F8A-28E7-44EE-BF9D-4C7809ABF529}" type="pres">
      <dgm:prSet presAssocID="{87B8CD1A-22A5-4D62-B2E0-83C70A764867}" presName="Childtext1" presStyleLbl="revTx" presStyleIdx="0" presStyleCnt="3" custLinFactNeighborX="-35655" custLinFactNeighborY="44604">
        <dgm:presLayoutVars>
          <dgm:chMax val="0"/>
          <dgm:chPref val="0"/>
          <dgm:bulletEnabled val="1"/>
        </dgm:presLayoutVars>
      </dgm:prSet>
      <dgm:spPr/>
      <dgm:t>
        <a:bodyPr/>
        <a:lstStyle/>
        <a:p>
          <a:endParaRPr lang="tr-TR"/>
        </a:p>
      </dgm:t>
    </dgm:pt>
    <dgm:pt modelId="{7F05C486-F2F6-408D-9754-1A5E145ABFBD}" type="pres">
      <dgm:prSet presAssocID="{87B8CD1A-22A5-4D62-B2E0-83C70A764867}" presName="BalanceSpacing" presStyleCnt="0"/>
      <dgm:spPr/>
    </dgm:pt>
    <dgm:pt modelId="{091E43D0-A100-4425-AA7D-DEF497CDCDFA}" type="pres">
      <dgm:prSet presAssocID="{87B8CD1A-22A5-4D62-B2E0-83C70A764867}" presName="BalanceSpacing1" presStyleCnt="0"/>
      <dgm:spPr/>
    </dgm:pt>
    <dgm:pt modelId="{8A7DD8B3-FB88-4CEC-A114-33FB1A194BC7}" type="pres">
      <dgm:prSet presAssocID="{FDCFB782-A7C2-416A-833B-04CD6474C390}" presName="Accent1Text" presStyleLbl="node1" presStyleIdx="1" presStyleCnt="6" custScaleX="108875" custLinFactNeighborX="18519" custLinFactNeighborY="26762"/>
      <dgm:spPr/>
      <dgm:t>
        <a:bodyPr/>
        <a:lstStyle/>
        <a:p>
          <a:endParaRPr lang="tr-TR"/>
        </a:p>
      </dgm:t>
    </dgm:pt>
    <dgm:pt modelId="{EB44E285-2D89-45B6-84CF-9FF1B1D7FCFA}" type="pres">
      <dgm:prSet presAssocID="{FDCFB782-A7C2-416A-833B-04CD6474C390}" presName="spaceBetweenRectangles" presStyleCnt="0"/>
      <dgm:spPr/>
    </dgm:pt>
    <dgm:pt modelId="{269E8981-2D0B-4FF9-8EEA-5163CFFECC95}" type="pres">
      <dgm:prSet presAssocID="{5C3C3E79-C406-483D-8DF9-E0A260E5BB3E}" presName="composite" presStyleCnt="0"/>
      <dgm:spPr/>
    </dgm:pt>
    <dgm:pt modelId="{FC52845B-5172-4145-9697-9B44A955A61F}" type="pres">
      <dgm:prSet presAssocID="{5C3C3E79-C406-483D-8DF9-E0A260E5BB3E}" presName="Parent1" presStyleLbl="node1" presStyleIdx="2" presStyleCnt="6" custLinFactNeighborX="14317" custLinFactNeighborY="26762">
        <dgm:presLayoutVars>
          <dgm:chMax val="1"/>
          <dgm:chPref val="1"/>
          <dgm:bulletEnabled val="1"/>
        </dgm:presLayoutVars>
      </dgm:prSet>
      <dgm:spPr/>
      <dgm:t>
        <a:bodyPr/>
        <a:lstStyle/>
        <a:p>
          <a:endParaRPr lang="tr-TR"/>
        </a:p>
      </dgm:t>
    </dgm:pt>
    <dgm:pt modelId="{9A9B2B68-D9C2-4175-92C7-06E98C4D7231}" type="pres">
      <dgm:prSet presAssocID="{5C3C3E79-C406-483D-8DF9-E0A260E5BB3E}" presName="Childtext1" presStyleLbl="revTx" presStyleIdx="1" presStyleCnt="3" custScaleX="107416" custLinFactX="6567" custLinFactY="-100000" custLinFactNeighborX="100000" custLinFactNeighborY="-116004">
        <dgm:presLayoutVars>
          <dgm:chMax val="0"/>
          <dgm:chPref val="0"/>
          <dgm:bulletEnabled val="1"/>
        </dgm:presLayoutVars>
      </dgm:prSet>
      <dgm:spPr/>
      <dgm:t>
        <a:bodyPr/>
        <a:lstStyle/>
        <a:p>
          <a:endParaRPr lang="en-US"/>
        </a:p>
      </dgm:t>
    </dgm:pt>
    <dgm:pt modelId="{7621BD27-EF3B-4071-9702-0DAD86DFCCD3}" type="pres">
      <dgm:prSet presAssocID="{5C3C3E79-C406-483D-8DF9-E0A260E5BB3E}" presName="BalanceSpacing" presStyleCnt="0"/>
      <dgm:spPr/>
    </dgm:pt>
    <dgm:pt modelId="{A61C9C0E-5A65-4FF7-98CF-E20419B2C64D}" type="pres">
      <dgm:prSet presAssocID="{5C3C3E79-C406-483D-8DF9-E0A260E5BB3E}" presName="BalanceSpacing1" presStyleCnt="0"/>
      <dgm:spPr/>
    </dgm:pt>
    <dgm:pt modelId="{70CD2DB2-5DAA-4396-A66D-A5B99698778F}" type="pres">
      <dgm:prSet presAssocID="{F118374B-7E1A-48FD-A887-2694C17744E6}" presName="Accent1Text" presStyleLbl="node1" presStyleIdx="3" presStyleCnt="6" custLinFactNeighborX="15684" custLinFactNeighborY="26259"/>
      <dgm:spPr/>
      <dgm:t>
        <a:bodyPr/>
        <a:lstStyle/>
        <a:p>
          <a:endParaRPr lang="tr-TR"/>
        </a:p>
      </dgm:t>
    </dgm:pt>
    <dgm:pt modelId="{2ED3F939-DF01-44D4-92CA-728C44697001}" type="pres">
      <dgm:prSet presAssocID="{F118374B-7E1A-48FD-A887-2694C17744E6}" presName="spaceBetweenRectangles" presStyleCnt="0"/>
      <dgm:spPr/>
    </dgm:pt>
    <dgm:pt modelId="{323849D4-9E04-45C9-9639-A52B6B11CBC5}" type="pres">
      <dgm:prSet presAssocID="{C83CD52B-9095-4004-8694-64E74182B314}" presName="composite" presStyleCnt="0"/>
      <dgm:spPr/>
    </dgm:pt>
    <dgm:pt modelId="{8EF4C8D9-42D1-46DE-BC62-C969E6E88631}" type="pres">
      <dgm:prSet presAssocID="{C83CD52B-9095-4004-8694-64E74182B314}" presName="Parent1" presStyleLbl="node1" presStyleIdx="4" presStyleCnt="6" custScaleX="102958" custLinFactNeighborX="18519" custLinFactNeighborY="26762">
        <dgm:presLayoutVars>
          <dgm:chMax val="1"/>
          <dgm:chPref val="1"/>
          <dgm:bulletEnabled val="1"/>
        </dgm:presLayoutVars>
      </dgm:prSet>
      <dgm:spPr/>
      <dgm:t>
        <a:bodyPr/>
        <a:lstStyle/>
        <a:p>
          <a:endParaRPr lang="en-US"/>
        </a:p>
      </dgm:t>
    </dgm:pt>
    <dgm:pt modelId="{40E7CA83-0B38-4028-B7E9-32CA79CC20B6}" type="pres">
      <dgm:prSet presAssocID="{C83CD52B-9095-4004-8694-64E74182B314}" presName="Childtext1" presStyleLbl="revTx" presStyleIdx="2" presStyleCnt="3" custLinFactNeighborX="-35655" custLinFactNeighborY="-43678">
        <dgm:presLayoutVars>
          <dgm:chMax val="0"/>
          <dgm:chPref val="0"/>
          <dgm:bulletEnabled val="1"/>
        </dgm:presLayoutVars>
      </dgm:prSet>
      <dgm:spPr/>
      <dgm:t>
        <a:bodyPr/>
        <a:lstStyle/>
        <a:p>
          <a:endParaRPr lang="tr-TR"/>
        </a:p>
      </dgm:t>
    </dgm:pt>
    <dgm:pt modelId="{1FFE0EE4-7279-4662-828E-ED543D5845A5}" type="pres">
      <dgm:prSet presAssocID="{C83CD52B-9095-4004-8694-64E74182B314}" presName="BalanceSpacing" presStyleCnt="0"/>
      <dgm:spPr/>
    </dgm:pt>
    <dgm:pt modelId="{BAE3B7DF-ED96-440B-9B72-C8541DF104F7}" type="pres">
      <dgm:prSet presAssocID="{C83CD52B-9095-4004-8694-64E74182B314}" presName="BalanceSpacing1" presStyleCnt="0"/>
      <dgm:spPr/>
    </dgm:pt>
    <dgm:pt modelId="{A6E5699C-EFCE-46C0-BFDD-E967AECAD353}" type="pres">
      <dgm:prSet presAssocID="{952EF640-9DEE-4C62-9019-629E1712B935}" presName="Accent1Text" presStyleLbl="node1" presStyleIdx="5" presStyleCnt="6" custLinFactNeighborX="18519" custLinFactNeighborY="26762"/>
      <dgm:spPr/>
      <dgm:t>
        <a:bodyPr/>
        <a:lstStyle/>
        <a:p>
          <a:endParaRPr lang="tr-TR"/>
        </a:p>
      </dgm:t>
    </dgm:pt>
  </dgm:ptLst>
  <dgm:cxnLst>
    <dgm:cxn modelId="{1751997E-4AB8-4A12-9E4B-0E26600D154C}" type="presOf" srcId="{FDCFB782-A7C2-416A-833B-04CD6474C390}" destId="{8A7DD8B3-FB88-4CEC-A114-33FB1A194BC7}" srcOrd="0" destOrd="0" presId="urn:microsoft.com/office/officeart/2008/layout/AlternatingHexagons"/>
    <dgm:cxn modelId="{CFFF49E5-A443-4201-9CCE-096DE560DAB0}" srcId="{58275AF6-48A7-41DA-BAE6-5F0EA499C067}" destId="{87B8CD1A-22A5-4D62-B2E0-83C70A764867}" srcOrd="0" destOrd="0" parTransId="{D0DA7F2A-AC7F-4333-A94B-28EABC281DD8}" sibTransId="{FDCFB782-A7C2-416A-833B-04CD6474C390}"/>
    <dgm:cxn modelId="{A902DA99-C780-41AF-810E-58227FC169E5}" srcId="{58275AF6-48A7-41DA-BAE6-5F0EA499C067}" destId="{C83CD52B-9095-4004-8694-64E74182B314}" srcOrd="2" destOrd="0" parTransId="{D13913EF-D7FB-4E00-84E0-2117B416ACF9}" sibTransId="{952EF640-9DEE-4C62-9019-629E1712B935}"/>
    <dgm:cxn modelId="{10E56AAF-ED37-428F-B960-9FF7C492DD53}" srcId="{58275AF6-48A7-41DA-BAE6-5F0EA499C067}" destId="{5C3C3E79-C406-483D-8DF9-E0A260E5BB3E}" srcOrd="1" destOrd="0" parTransId="{73A23758-F6AF-44BB-B2AA-C232975099F3}" sibTransId="{F118374B-7E1A-48FD-A887-2694C17744E6}"/>
    <dgm:cxn modelId="{C98AB5F0-D914-4020-A0E2-DB908C403B9D}" type="presOf" srcId="{952EF640-9DEE-4C62-9019-629E1712B935}" destId="{A6E5699C-EFCE-46C0-BFDD-E967AECAD353}" srcOrd="0" destOrd="0" presId="urn:microsoft.com/office/officeart/2008/layout/AlternatingHexagons"/>
    <dgm:cxn modelId="{EED97203-E7AD-4292-97A4-C83AB8BC647D}" type="presOf" srcId="{87B8CD1A-22A5-4D62-B2E0-83C70A764867}" destId="{EF909568-9BFA-4A99-89FB-A8D7323D1412}" srcOrd="0" destOrd="0" presId="urn:microsoft.com/office/officeart/2008/layout/AlternatingHexagons"/>
    <dgm:cxn modelId="{67A17436-8CC7-403D-9449-27B813C7E37C}" type="presOf" srcId="{F118374B-7E1A-48FD-A887-2694C17744E6}" destId="{70CD2DB2-5DAA-4396-A66D-A5B99698778F}" srcOrd="0" destOrd="0" presId="urn:microsoft.com/office/officeart/2008/layout/AlternatingHexagons"/>
    <dgm:cxn modelId="{62EB0BC8-A7BE-4712-B914-0A9D26CA297C}" type="presOf" srcId="{5C3C3E79-C406-483D-8DF9-E0A260E5BB3E}" destId="{FC52845B-5172-4145-9697-9B44A955A61F}" srcOrd="0" destOrd="0" presId="urn:microsoft.com/office/officeart/2008/layout/AlternatingHexagons"/>
    <dgm:cxn modelId="{9AEA66EB-BCA0-4920-8F33-29D6F8E2A3CF}" type="presOf" srcId="{58275AF6-48A7-41DA-BAE6-5F0EA499C067}" destId="{DC0771D2-14B1-4932-8BE7-753D285B9231}" srcOrd="0" destOrd="0" presId="urn:microsoft.com/office/officeart/2008/layout/AlternatingHexagons"/>
    <dgm:cxn modelId="{9BE1FAEA-3314-4635-8BDD-73BCE8C6A4B0}" type="presOf" srcId="{C83CD52B-9095-4004-8694-64E74182B314}" destId="{8EF4C8D9-42D1-46DE-BC62-C969E6E88631}" srcOrd="0" destOrd="0" presId="urn:microsoft.com/office/officeart/2008/layout/AlternatingHexagons"/>
    <dgm:cxn modelId="{5D7DC56E-E3C1-44C1-8DAB-DF84B3738F4B}" type="presParOf" srcId="{DC0771D2-14B1-4932-8BE7-753D285B9231}" destId="{19222F5A-893E-4901-9FA4-F4A5826486C2}" srcOrd="0" destOrd="0" presId="urn:microsoft.com/office/officeart/2008/layout/AlternatingHexagons"/>
    <dgm:cxn modelId="{B3A7858D-9962-462C-B72A-448BD1A1C722}" type="presParOf" srcId="{19222F5A-893E-4901-9FA4-F4A5826486C2}" destId="{EF909568-9BFA-4A99-89FB-A8D7323D1412}" srcOrd="0" destOrd="0" presId="urn:microsoft.com/office/officeart/2008/layout/AlternatingHexagons"/>
    <dgm:cxn modelId="{1034A28B-41E9-4E4B-BC43-74E27D79237F}" type="presParOf" srcId="{19222F5A-893E-4901-9FA4-F4A5826486C2}" destId="{041C6F8A-28E7-44EE-BF9D-4C7809ABF529}" srcOrd="1" destOrd="0" presId="urn:microsoft.com/office/officeart/2008/layout/AlternatingHexagons"/>
    <dgm:cxn modelId="{03CB34A2-4B3D-48FA-AF5A-4A0B954958A4}" type="presParOf" srcId="{19222F5A-893E-4901-9FA4-F4A5826486C2}" destId="{7F05C486-F2F6-408D-9754-1A5E145ABFBD}" srcOrd="2" destOrd="0" presId="urn:microsoft.com/office/officeart/2008/layout/AlternatingHexagons"/>
    <dgm:cxn modelId="{3D2AA361-1CE8-4AFD-8B3D-13504EF07291}" type="presParOf" srcId="{19222F5A-893E-4901-9FA4-F4A5826486C2}" destId="{091E43D0-A100-4425-AA7D-DEF497CDCDFA}" srcOrd="3" destOrd="0" presId="urn:microsoft.com/office/officeart/2008/layout/AlternatingHexagons"/>
    <dgm:cxn modelId="{18A3F1DC-35BB-4D68-B15F-56847A3C559E}" type="presParOf" srcId="{19222F5A-893E-4901-9FA4-F4A5826486C2}" destId="{8A7DD8B3-FB88-4CEC-A114-33FB1A194BC7}" srcOrd="4" destOrd="0" presId="urn:microsoft.com/office/officeart/2008/layout/AlternatingHexagons"/>
    <dgm:cxn modelId="{A1DE94AB-1DA9-45FF-AD57-E01B1413CA0C}" type="presParOf" srcId="{DC0771D2-14B1-4932-8BE7-753D285B9231}" destId="{EB44E285-2D89-45B6-84CF-9FF1B1D7FCFA}" srcOrd="1" destOrd="0" presId="urn:microsoft.com/office/officeart/2008/layout/AlternatingHexagons"/>
    <dgm:cxn modelId="{5F18B146-E369-4C59-B7A7-44D37B7C47E6}" type="presParOf" srcId="{DC0771D2-14B1-4932-8BE7-753D285B9231}" destId="{269E8981-2D0B-4FF9-8EEA-5163CFFECC95}" srcOrd="2" destOrd="0" presId="urn:microsoft.com/office/officeart/2008/layout/AlternatingHexagons"/>
    <dgm:cxn modelId="{95CDC08E-657C-48A6-A737-99FA4AFE3549}" type="presParOf" srcId="{269E8981-2D0B-4FF9-8EEA-5163CFFECC95}" destId="{FC52845B-5172-4145-9697-9B44A955A61F}" srcOrd="0" destOrd="0" presId="urn:microsoft.com/office/officeart/2008/layout/AlternatingHexagons"/>
    <dgm:cxn modelId="{BCB8814D-9142-479F-8A5C-76A84E6AE2D3}" type="presParOf" srcId="{269E8981-2D0B-4FF9-8EEA-5163CFFECC95}" destId="{9A9B2B68-D9C2-4175-92C7-06E98C4D7231}" srcOrd="1" destOrd="0" presId="urn:microsoft.com/office/officeart/2008/layout/AlternatingHexagons"/>
    <dgm:cxn modelId="{FEA6C9C5-9CC8-4936-B913-3E0A25418F74}" type="presParOf" srcId="{269E8981-2D0B-4FF9-8EEA-5163CFFECC95}" destId="{7621BD27-EF3B-4071-9702-0DAD86DFCCD3}" srcOrd="2" destOrd="0" presId="urn:microsoft.com/office/officeart/2008/layout/AlternatingHexagons"/>
    <dgm:cxn modelId="{3B9A0C5C-C43A-45D7-BA33-4B9C0AE15112}" type="presParOf" srcId="{269E8981-2D0B-4FF9-8EEA-5163CFFECC95}" destId="{A61C9C0E-5A65-4FF7-98CF-E20419B2C64D}" srcOrd="3" destOrd="0" presId="urn:microsoft.com/office/officeart/2008/layout/AlternatingHexagons"/>
    <dgm:cxn modelId="{D6156F32-6D02-4BAB-B277-A921FF9A0E73}" type="presParOf" srcId="{269E8981-2D0B-4FF9-8EEA-5163CFFECC95}" destId="{70CD2DB2-5DAA-4396-A66D-A5B99698778F}" srcOrd="4" destOrd="0" presId="urn:microsoft.com/office/officeart/2008/layout/AlternatingHexagons"/>
    <dgm:cxn modelId="{D0544136-FC9E-4C3A-8802-390828B4CA57}" type="presParOf" srcId="{DC0771D2-14B1-4932-8BE7-753D285B9231}" destId="{2ED3F939-DF01-44D4-92CA-728C44697001}" srcOrd="3" destOrd="0" presId="urn:microsoft.com/office/officeart/2008/layout/AlternatingHexagons"/>
    <dgm:cxn modelId="{7196F196-DA33-4498-90DD-E7156AB0F3DD}" type="presParOf" srcId="{DC0771D2-14B1-4932-8BE7-753D285B9231}" destId="{323849D4-9E04-45C9-9639-A52B6B11CBC5}" srcOrd="4" destOrd="0" presId="urn:microsoft.com/office/officeart/2008/layout/AlternatingHexagons"/>
    <dgm:cxn modelId="{36D1A80E-8382-4A22-AE68-161320F9C1F5}" type="presParOf" srcId="{323849D4-9E04-45C9-9639-A52B6B11CBC5}" destId="{8EF4C8D9-42D1-46DE-BC62-C969E6E88631}" srcOrd="0" destOrd="0" presId="urn:microsoft.com/office/officeart/2008/layout/AlternatingHexagons"/>
    <dgm:cxn modelId="{E839B5DB-D298-430F-9EAB-B59761BEFC4D}" type="presParOf" srcId="{323849D4-9E04-45C9-9639-A52B6B11CBC5}" destId="{40E7CA83-0B38-4028-B7E9-32CA79CC20B6}" srcOrd="1" destOrd="0" presId="urn:microsoft.com/office/officeart/2008/layout/AlternatingHexagons"/>
    <dgm:cxn modelId="{D825AF96-8C96-4EB0-B9EA-DDAABFEE3206}" type="presParOf" srcId="{323849D4-9E04-45C9-9639-A52B6B11CBC5}" destId="{1FFE0EE4-7279-4662-828E-ED543D5845A5}" srcOrd="2" destOrd="0" presId="urn:microsoft.com/office/officeart/2008/layout/AlternatingHexagons"/>
    <dgm:cxn modelId="{7737AE78-FE37-4AF2-AF59-8B9C2A02F14A}" type="presParOf" srcId="{323849D4-9E04-45C9-9639-A52B6B11CBC5}" destId="{BAE3B7DF-ED96-440B-9B72-C8541DF104F7}" srcOrd="3" destOrd="0" presId="urn:microsoft.com/office/officeart/2008/layout/AlternatingHexagons"/>
    <dgm:cxn modelId="{B20224D5-1103-46CB-AE99-1BF6B7B08F1C}" type="presParOf" srcId="{323849D4-9E04-45C9-9639-A52B6B11CBC5}" destId="{A6E5699C-EFCE-46C0-BFDD-E967AECAD35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1715F7-F189-4911-A4E3-E699EBE1F5C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D036D588-692D-49C9-89C9-F28AA9895261}">
      <dgm:prSet phldrT="[Text]" custT="1"/>
      <dgm:spPr>
        <a:xfrm>
          <a:off x="3142711" y="97278"/>
          <a:ext cx="956304" cy="597061"/>
        </a:xfrm>
        <a:noFill/>
        <a:ln>
          <a:noFill/>
        </a:ln>
        <a:effectLst/>
      </dgm:spPr>
      <dgm:t>
        <a:bodyPr/>
        <a:lstStyle/>
        <a:p>
          <a:r>
            <a:rPr lang="tr-TR" sz="1200" b="0" dirty="0" err="1">
              <a:solidFill>
                <a:schemeClr val="tx1"/>
              </a:solidFill>
              <a:latin typeface="Arial" panose="020B0604020202020204" pitchFamily="34" charset="0"/>
              <a:ea typeface="+mn-ea"/>
              <a:cs typeface="Arial" panose="020B0604020202020204" pitchFamily="34" charset="0"/>
            </a:rPr>
            <a:t>Currency</a:t>
          </a:r>
          <a:r>
            <a:rPr lang="tr-TR" sz="1200" b="0" dirty="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r>
            <a:rPr lang="tr-TR" sz="1200" b="0" dirty="0">
              <a:solidFill>
                <a:schemeClr val="tx1"/>
              </a:solidFill>
              <a:latin typeface="Arial" panose="020B0604020202020204" pitchFamily="34" charset="0"/>
              <a:ea typeface="+mn-ea"/>
              <a:cs typeface="Arial" panose="020B0604020202020204" pitchFamily="34" charset="0"/>
            </a:rPr>
            <a:t> </a:t>
          </a:r>
        </a:p>
      </dgm:t>
    </dgm:pt>
    <dgm:pt modelId="{9962FC63-5C81-49E0-8F8A-F6943AB90DA8}" type="parTrans" cxnId="{B64934DF-0149-46D2-859C-7F9E01893966}">
      <dgm:prSet/>
      <dgm:spPr/>
      <dgm:t>
        <a:bodyPr/>
        <a:lstStyle/>
        <a:p>
          <a:endParaRPr lang="tr-TR" sz="1200">
            <a:latin typeface="Arial" panose="020B0604020202020204" pitchFamily="34" charset="0"/>
            <a:cs typeface="Arial" panose="020B0604020202020204" pitchFamily="34" charset="0"/>
          </a:endParaRPr>
        </a:p>
      </dgm:t>
    </dgm:pt>
    <dgm:pt modelId="{48788FD1-7BF8-46B3-8A48-55011136132C}" type="sibTrans" cxnId="{B64934DF-0149-46D2-859C-7F9E01893966}">
      <dgm:prSet/>
      <dgm:spPr>
        <a:xfrm>
          <a:off x="1227754" y="-196123"/>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BE47B20-345B-4E7E-9F00-1E032E72685A}">
      <dgm:prSet phldrT="[Text]" custT="1"/>
      <dgm:spPr>
        <a:xfrm>
          <a:off x="3277002" y="1459815"/>
          <a:ext cx="1352683" cy="865094"/>
        </a:xfr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FF06E482-2175-47D3-8FC8-9F5456A6A7B9}" type="parTrans" cxnId="{FD6F6708-79FD-4B2A-AE59-1C54D10AA8F8}">
      <dgm:prSet/>
      <dgm:spPr/>
      <dgm:t>
        <a:bodyPr/>
        <a:lstStyle/>
        <a:p>
          <a:endParaRPr lang="tr-TR" sz="1200">
            <a:latin typeface="Arial" panose="020B0604020202020204" pitchFamily="34" charset="0"/>
            <a:cs typeface="Arial" panose="020B0604020202020204" pitchFamily="34" charset="0"/>
          </a:endParaRPr>
        </a:p>
      </dgm:t>
    </dgm:pt>
    <dgm:pt modelId="{43E231EC-CB11-4269-86A2-2ADC05125685}" type="sibTrans" cxnId="{FD6F6708-79FD-4B2A-AE59-1C54D10AA8F8}">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06E0FA33-6A0D-4ACF-B222-2B8A16488FDC}">
      <dgm:prSet phldrT="[Text]" custT="1"/>
      <dgm:spPr>
        <a:xfrm>
          <a:off x="2305079" y="2406517"/>
          <a:ext cx="791616" cy="791616"/>
        </a:xfrm>
        <a:noFill/>
        <a:ln>
          <a:noFill/>
        </a:ln>
        <a:effectLst/>
      </dgm:spPr>
      <dgm:t>
        <a:bodyPr/>
        <a:lstStyle/>
        <a:p>
          <a:r>
            <a:rPr lang="tr-TR" sz="1200" b="1" i="0" dirty="0" err="1">
              <a:solidFill>
                <a:schemeClr val="tx1"/>
              </a:solidFill>
              <a:latin typeface="Arial" panose="020B0604020202020204" pitchFamily="34" charset="0"/>
              <a:ea typeface="+mn-ea"/>
              <a:cs typeface="Arial" panose="020B0604020202020204" pitchFamily="34" charset="0"/>
            </a:rPr>
            <a:t>Domestic</a:t>
          </a:r>
          <a:r>
            <a:rPr lang="tr-TR" sz="1200" b="1" i="0" dirty="0">
              <a:solidFill>
                <a:schemeClr val="tx1"/>
              </a:solidFill>
              <a:latin typeface="Arial" panose="020B0604020202020204" pitchFamily="34" charset="0"/>
              <a:ea typeface="+mn-ea"/>
              <a:cs typeface="Arial" panose="020B0604020202020204" pitchFamily="34" charset="0"/>
            </a:rPr>
            <a:t> </a:t>
          </a:r>
          <a:r>
            <a:rPr lang="tr-TR" sz="1200" b="1" i="0" dirty="0" err="1">
              <a:solidFill>
                <a:schemeClr val="tx1"/>
              </a:solidFill>
              <a:latin typeface="Arial" panose="020B0604020202020204" pitchFamily="34" charset="0"/>
              <a:ea typeface="+mn-ea"/>
              <a:cs typeface="Arial" panose="020B0604020202020204" pitchFamily="34" charset="0"/>
            </a:rPr>
            <a:t>Credit</a:t>
          </a:r>
          <a:r>
            <a:rPr lang="tr-TR" sz="1200" b="1" i="0" dirty="0">
              <a:solidFill>
                <a:schemeClr val="tx1"/>
              </a:solidFill>
              <a:latin typeface="Arial" panose="020B0604020202020204" pitchFamily="34" charset="0"/>
              <a:ea typeface="+mn-ea"/>
              <a:cs typeface="Arial" panose="020B0604020202020204" pitchFamily="34" charset="0"/>
            </a:rPr>
            <a:t> Expansion</a:t>
          </a:r>
        </a:p>
      </dgm:t>
    </dgm:pt>
    <dgm:pt modelId="{C6317989-AFD9-45A7-B3BE-DC2AAE0F84D3}" type="parTrans" cxnId="{4A2A0F6E-E573-4068-9576-65051B6F368B}">
      <dgm:prSet/>
      <dgm:spPr/>
      <dgm:t>
        <a:bodyPr/>
        <a:lstStyle/>
        <a:p>
          <a:endParaRPr lang="tr-TR" sz="1200">
            <a:latin typeface="Arial" panose="020B0604020202020204" pitchFamily="34" charset="0"/>
            <a:cs typeface="Arial" panose="020B0604020202020204" pitchFamily="34" charset="0"/>
          </a:endParaRPr>
        </a:p>
      </dgm:t>
    </dgm:pt>
    <dgm:pt modelId="{F1A09D70-B3DD-4E5C-987C-A7F5DE29E009}" type="sibTrans" cxnId="{4A2A0F6E-E573-4068-9576-65051B6F368B}">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75B545A-875A-4D17-8BB3-1ADA213A2947}">
      <dgm:prSet phldrT="[Text]" custT="1"/>
      <dgm:spPr>
        <a:xfrm>
          <a:off x="856714" y="1449422"/>
          <a:ext cx="1183435" cy="885882"/>
        </a:xfr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r>
            <a:rPr lang="tr-TR" sz="1200" b="0" i="0" dirty="0" err="1" smtClean="0">
              <a:solidFill>
                <a:schemeClr val="tx1"/>
              </a:solidFill>
              <a:latin typeface="Arial" panose="020B0604020202020204" pitchFamily="34" charset="0"/>
              <a:ea typeface="+mn-ea"/>
              <a:cs typeface="Arial" panose="020B0604020202020204" pitchFamily="34" charset="0"/>
            </a:rPr>
            <a:t>further</a:t>
          </a:r>
          <a:r>
            <a:rPr lang="tr-TR" sz="1200" b="0" i="0" dirty="0" smtClean="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endParaRPr lang="tr-TR" sz="1200" b="0" i="0" dirty="0">
            <a:solidFill>
              <a:schemeClr val="tx1"/>
            </a:solidFill>
            <a:latin typeface="Arial" panose="020B0604020202020204" pitchFamily="34" charset="0"/>
            <a:ea typeface="+mn-ea"/>
            <a:cs typeface="Arial" panose="020B0604020202020204" pitchFamily="34" charset="0"/>
          </a:endParaRPr>
        </a:p>
      </dgm:t>
    </dgm:pt>
    <dgm:pt modelId="{4B56864B-E6FA-40FE-8BC2-52699DAD556F}" type="parTrans" cxnId="{4A62F0CC-4A3E-4A22-A78C-0CBADC9A4E66}">
      <dgm:prSet/>
      <dgm:spPr/>
      <dgm:t>
        <a:bodyPr/>
        <a:lstStyle/>
        <a:p>
          <a:endParaRPr lang="tr-TR" sz="1200">
            <a:latin typeface="Arial" panose="020B0604020202020204" pitchFamily="34" charset="0"/>
            <a:cs typeface="Arial" panose="020B0604020202020204" pitchFamily="34" charset="0"/>
          </a:endParaRPr>
        </a:p>
      </dgm:t>
    </dgm:pt>
    <dgm:pt modelId="{D825E9EF-FD8F-4556-B782-82D27EF341B4}" type="sibTrans" cxnId="{4A62F0CC-4A3E-4A22-A78C-0CBADC9A4E66}">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solidFill>
              <a:srgbClr val="FF0000"/>
            </a:solidFill>
            <a:latin typeface="Arial" panose="020B0604020202020204" pitchFamily="34" charset="0"/>
            <a:cs typeface="Arial" panose="020B0604020202020204" pitchFamily="34" charset="0"/>
          </a:endParaRPr>
        </a:p>
      </dgm:t>
    </dgm:pt>
    <dgm:pt modelId="{C0A57E9B-6A1E-421D-9F90-1265940C8245}">
      <dgm:prSet phldrT="[Text]" custT="1"/>
      <dgm:spPr>
        <a:xfrm>
          <a:off x="1531019" y="24204"/>
          <a:ext cx="791616" cy="791616"/>
        </a:xfrm>
        <a:noFill/>
        <a:ln>
          <a:noFill/>
        </a:ln>
        <a:effectLst/>
      </dgm:spPr>
      <dgm:t>
        <a:bodyPr/>
        <a:lstStyle/>
        <a:p>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8BAB20AB-220A-4EA8-8448-C72A2D40C4B2}" type="parTrans" cxnId="{EA915069-DA52-4C88-B955-F922D0F95A21}">
      <dgm:prSet/>
      <dgm:spPr/>
      <dgm:t>
        <a:bodyPr/>
        <a:lstStyle/>
        <a:p>
          <a:endParaRPr lang="tr-TR" sz="1200">
            <a:latin typeface="Arial" panose="020B0604020202020204" pitchFamily="34" charset="0"/>
            <a:cs typeface="Arial" panose="020B0604020202020204" pitchFamily="34" charset="0"/>
          </a:endParaRPr>
        </a:p>
      </dgm:t>
    </dgm:pt>
    <dgm:pt modelId="{F3889792-9024-4B92-9C96-F09208ED6E78}" type="sibTrans" cxnId="{EA915069-DA52-4C88-B955-F922D0F95A21}">
      <dgm:prSet/>
      <dgm:spPr>
        <a:xfrm>
          <a:off x="1391622" y="-6502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5AAFEF5B-4C37-499F-B744-E3C9294E56C4}" type="pres">
      <dgm:prSet presAssocID="{6E1715F7-F189-4911-A4E3-E699EBE1F5C7}" presName="cycle" presStyleCnt="0">
        <dgm:presLayoutVars>
          <dgm:dir/>
          <dgm:resizeHandles val="exact"/>
        </dgm:presLayoutVars>
      </dgm:prSet>
      <dgm:spPr/>
      <dgm:t>
        <a:bodyPr/>
        <a:lstStyle/>
        <a:p>
          <a:endParaRPr lang="tr-TR"/>
        </a:p>
      </dgm:t>
    </dgm:pt>
    <dgm:pt modelId="{5EAFB9EA-54D3-47CB-BA6F-01247FB72611}" type="pres">
      <dgm:prSet presAssocID="{D036D588-692D-49C9-89C9-F28AA9895261}" presName="dummy" presStyleCnt="0"/>
      <dgm:spPr/>
    </dgm:pt>
    <dgm:pt modelId="{43D76820-4713-46FB-90EB-C13EF0DEAB46}" type="pres">
      <dgm:prSet presAssocID="{D036D588-692D-49C9-89C9-F28AA9895261}" presName="node" presStyleLbl="revTx" presStyleIdx="0" presStyleCnt="5" custScaleX="143496" custScaleY="75423" custRadScaleRad="113125" custRadScaleInc="45145">
        <dgm:presLayoutVars>
          <dgm:bulletEnabled val="1"/>
        </dgm:presLayoutVars>
      </dgm:prSet>
      <dgm:spPr>
        <a:prstGeom prst="rect">
          <a:avLst/>
        </a:prstGeom>
      </dgm:spPr>
      <dgm:t>
        <a:bodyPr/>
        <a:lstStyle/>
        <a:p>
          <a:endParaRPr lang="tr-TR"/>
        </a:p>
      </dgm:t>
    </dgm:pt>
    <dgm:pt modelId="{0904AD24-B868-46EE-88DE-9E562F5708CE}" type="pres">
      <dgm:prSet presAssocID="{48788FD1-7BF8-46B3-8A48-55011136132C}" presName="sibTrans" presStyleLbl="node1" presStyleIdx="0" presStyleCnt="5" custLinFactNeighborX="-3033" custLinFactNeighborY="6156"/>
      <dgm:spPr>
        <a:prstGeom prst="circularArrow">
          <a:avLst>
            <a:gd name="adj1" fmla="val 5200"/>
            <a:gd name="adj2" fmla="val 335938"/>
            <a:gd name="adj3" fmla="val 113822"/>
            <a:gd name="adj4" fmla="val 19992260"/>
            <a:gd name="adj5" fmla="val 6067"/>
          </a:avLst>
        </a:prstGeom>
      </dgm:spPr>
      <dgm:t>
        <a:bodyPr/>
        <a:lstStyle/>
        <a:p>
          <a:endParaRPr lang="tr-TR"/>
        </a:p>
      </dgm:t>
    </dgm:pt>
    <dgm:pt modelId="{A31A9941-C8D1-4AD6-9A8A-137F09C1ECBF}" type="pres">
      <dgm:prSet presAssocID="{EBE47B20-345B-4E7E-9F00-1E032E72685A}" presName="dummy" presStyleCnt="0"/>
      <dgm:spPr/>
    </dgm:pt>
    <dgm:pt modelId="{1D75E903-155C-4D1D-A5F4-995F1293E6E0}" type="pres">
      <dgm:prSet presAssocID="{EBE47B20-345B-4E7E-9F00-1E032E72685A}" presName="node" presStyleLbl="revTx" presStyleIdx="1" presStyleCnt="5" custScaleX="411777" custScaleY="109282">
        <dgm:presLayoutVars>
          <dgm:bulletEnabled val="1"/>
        </dgm:presLayoutVars>
      </dgm:prSet>
      <dgm:spPr>
        <a:prstGeom prst="rect">
          <a:avLst/>
        </a:prstGeom>
      </dgm:spPr>
      <dgm:t>
        <a:bodyPr/>
        <a:lstStyle/>
        <a:p>
          <a:endParaRPr lang="tr-TR"/>
        </a:p>
      </dgm:t>
    </dgm:pt>
    <dgm:pt modelId="{1B5D68FB-186D-4B8F-BD38-62BE1872D1E9}" type="pres">
      <dgm:prSet presAssocID="{43E231EC-CB11-4269-86A2-2ADC05125685}" presName="sibTrans" presStyleLbl="node1" presStyleIdx="1" presStyleCnt="5" custLinFactNeighborX="13224" custLinFactNeighborY="-1"/>
      <dgm:spPr>
        <a:prstGeom prst="circularArrow">
          <a:avLst>
            <a:gd name="adj1" fmla="val 5200"/>
            <a:gd name="adj2" fmla="val 335938"/>
            <a:gd name="adj3" fmla="val 4014594"/>
            <a:gd name="adj4" fmla="val 2376219"/>
            <a:gd name="adj5" fmla="val 6067"/>
          </a:avLst>
        </a:prstGeom>
      </dgm:spPr>
      <dgm:t>
        <a:bodyPr/>
        <a:lstStyle/>
        <a:p>
          <a:endParaRPr lang="tr-TR"/>
        </a:p>
      </dgm:t>
    </dgm:pt>
    <dgm:pt modelId="{AB44AE59-4C00-4AE4-8B39-DF986C57549C}" type="pres">
      <dgm:prSet presAssocID="{06E0FA33-6A0D-4ACF-B222-2B8A16488FDC}" presName="dummy" presStyleCnt="0"/>
      <dgm:spPr/>
    </dgm:pt>
    <dgm:pt modelId="{154EB722-BB66-40F3-BAB1-8CDDC7D015BB}" type="pres">
      <dgm:prSet presAssocID="{06E0FA33-6A0D-4ACF-B222-2B8A16488FDC}" presName="node" presStyleLbl="revTx" presStyleIdx="2" presStyleCnt="5" custScaleX="131328">
        <dgm:presLayoutVars>
          <dgm:bulletEnabled val="1"/>
        </dgm:presLayoutVars>
      </dgm:prSet>
      <dgm:spPr>
        <a:prstGeom prst="rect">
          <a:avLst/>
        </a:prstGeom>
      </dgm:spPr>
      <dgm:t>
        <a:bodyPr/>
        <a:lstStyle/>
        <a:p>
          <a:endParaRPr lang="tr-TR"/>
        </a:p>
      </dgm:t>
    </dgm:pt>
    <dgm:pt modelId="{9E0640BF-50DB-4649-8C51-CC2C3A720F37}" type="pres">
      <dgm:prSet presAssocID="{F1A09D70-B3DD-4E5C-987C-A7F5DE29E009}" presName="sibTrans" presStyleLbl="node1" presStyleIdx="2" presStyleCnt="5" custLinFactNeighborX="-7362" custLinFactNeighborY="-1872"/>
      <dgm:spPr>
        <a:prstGeom prst="circularArrow">
          <a:avLst>
            <a:gd name="adj1" fmla="val 5200"/>
            <a:gd name="adj2" fmla="val 335938"/>
            <a:gd name="adj3" fmla="val 8052476"/>
            <a:gd name="adj4" fmla="val 6449468"/>
            <a:gd name="adj5" fmla="val 6067"/>
          </a:avLst>
        </a:prstGeom>
      </dgm:spPr>
      <dgm:t>
        <a:bodyPr/>
        <a:lstStyle/>
        <a:p>
          <a:endParaRPr lang="tr-TR"/>
        </a:p>
      </dgm:t>
    </dgm:pt>
    <dgm:pt modelId="{D082D6C2-84CB-4195-A463-66D36276E347}" type="pres">
      <dgm:prSet presAssocID="{E75B545A-875A-4D17-8BB3-1ADA213A2947}" presName="dummy" presStyleCnt="0"/>
      <dgm:spPr/>
    </dgm:pt>
    <dgm:pt modelId="{2824A1B5-D876-401D-8288-A64717FEC1B1}" type="pres">
      <dgm:prSet presAssocID="{E75B545A-875A-4D17-8BB3-1ADA213A2947}" presName="node" presStyleLbl="revTx" presStyleIdx="3" presStyleCnt="5" custScaleX="303648" custScaleY="111908">
        <dgm:presLayoutVars>
          <dgm:bulletEnabled val="1"/>
        </dgm:presLayoutVars>
      </dgm:prSet>
      <dgm:spPr>
        <a:prstGeom prst="rect">
          <a:avLst/>
        </a:prstGeom>
      </dgm:spPr>
      <dgm:t>
        <a:bodyPr/>
        <a:lstStyle/>
        <a:p>
          <a:endParaRPr lang="tr-TR"/>
        </a:p>
      </dgm:t>
    </dgm:pt>
    <dgm:pt modelId="{273382AA-5DDB-4514-9121-E795B37C9D6D}" type="pres">
      <dgm:prSet presAssocID="{D825E9EF-FD8F-4556-B782-82D27EF341B4}" presName="sibTrans" presStyleLbl="node1" presStyleIdx="3" presStyleCnt="5" custLinFactNeighborX="-5491" custLinFactNeighborY="5614"/>
      <dgm:spPr>
        <a:prstGeom prst="circularArrow">
          <a:avLst>
            <a:gd name="adj1" fmla="val 5200"/>
            <a:gd name="adj2" fmla="val 335938"/>
            <a:gd name="adj3" fmla="val 12297735"/>
            <a:gd name="adj4" fmla="val 10893972"/>
            <a:gd name="adj5" fmla="val 6067"/>
          </a:avLst>
        </a:prstGeom>
      </dgm:spPr>
      <dgm:t>
        <a:bodyPr/>
        <a:lstStyle/>
        <a:p>
          <a:endParaRPr lang="tr-TR"/>
        </a:p>
      </dgm:t>
    </dgm:pt>
    <dgm:pt modelId="{1D268C34-C5F1-4ADA-9DAC-949E97E13220}" type="pres">
      <dgm:prSet presAssocID="{C0A57E9B-6A1E-421D-9F90-1265940C8245}" presName="dummy" presStyleCnt="0"/>
      <dgm:spPr/>
    </dgm:pt>
    <dgm:pt modelId="{17611383-8560-4D86-8025-C29CDD7C66E3}" type="pres">
      <dgm:prSet presAssocID="{C0A57E9B-6A1E-421D-9F90-1265940C8245}" presName="node" presStyleLbl="revTx" presStyleIdx="4" presStyleCnt="5" custRadScaleRad="98811" custRadScaleInc="-37021">
        <dgm:presLayoutVars>
          <dgm:bulletEnabled val="1"/>
        </dgm:presLayoutVars>
      </dgm:prSet>
      <dgm:spPr>
        <a:prstGeom prst="rect">
          <a:avLst/>
        </a:prstGeom>
      </dgm:spPr>
      <dgm:t>
        <a:bodyPr/>
        <a:lstStyle/>
        <a:p>
          <a:endParaRPr lang="tr-TR"/>
        </a:p>
      </dgm:t>
    </dgm:pt>
    <dgm:pt modelId="{D018E67F-4251-490B-8B54-E96CAE63BFC9}" type="pres">
      <dgm:prSet presAssocID="{F3889792-9024-4B92-9C96-F09208ED6E78}" presName="sibTrans" presStyleLbl="node1" presStyleIdx="4" presStyleCnt="5" custLinFactNeighborX="1091" custLinFactNeighborY="10233"/>
      <dgm:spPr>
        <a:prstGeom prst="circularArrow">
          <a:avLst>
            <a:gd name="adj1" fmla="val 5200"/>
            <a:gd name="adj2" fmla="val 335938"/>
            <a:gd name="adj3" fmla="val 16565786"/>
            <a:gd name="adj4" fmla="val 14709856"/>
            <a:gd name="adj5" fmla="val 6067"/>
          </a:avLst>
        </a:prstGeom>
      </dgm:spPr>
      <dgm:t>
        <a:bodyPr/>
        <a:lstStyle/>
        <a:p>
          <a:endParaRPr lang="tr-TR"/>
        </a:p>
      </dgm:t>
    </dgm:pt>
  </dgm:ptLst>
  <dgm:cxnLst>
    <dgm:cxn modelId="{0D24ED5A-4CC7-4E5D-AFFE-9F67E4109D4D}" type="presOf" srcId="{E75B545A-875A-4D17-8BB3-1ADA213A2947}" destId="{2824A1B5-D876-401D-8288-A64717FEC1B1}" srcOrd="0" destOrd="0" presId="urn:microsoft.com/office/officeart/2005/8/layout/cycle1"/>
    <dgm:cxn modelId="{4A2A0F6E-E573-4068-9576-65051B6F368B}" srcId="{6E1715F7-F189-4911-A4E3-E699EBE1F5C7}" destId="{06E0FA33-6A0D-4ACF-B222-2B8A16488FDC}" srcOrd="2" destOrd="0" parTransId="{C6317989-AFD9-45A7-B3BE-DC2AAE0F84D3}" sibTransId="{F1A09D70-B3DD-4E5C-987C-A7F5DE29E009}"/>
    <dgm:cxn modelId="{05731DC8-C7A5-43AE-97A2-626088D252BE}" type="presOf" srcId="{D036D588-692D-49C9-89C9-F28AA9895261}" destId="{43D76820-4713-46FB-90EB-C13EF0DEAB46}" srcOrd="0" destOrd="0" presId="urn:microsoft.com/office/officeart/2005/8/layout/cycle1"/>
    <dgm:cxn modelId="{CE2CE2FD-D02A-4005-B7CC-B34A9B541FAD}" type="presOf" srcId="{F1A09D70-B3DD-4E5C-987C-A7F5DE29E009}" destId="{9E0640BF-50DB-4649-8C51-CC2C3A720F37}" srcOrd="0" destOrd="0" presId="urn:microsoft.com/office/officeart/2005/8/layout/cycle1"/>
    <dgm:cxn modelId="{D47D0865-F2D5-49D9-BA93-65CC2A6F5C92}" type="presOf" srcId="{D825E9EF-FD8F-4556-B782-82D27EF341B4}" destId="{273382AA-5DDB-4514-9121-E795B37C9D6D}" srcOrd="0" destOrd="0" presId="urn:microsoft.com/office/officeart/2005/8/layout/cycle1"/>
    <dgm:cxn modelId="{551E63D0-EBC6-4195-82B5-7C67722148C4}" type="presOf" srcId="{6E1715F7-F189-4911-A4E3-E699EBE1F5C7}" destId="{5AAFEF5B-4C37-499F-B744-E3C9294E56C4}" srcOrd="0" destOrd="0" presId="urn:microsoft.com/office/officeart/2005/8/layout/cycle1"/>
    <dgm:cxn modelId="{C78EDAE8-9924-4F55-9317-EFF51E942096}" type="presOf" srcId="{EBE47B20-345B-4E7E-9F00-1E032E72685A}" destId="{1D75E903-155C-4D1D-A5F4-995F1293E6E0}" srcOrd="0" destOrd="0" presId="urn:microsoft.com/office/officeart/2005/8/layout/cycle1"/>
    <dgm:cxn modelId="{1000FB30-1D0B-4E8F-9C9D-89804501B59E}" type="presOf" srcId="{C0A57E9B-6A1E-421D-9F90-1265940C8245}" destId="{17611383-8560-4D86-8025-C29CDD7C66E3}" srcOrd="0" destOrd="0" presId="urn:microsoft.com/office/officeart/2005/8/layout/cycle1"/>
    <dgm:cxn modelId="{9C7AA983-27EA-468C-9B8D-9B18182134FA}" type="presOf" srcId="{F3889792-9024-4B92-9C96-F09208ED6E78}" destId="{D018E67F-4251-490B-8B54-E96CAE63BFC9}" srcOrd="0" destOrd="0" presId="urn:microsoft.com/office/officeart/2005/8/layout/cycle1"/>
    <dgm:cxn modelId="{FD6F6708-79FD-4B2A-AE59-1C54D10AA8F8}" srcId="{6E1715F7-F189-4911-A4E3-E699EBE1F5C7}" destId="{EBE47B20-345B-4E7E-9F00-1E032E72685A}" srcOrd="1" destOrd="0" parTransId="{FF06E482-2175-47D3-8FC8-9F5456A6A7B9}" sibTransId="{43E231EC-CB11-4269-86A2-2ADC05125685}"/>
    <dgm:cxn modelId="{EA915069-DA52-4C88-B955-F922D0F95A21}" srcId="{6E1715F7-F189-4911-A4E3-E699EBE1F5C7}" destId="{C0A57E9B-6A1E-421D-9F90-1265940C8245}" srcOrd="4" destOrd="0" parTransId="{8BAB20AB-220A-4EA8-8448-C72A2D40C4B2}" sibTransId="{F3889792-9024-4B92-9C96-F09208ED6E78}"/>
    <dgm:cxn modelId="{B64934DF-0149-46D2-859C-7F9E01893966}" srcId="{6E1715F7-F189-4911-A4E3-E699EBE1F5C7}" destId="{D036D588-692D-49C9-89C9-F28AA9895261}" srcOrd="0" destOrd="0" parTransId="{9962FC63-5C81-49E0-8F8A-F6943AB90DA8}" sibTransId="{48788FD1-7BF8-46B3-8A48-55011136132C}"/>
    <dgm:cxn modelId="{A5F3294C-0A23-4765-9714-4F860E3B07A8}" type="presOf" srcId="{48788FD1-7BF8-46B3-8A48-55011136132C}" destId="{0904AD24-B868-46EE-88DE-9E562F5708CE}" srcOrd="0" destOrd="0" presId="urn:microsoft.com/office/officeart/2005/8/layout/cycle1"/>
    <dgm:cxn modelId="{C898055F-B5E6-4F2B-9331-DCE117E0F8C1}" type="presOf" srcId="{06E0FA33-6A0D-4ACF-B222-2B8A16488FDC}" destId="{154EB722-BB66-40F3-BAB1-8CDDC7D015BB}" srcOrd="0" destOrd="0" presId="urn:microsoft.com/office/officeart/2005/8/layout/cycle1"/>
    <dgm:cxn modelId="{4A62F0CC-4A3E-4A22-A78C-0CBADC9A4E66}" srcId="{6E1715F7-F189-4911-A4E3-E699EBE1F5C7}" destId="{E75B545A-875A-4D17-8BB3-1ADA213A2947}" srcOrd="3" destOrd="0" parTransId="{4B56864B-E6FA-40FE-8BC2-52699DAD556F}" sibTransId="{D825E9EF-FD8F-4556-B782-82D27EF341B4}"/>
    <dgm:cxn modelId="{0E0A83CC-D8FC-4012-8B81-BBF2ADABB05F}" type="presOf" srcId="{43E231EC-CB11-4269-86A2-2ADC05125685}" destId="{1B5D68FB-186D-4B8F-BD38-62BE1872D1E9}" srcOrd="0" destOrd="0" presId="urn:microsoft.com/office/officeart/2005/8/layout/cycle1"/>
    <dgm:cxn modelId="{E2CD52C7-2456-4591-A309-8DB5BF4144D7}" type="presParOf" srcId="{5AAFEF5B-4C37-499F-B744-E3C9294E56C4}" destId="{5EAFB9EA-54D3-47CB-BA6F-01247FB72611}" srcOrd="0" destOrd="0" presId="urn:microsoft.com/office/officeart/2005/8/layout/cycle1"/>
    <dgm:cxn modelId="{937B2B06-BB8C-44F4-B3BC-D44EBCF96705}" type="presParOf" srcId="{5AAFEF5B-4C37-499F-B744-E3C9294E56C4}" destId="{43D76820-4713-46FB-90EB-C13EF0DEAB46}" srcOrd="1" destOrd="0" presId="urn:microsoft.com/office/officeart/2005/8/layout/cycle1"/>
    <dgm:cxn modelId="{3AD0C7DF-F178-4365-9491-1FACDD457630}" type="presParOf" srcId="{5AAFEF5B-4C37-499F-B744-E3C9294E56C4}" destId="{0904AD24-B868-46EE-88DE-9E562F5708CE}" srcOrd="2" destOrd="0" presId="urn:microsoft.com/office/officeart/2005/8/layout/cycle1"/>
    <dgm:cxn modelId="{52BBD892-470D-4664-B5FF-FF6E58D4ADB9}" type="presParOf" srcId="{5AAFEF5B-4C37-499F-B744-E3C9294E56C4}" destId="{A31A9941-C8D1-4AD6-9A8A-137F09C1ECBF}" srcOrd="3" destOrd="0" presId="urn:microsoft.com/office/officeart/2005/8/layout/cycle1"/>
    <dgm:cxn modelId="{2A6950A8-AE3D-402D-853A-719789C35CF1}" type="presParOf" srcId="{5AAFEF5B-4C37-499F-B744-E3C9294E56C4}" destId="{1D75E903-155C-4D1D-A5F4-995F1293E6E0}" srcOrd="4" destOrd="0" presId="urn:microsoft.com/office/officeart/2005/8/layout/cycle1"/>
    <dgm:cxn modelId="{C17001EA-640C-44A0-AC0A-6111758FC019}" type="presParOf" srcId="{5AAFEF5B-4C37-499F-B744-E3C9294E56C4}" destId="{1B5D68FB-186D-4B8F-BD38-62BE1872D1E9}" srcOrd="5" destOrd="0" presId="urn:microsoft.com/office/officeart/2005/8/layout/cycle1"/>
    <dgm:cxn modelId="{2A8E4687-B6E7-402B-AB4F-2DAB3A92D535}" type="presParOf" srcId="{5AAFEF5B-4C37-499F-B744-E3C9294E56C4}" destId="{AB44AE59-4C00-4AE4-8B39-DF986C57549C}" srcOrd="6" destOrd="0" presId="urn:microsoft.com/office/officeart/2005/8/layout/cycle1"/>
    <dgm:cxn modelId="{B8354715-132F-4A63-9E81-3A4F5A47C1A6}" type="presParOf" srcId="{5AAFEF5B-4C37-499F-B744-E3C9294E56C4}" destId="{154EB722-BB66-40F3-BAB1-8CDDC7D015BB}" srcOrd="7" destOrd="0" presId="urn:microsoft.com/office/officeart/2005/8/layout/cycle1"/>
    <dgm:cxn modelId="{84D1F5BD-F72F-456C-905B-C7106C22B1DD}" type="presParOf" srcId="{5AAFEF5B-4C37-499F-B744-E3C9294E56C4}" destId="{9E0640BF-50DB-4649-8C51-CC2C3A720F37}" srcOrd="8" destOrd="0" presId="urn:microsoft.com/office/officeart/2005/8/layout/cycle1"/>
    <dgm:cxn modelId="{3143AF57-62D9-4786-B1E0-A9C08E0F9B23}" type="presParOf" srcId="{5AAFEF5B-4C37-499F-B744-E3C9294E56C4}" destId="{D082D6C2-84CB-4195-A463-66D36276E347}" srcOrd="9" destOrd="0" presId="urn:microsoft.com/office/officeart/2005/8/layout/cycle1"/>
    <dgm:cxn modelId="{756DD976-AC75-4501-8480-6F834AFE6B0F}" type="presParOf" srcId="{5AAFEF5B-4C37-499F-B744-E3C9294E56C4}" destId="{2824A1B5-D876-401D-8288-A64717FEC1B1}" srcOrd="10" destOrd="0" presId="urn:microsoft.com/office/officeart/2005/8/layout/cycle1"/>
    <dgm:cxn modelId="{2A51EA01-4B6D-4529-BAD0-9CA233320E8C}" type="presParOf" srcId="{5AAFEF5B-4C37-499F-B744-E3C9294E56C4}" destId="{273382AA-5DDB-4514-9121-E795B37C9D6D}" srcOrd="11" destOrd="0" presId="urn:microsoft.com/office/officeart/2005/8/layout/cycle1"/>
    <dgm:cxn modelId="{D58C770C-1105-41C1-B3A5-6D8D202BD97E}" type="presParOf" srcId="{5AAFEF5B-4C37-499F-B744-E3C9294E56C4}" destId="{1D268C34-C5F1-4ADA-9DAC-949E97E13220}" srcOrd="12" destOrd="0" presId="urn:microsoft.com/office/officeart/2005/8/layout/cycle1"/>
    <dgm:cxn modelId="{A4A1F272-442D-4B5A-8DC2-34D9AF04E7C4}" type="presParOf" srcId="{5AAFEF5B-4C37-499F-B744-E3C9294E56C4}" destId="{17611383-8560-4D86-8025-C29CDD7C66E3}" srcOrd="13" destOrd="0" presId="urn:microsoft.com/office/officeart/2005/8/layout/cycle1"/>
    <dgm:cxn modelId="{7ACF09BD-83E8-49B2-B43B-A5AF894EEFFD}" type="presParOf" srcId="{5AAFEF5B-4C37-499F-B744-E3C9294E56C4}" destId="{D018E67F-4251-490B-8B54-E96CAE63BFC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71530D-2EDE-458F-B87C-3F34BA0EAD20}" type="doc">
      <dgm:prSet loTypeId="urn:microsoft.com/office/officeart/2008/layout/AlternatingHexagons" loCatId="list" qsTypeId="urn:microsoft.com/office/officeart/2005/8/quickstyle/simple2" qsCatId="simple" csTypeId="urn:microsoft.com/office/officeart/2005/8/colors/accent2_2" csCatId="accent2" phldr="1"/>
      <dgm:spPr/>
      <dgm:t>
        <a:bodyPr/>
        <a:lstStyle/>
        <a:p>
          <a:endParaRPr lang="tr-TR"/>
        </a:p>
      </dgm:t>
    </dgm:pt>
    <dgm:pt modelId="{DF69E289-1046-427D-9168-846B8F692260}">
      <dgm:prSet phldrT="[Text]" custT="1"/>
      <dgm:spPr>
        <a:ln>
          <a:noFill/>
        </a:ln>
      </dgm:spPr>
      <dgm:t>
        <a:bodyPr/>
        <a:lstStyle/>
        <a:p>
          <a:r>
            <a:rPr lang="en-US" sz="1600" b="1" noProof="0" dirty="0" smtClean="0"/>
            <a:t>Financial Stability</a:t>
          </a:r>
          <a:endParaRPr lang="en-US" sz="1600" b="1" noProof="0" dirty="0"/>
        </a:p>
      </dgm:t>
    </dgm:pt>
    <dgm:pt modelId="{25ADBF29-D64A-4070-8EA3-BCCCBAED50B2}" type="parTrans" cxnId="{4EAF87B6-9CD1-4585-80E9-4CCE269B172A}">
      <dgm:prSet/>
      <dgm:spPr/>
      <dgm:t>
        <a:bodyPr/>
        <a:lstStyle/>
        <a:p>
          <a:endParaRPr lang="tr-TR"/>
        </a:p>
      </dgm:t>
    </dgm:pt>
    <dgm:pt modelId="{270AD618-A2D7-4ED5-89D4-188BABA09ABC}" type="sibTrans" cxnId="{4EAF87B6-9CD1-4585-80E9-4CCE269B172A}">
      <dgm:prSet custT="1"/>
      <dgm:spPr>
        <a:ln>
          <a:solidFill>
            <a:schemeClr val="tx2"/>
          </a:solidFill>
        </a:ln>
      </dgm:spPr>
      <dgm:t>
        <a:bodyPr/>
        <a:lstStyle/>
        <a:p>
          <a:r>
            <a:rPr lang="en-US" sz="1600" b="1" noProof="0" dirty="0" smtClean="0"/>
            <a:t>Price Stability</a:t>
          </a:r>
          <a:endParaRPr lang="en-US" sz="1600" b="1" noProof="0" dirty="0"/>
        </a:p>
      </dgm:t>
    </dgm:pt>
    <dgm:pt modelId="{1E1818C3-D149-430A-B9CB-5FEEC067A4B0}" type="pres">
      <dgm:prSet presAssocID="{8D71530D-2EDE-458F-B87C-3F34BA0EAD20}" presName="Name0" presStyleCnt="0">
        <dgm:presLayoutVars>
          <dgm:chMax/>
          <dgm:chPref/>
          <dgm:dir/>
          <dgm:animLvl val="lvl"/>
        </dgm:presLayoutVars>
      </dgm:prSet>
      <dgm:spPr/>
      <dgm:t>
        <a:bodyPr/>
        <a:lstStyle/>
        <a:p>
          <a:endParaRPr lang="en-US"/>
        </a:p>
      </dgm:t>
    </dgm:pt>
    <dgm:pt modelId="{0E703332-0C9D-4A10-A018-633119522D35}" type="pres">
      <dgm:prSet presAssocID="{DF69E289-1046-427D-9168-846B8F692260}" presName="composite" presStyleCnt="0"/>
      <dgm:spPr/>
      <dgm:t>
        <a:bodyPr/>
        <a:lstStyle/>
        <a:p>
          <a:endParaRPr lang="tr-TR"/>
        </a:p>
      </dgm:t>
    </dgm:pt>
    <dgm:pt modelId="{988E6301-3B95-489F-96AA-B10BE3AB3CE2}" type="pres">
      <dgm:prSet presAssocID="{DF69E289-1046-427D-9168-846B8F692260}" presName="Parent1" presStyleLbl="node1" presStyleIdx="0" presStyleCnt="2" custScaleX="87157" custScaleY="83186" custLinFactX="-48901" custLinFactNeighborX="-100000" custLinFactNeighborY="52475">
        <dgm:presLayoutVars>
          <dgm:chMax val="1"/>
          <dgm:chPref val="1"/>
          <dgm:bulletEnabled val="1"/>
        </dgm:presLayoutVars>
      </dgm:prSet>
      <dgm:spPr/>
      <dgm:t>
        <a:bodyPr/>
        <a:lstStyle/>
        <a:p>
          <a:endParaRPr lang="en-US"/>
        </a:p>
      </dgm:t>
    </dgm:pt>
    <dgm:pt modelId="{9D22A244-40FB-4EDB-A23D-CBAC3F60A347}" type="pres">
      <dgm:prSet presAssocID="{DF69E289-1046-427D-9168-846B8F692260}" presName="Childtext1" presStyleLbl="revTx" presStyleIdx="0" presStyleCnt="1">
        <dgm:presLayoutVars>
          <dgm:chMax val="0"/>
          <dgm:chPref val="0"/>
          <dgm:bulletEnabled val="1"/>
        </dgm:presLayoutVars>
      </dgm:prSet>
      <dgm:spPr/>
      <dgm:t>
        <a:bodyPr/>
        <a:lstStyle/>
        <a:p>
          <a:endParaRPr lang="en-US"/>
        </a:p>
      </dgm:t>
    </dgm:pt>
    <dgm:pt modelId="{EA272718-572B-422A-B066-CD08D83F116F}" type="pres">
      <dgm:prSet presAssocID="{DF69E289-1046-427D-9168-846B8F692260}" presName="BalanceSpacing" presStyleCnt="0"/>
      <dgm:spPr/>
      <dgm:t>
        <a:bodyPr/>
        <a:lstStyle/>
        <a:p>
          <a:endParaRPr lang="tr-TR"/>
        </a:p>
      </dgm:t>
    </dgm:pt>
    <dgm:pt modelId="{BBA2B92E-66CC-4475-ACDF-704FEE495C1B}" type="pres">
      <dgm:prSet presAssocID="{DF69E289-1046-427D-9168-846B8F692260}" presName="BalanceSpacing1" presStyleCnt="0"/>
      <dgm:spPr/>
      <dgm:t>
        <a:bodyPr/>
        <a:lstStyle/>
        <a:p>
          <a:endParaRPr lang="tr-TR"/>
        </a:p>
      </dgm:t>
    </dgm:pt>
    <dgm:pt modelId="{E3D04A94-6CF0-4A38-B8E8-C9A54670A74D}" type="pres">
      <dgm:prSet presAssocID="{270AD618-A2D7-4ED5-89D4-188BABA09ABC}" presName="Accent1Text" presStyleLbl="node1" presStyleIdx="1" presStyleCnt="2" custScaleX="87157" custScaleY="83186" custLinFactNeighborX="-40977" custLinFactNeighborY="-40727"/>
      <dgm:spPr/>
      <dgm:t>
        <a:bodyPr/>
        <a:lstStyle/>
        <a:p>
          <a:endParaRPr lang="en-US"/>
        </a:p>
      </dgm:t>
    </dgm:pt>
  </dgm:ptLst>
  <dgm:cxnLst>
    <dgm:cxn modelId="{D908F47A-5811-4B21-A1B4-BB8A8FB6D1DC}" type="presOf" srcId="{8D71530D-2EDE-458F-B87C-3F34BA0EAD20}" destId="{1E1818C3-D149-430A-B9CB-5FEEC067A4B0}" srcOrd="0" destOrd="0" presId="urn:microsoft.com/office/officeart/2008/layout/AlternatingHexagons"/>
    <dgm:cxn modelId="{4EAF87B6-9CD1-4585-80E9-4CCE269B172A}" srcId="{8D71530D-2EDE-458F-B87C-3F34BA0EAD20}" destId="{DF69E289-1046-427D-9168-846B8F692260}" srcOrd="0" destOrd="0" parTransId="{25ADBF29-D64A-4070-8EA3-BCCCBAED50B2}" sibTransId="{270AD618-A2D7-4ED5-89D4-188BABA09ABC}"/>
    <dgm:cxn modelId="{CF2AC1E3-4B86-40AA-830E-2C062BE6A9E6}" type="presOf" srcId="{DF69E289-1046-427D-9168-846B8F692260}" destId="{988E6301-3B95-489F-96AA-B10BE3AB3CE2}" srcOrd="0" destOrd="0" presId="urn:microsoft.com/office/officeart/2008/layout/AlternatingHexagons"/>
    <dgm:cxn modelId="{B36EC69D-25F2-4E3F-B5EF-251198A96946}" type="presOf" srcId="{270AD618-A2D7-4ED5-89D4-188BABA09ABC}" destId="{E3D04A94-6CF0-4A38-B8E8-C9A54670A74D}" srcOrd="0" destOrd="0" presId="urn:microsoft.com/office/officeart/2008/layout/AlternatingHexagons"/>
    <dgm:cxn modelId="{CD56A848-2795-413C-832B-097FCEE1337E}" type="presParOf" srcId="{1E1818C3-D149-430A-B9CB-5FEEC067A4B0}" destId="{0E703332-0C9D-4A10-A018-633119522D35}" srcOrd="0" destOrd="0" presId="urn:microsoft.com/office/officeart/2008/layout/AlternatingHexagons"/>
    <dgm:cxn modelId="{E3B13EF5-44FD-4AAC-82BE-192FE48AC4EA}" type="presParOf" srcId="{0E703332-0C9D-4A10-A018-633119522D35}" destId="{988E6301-3B95-489F-96AA-B10BE3AB3CE2}" srcOrd="0" destOrd="0" presId="urn:microsoft.com/office/officeart/2008/layout/AlternatingHexagons"/>
    <dgm:cxn modelId="{05307FF3-5E48-4EBC-9E0B-A9DA6E425BE6}" type="presParOf" srcId="{0E703332-0C9D-4A10-A018-633119522D35}" destId="{9D22A244-40FB-4EDB-A23D-CBAC3F60A347}" srcOrd="1" destOrd="0" presId="urn:microsoft.com/office/officeart/2008/layout/AlternatingHexagons"/>
    <dgm:cxn modelId="{EF5F7803-478D-46F6-A1FA-8F83B8D907BE}" type="presParOf" srcId="{0E703332-0C9D-4A10-A018-633119522D35}" destId="{EA272718-572B-422A-B066-CD08D83F116F}" srcOrd="2" destOrd="0" presId="urn:microsoft.com/office/officeart/2008/layout/AlternatingHexagons"/>
    <dgm:cxn modelId="{7AE101A9-812E-4A0C-9BF8-5582EBADEC27}" type="presParOf" srcId="{0E703332-0C9D-4A10-A018-633119522D35}" destId="{BBA2B92E-66CC-4475-ACDF-704FEE495C1B}" srcOrd="3" destOrd="0" presId="urn:microsoft.com/office/officeart/2008/layout/AlternatingHexagons"/>
    <dgm:cxn modelId="{06B1C7D6-8E57-4009-83A1-820CF9F5DC2F}" type="presParOf" srcId="{0E703332-0C9D-4A10-A018-633119522D35}" destId="{E3D04A94-6CF0-4A38-B8E8-C9A54670A74D}"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EC498-D38C-46FE-B082-DB2738428FCD}"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tr-TR"/>
        </a:p>
      </dgm:t>
    </dgm:pt>
    <dgm:pt modelId="{353FD934-EDC8-4067-A75E-EDE6B3C0CA79}">
      <dgm:prSet phldrT="[Text]"/>
      <dgm:spPr/>
      <dgm:t>
        <a:bodyPr/>
        <a:lstStyle/>
        <a:p>
          <a:r>
            <a:rPr lang="en-US" noProof="0" dirty="0" smtClean="0"/>
            <a:t>Expectations</a:t>
          </a:r>
          <a:endParaRPr lang="en-US" noProof="0" dirty="0"/>
        </a:p>
      </dgm:t>
    </dgm:pt>
    <dgm:pt modelId="{EE770216-F7FF-4217-A241-84EBA676B435}" type="parTrans" cxnId="{895694C5-D624-4FD8-9AEF-A1F10D88F911}">
      <dgm:prSet/>
      <dgm:spPr/>
      <dgm:t>
        <a:bodyPr/>
        <a:lstStyle/>
        <a:p>
          <a:endParaRPr lang="en-US" noProof="0"/>
        </a:p>
      </dgm:t>
    </dgm:pt>
    <dgm:pt modelId="{6986F72E-5948-4E85-87EE-E15B84131639}" type="sibTrans" cxnId="{895694C5-D624-4FD8-9AEF-A1F10D88F911}">
      <dgm:prSet/>
      <dgm:spPr/>
      <dgm:t>
        <a:bodyPr/>
        <a:lstStyle/>
        <a:p>
          <a:endParaRPr lang="en-US" noProof="0"/>
        </a:p>
      </dgm:t>
    </dgm:pt>
    <dgm:pt modelId="{24504E3A-07CD-44EA-A076-266962FAF462}">
      <dgm:prSet phldrT="[Text]"/>
      <dgm:spPr/>
      <dgm:t>
        <a:bodyPr/>
        <a:lstStyle/>
        <a:p>
          <a:r>
            <a:rPr lang="en-US" noProof="0" dirty="0" smtClean="0"/>
            <a:t>Credit Growth</a:t>
          </a:r>
          <a:endParaRPr lang="en-US" noProof="0" dirty="0"/>
        </a:p>
      </dgm:t>
    </dgm:pt>
    <dgm:pt modelId="{A1EEF2C0-B269-42EA-B774-CBA769627E7C}" type="parTrans" cxnId="{0447A20F-8904-4FA9-A65C-A35ECAF7CD62}">
      <dgm:prSet/>
      <dgm:spPr/>
      <dgm:t>
        <a:bodyPr/>
        <a:lstStyle/>
        <a:p>
          <a:endParaRPr lang="en-US" noProof="0"/>
        </a:p>
      </dgm:t>
    </dgm:pt>
    <dgm:pt modelId="{890B889F-0AC6-414B-8F9E-ED64BAEF63F3}" type="sibTrans" cxnId="{0447A20F-8904-4FA9-A65C-A35ECAF7CD62}">
      <dgm:prSet/>
      <dgm:spPr/>
      <dgm:t>
        <a:bodyPr/>
        <a:lstStyle/>
        <a:p>
          <a:endParaRPr lang="en-US" noProof="0"/>
        </a:p>
      </dgm:t>
    </dgm:pt>
    <dgm:pt modelId="{2CC0959D-3B69-4955-882E-1371ED8EF4B5}">
      <dgm:prSet phldrT="[Text]"/>
      <dgm:spPr/>
      <dgm:t>
        <a:bodyPr/>
        <a:lstStyle/>
        <a:p>
          <a:r>
            <a:rPr lang="tr-TR" noProof="0" dirty="0" smtClean="0"/>
            <a:t>Exchange Rate</a:t>
          </a:r>
          <a:endParaRPr lang="en-US" noProof="0" dirty="0"/>
        </a:p>
      </dgm:t>
    </dgm:pt>
    <dgm:pt modelId="{F571C446-2FB7-4FD4-9EE6-CB2D5E514BB5}" type="parTrans" cxnId="{8AEF04FB-F0D9-4EAE-B2C6-2F070B5EDC05}">
      <dgm:prSet/>
      <dgm:spPr/>
      <dgm:t>
        <a:bodyPr/>
        <a:lstStyle/>
        <a:p>
          <a:endParaRPr lang="en-US" noProof="0"/>
        </a:p>
      </dgm:t>
    </dgm:pt>
    <dgm:pt modelId="{E40F6F0D-ACFE-4F56-9E4B-444BA5BC9FCA}" type="sibTrans" cxnId="{8AEF04FB-F0D9-4EAE-B2C6-2F070B5EDC05}">
      <dgm:prSet/>
      <dgm:spPr/>
      <dgm:t>
        <a:bodyPr/>
        <a:lstStyle/>
        <a:p>
          <a:endParaRPr lang="en-US" noProof="0"/>
        </a:p>
      </dgm:t>
    </dgm:pt>
    <dgm:pt modelId="{3BECA956-4805-4ACD-BDF1-DE1BC0F949BB}" type="pres">
      <dgm:prSet presAssocID="{CF5EC498-D38C-46FE-B082-DB2738428FCD}" presName="Name0" presStyleCnt="0">
        <dgm:presLayoutVars>
          <dgm:chPref val="3"/>
          <dgm:dir/>
          <dgm:animLvl val="lvl"/>
          <dgm:resizeHandles/>
        </dgm:presLayoutVars>
      </dgm:prSet>
      <dgm:spPr/>
      <dgm:t>
        <a:bodyPr/>
        <a:lstStyle/>
        <a:p>
          <a:endParaRPr lang="tr-TR"/>
        </a:p>
      </dgm:t>
    </dgm:pt>
    <dgm:pt modelId="{2CF3B98C-21F6-4F0E-A43F-B65C160EB032}" type="pres">
      <dgm:prSet presAssocID="{353FD934-EDC8-4067-A75E-EDE6B3C0CA79}" presName="horFlow" presStyleCnt="0"/>
      <dgm:spPr/>
    </dgm:pt>
    <dgm:pt modelId="{22100D55-9353-4CFD-B29B-D506E930CB64}" type="pres">
      <dgm:prSet presAssocID="{353FD934-EDC8-4067-A75E-EDE6B3C0CA79}" presName="bigChev" presStyleLbl="node1" presStyleIdx="0" presStyleCnt="3"/>
      <dgm:spPr/>
      <dgm:t>
        <a:bodyPr/>
        <a:lstStyle/>
        <a:p>
          <a:endParaRPr lang="tr-TR"/>
        </a:p>
      </dgm:t>
    </dgm:pt>
    <dgm:pt modelId="{0919A674-9D6E-47F1-84F7-21F85BD31769}" type="pres">
      <dgm:prSet presAssocID="{353FD934-EDC8-4067-A75E-EDE6B3C0CA79}" presName="vSp" presStyleCnt="0"/>
      <dgm:spPr/>
    </dgm:pt>
    <dgm:pt modelId="{52A1FC8F-05F8-463C-A2DE-A70951F3F135}" type="pres">
      <dgm:prSet presAssocID="{24504E3A-07CD-44EA-A076-266962FAF462}" presName="horFlow" presStyleCnt="0"/>
      <dgm:spPr/>
    </dgm:pt>
    <dgm:pt modelId="{E03D6860-5E93-4E07-A711-2977F37CA014}" type="pres">
      <dgm:prSet presAssocID="{24504E3A-07CD-44EA-A076-266962FAF462}" presName="bigChev" presStyleLbl="node1" presStyleIdx="1" presStyleCnt="3"/>
      <dgm:spPr/>
      <dgm:t>
        <a:bodyPr/>
        <a:lstStyle/>
        <a:p>
          <a:endParaRPr lang="tr-TR"/>
        </a:p>
      </dgm:t>
    </dgm:pt>
    <dgm:pt modelId="{F0065009-2709-419A-9842-326B0D6E70E7}" type="pres">
      <dgm:prSet presAssocID="{24504E3A-07CD-44EA-A076-266962FAF462}" presName="vSp" presStyleCnt="0"/>
      <dgm:spPr/>
    </dgm:pt>
    <dgm:pt modelId="{304598A6-7EC5-4673-941C-7A75DCFCE9F9}" type="pres">
      <dgm:prSet presAssocID="{2CC0959D-3B69-4955-882E-1371ED8EF4B5}" presName="horFlow" presStyleCnt="0"/>
      <dgm:spPr/>
    </dgm:pt>
    <dgm:pt modelId="{F123FF2A-B26D-4A00-B62D-1AB6AA4B5FF6}" type="pres">
      <dgm:prSet presAssocID="{2CC0959D-3B69-4955-882E-1371ED8EF4B5}" presName="bigChev" presStyleLbl="node1" presStyleIdx="2" presStyleCnt="3"/>
      <dgm:spPr/>
      <dgm:t>
        <a:bodyPr/>
        <a:lstStyle/>
        <a:p>
          <a:endParaRPr lang="tr-TR"/>
        </a:p>
      </dgm:t>
    </dgm:pt>
  </dgm:ptLst>
  <dgm:cxnLst>
    <dgm:cxn modelId="{8AEF04FB-F0D9-4EAE-B2C6-2F070B5EDC05}" srcId="{CF5EC498-D38C-46FE-B082-DB2738428FCD}" destId="{2CC0959D-3B69-4955-882E-1371ED8EF4B5}" srcOrd="2" destOrd="0" parTransId="{F571C446-2FB7-4FD4-9EE6-CB2D5E514BB5}" sibTransId="{E40F6F0D-ACFE-4F56-9E4B-444BA5BC9FCA}"/>
    <dgm:cxn modelId="{C9CE5F0A-623B-4D1E-B03C-BF7809C99837}" type="presOf" srcId="{24504E3A-07CD-44EA-A076-266962FAF462}" destId="{E03D6860-5E93-4E07-A711-2977F37CA014}" srcOrd="0" destOrd="0" presId="urn:microsoft.com/office/officeart/2005/8/layout/lProcess3"/>
    <dgm:cxn modelId="{6C7B1C6A-EDC1-42A6-AFD8-35E033F0F3F1}" type="presOf" srcId="{353FD934-EDC8-4067-A75E-EDE6B3C0CA79}" destId="{22100D55-9353-4CFD-B29B-D506E930CB64}" srcOrd="0" destOrd="0" presId="urn:microsoft.com/office/officeart/2005/8/layout/lProcess3"/>
    <dgm:cxn modelId="{0447A20F-8904-4FA9-A65C-A35ECAF7CD62}" srcId="{CF5EC498-D38C-46FE-B082-DB2738428FCD}" destId="{24504E3A-07CD-44EA-A076-266962FAF462}" srcOrd="1" destOrd="0" parTransId="{A1EEF2C0-B269-42EA-B774-CBA769627E7C}" sibTransId="{890B889F-0AC6-414B-8F9E-ED64BAEF63F3}"/>
    <dgm:cxn modelId="{47458831-AE71-46A8-AA11-C4301848398D}" type="presOf" srcId="{2CC0959D-3B69-4955-882E-1371ED8EF4B5}" destId="{F123FF2A-B26D-4A00-B62D-1AB6AA4B5FF6}" srcOrd="0" destOrd="0" presId="urn:microsoft.com/office/officeart/2005/8/layout/lProcess3"/>
    <dgm:cxn modelId="{0A7EFF05-1874-4197-B792-90D7C40BEA97}" type="presOf" srcId="{CF5EC498-D38C-46FE-B082-DB2738428FCD}" destId="{3BECA956-4805-4ACD-BDF1-DE1BC0F949BB}" srcOrd="0" destOrd="0" presId="urn:microsoft.com/office/officeart/2005/8/layout/lProcess3"/>
    <dgm:cxn modelId="{895694C5-D624-4FD8-9AEF-A1F10D88F911}" srcId="{CF5EC498-D38C-46FE-B082-DB2738428FCD}" destId="{353FD934-EDC8-4067-A75E-EDE6B3C0CA79}" srcOrd="0" destOrd="0" parTransId="{EE770216-F7FF-4217-A241-84EBA676B435}" sibTransId="{6986F72E-5948-4E85-87EE-E15B84131639}"/>
    <dgm:cxn modelId="{0EE58346-2BBF-478B-BA17-7B5EDDAD515E}" type="presParOf" srcId="{3BECA956-4805-4ACD-BDF1-DE1BC0F949BB}" destId="{2CF3B98C-21F6-4F0E-A43F-B65C160EB032}" srcOrd="0" destOrd="0" presId="urn:microsoft.com/office/officeart/2005/8/layout/lProcess3"/>
    <dgm:cxn modelId="{5961C86C-F841-47A9-AB64-12F30DD292EB}" type="presParOf" srcId="{2CF3B98C-21F6-4F0E-A43F-B65C160EB032}" destId="{22100D55-9353-4CFD-B29B-D506E930CB64}" srcOrd="0" destOrd="0" presId="urn:microsoft.com/office/officeart/2005/8/layout/lProcess3"/>
    <dgm:cxn modelId="{0732C9D8-45F3-4BCB-B5AD-00728B558364}" type="presParOf" srcId="{3BECA956-4805-4ACD-BDF1-DE1BC0F949BB}" destId="{0919A674-9D6E-47F1-84F7-21F85BD31769}" srcOrd="1" destOrd="0" presId="urn:microsoft.com/office/officeart/2005/8/layout/lProcess3"/>
    <dgm:cxn modelId="{351D0594-8F96-4112-90C7-D18FC77183BD}" type="presParOf" srcId="{3BECA956-4805-4ACD-BDF1-DE1BC0F949BB}" destId="{52A1FC8F-05F8-463C-A2DE-A70951F3F135}" srcOrd="2" destOrd="0" presId="urn:microsoft.com/office/officeart/2005/8/layout/lProcess3"/>
    <dgm:cxn modelId="{391A2FBE-429F-4346-AB4F-F74D7C37DD58}" type="presParOf" srcId="{52A1FC8F-05F8-463C-A2DE-A70951F3F135}" destId="{E03D6860-5E93-4E07-A711-2977F37CA014}" srcOrd="0" destOrd="0" presId="urn:microsoft.com/office/officeart/2005/8/layout/lProcess3"/>
    <dgm:cxn modelId="{92D7CCA5-8420-48D6-9A59-5C89755660B3}" type="presParOf" srcId="{3BECA956-4805-4ACD-BDF1-DE1BC0F949BB}" destId="{F0065009-2709-419A-9842-326B0D6E70E7}" srcOrd="3" destOrd="0" presId="urn:microsoft.com/office/officeart/2005/8/layout/lProcess3"/>
    <dgm:cxn modelId="{22FACC20-7114-4AD3-9217-576BEE3FB65B}" type="presParOf" srcId="{3BECA956-4805-4ACD-BDF1-DE1BC0F949BB}" destId="{304598A6-7EC5-4673-941C-7A75DCFCE9F9}" srcOrd="4" destOrd="0" presId="urn:microsoft.com/office/officeart/2005/8/layout/lProcess3"/>
    <dgm:cxn modelId="{24472A98-0E6D-4BE1-A3EB-1678DB313A9E}" type="presParOf" srcId="{304598A6-7EC5-4673-941C-7A75DCFCE9F9}" destId="{F123FF2A-B26D-4A00-B62D-1AB6AA4B5FF6}" srcOrd="0"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36F15-ECE5-43D6-8B1C-1D7E879340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40C59F6-4DCF-4388-B29F-38DFD6D5F31E}">
      <dgm:prSet phldrT="[Text]" custT="1"/>
      <dgm:spPr/>
      <dgm:t>
        <a:bodyPr/>
        <a:lstStyle/>
        <a:p>
          <a:r>
            <a:rPr lang="en-US" sz="1800" dirty="0" smtClean="0">
              <a:solidFill>
                <a:schemeClr val="bg1"/>
              </a:solidFill>
              <a:latin typeface="+mj-lt"/>
            </a:rPr>
            <a:t>Undersecretariat of Treasury</a:t>
          </a:r>
          <a:r>
            <a:rPr lang="tr-TR" sz="1800" dirty="0" smtClean="0">
              <a:solidFill>
                <a:schemeClr val="bg1"/>
              </a:solidFill>
              <a:latin typeface="+mj-lt"/>
            </a:rPr>
            <a:t> </a:t>
          </a:r>
          <a:endParaRPr lang="tr-TR" sz="1800" dirty="0">
            <a:solidFill>
              <a:schemeClr val="bg1"/>
            </a:solidFill>
          </a:endParaRPr>
        </a:p>
      </dgm:t>
    </dgm:pt>
    <dgm:pt modelId="{C17E567E-D3C0-4154-B4B9-91A895B44443}" type="parTrans" cxnId="{817B4368-4C72-42C0-B27B-D8DCE3EF7B10}">
      <dgm:prSet/>
      <dgm:spPr/>
      <dgm:t>
        <a:bodyPr/>
        <a:lstStyle/>
        <a:p>
          <a:endParaRPr lang="tr-TR" sz="1800"/>
        </a:p>
      </dgm:t>
    </dgm:pt>
    <dgm:pt modelId="{E2AC6C56-CCDB-4C22-8519-EE109F0EC5D8}" type="sibTrans" cxnId="{817B4368-4C72-42C0-B27B-D8DCE3EF7B10}">
      <dgm:prSet/>
      <dgm:spPr/>
      <dgm:t>
        <a:bodyPr/>
        <a:lstStyle/>
        <a:p>
          <a:endParaRPr lang="tr-TR" sz="1800"/>
        </a:p>
      </dgm:t>
    </dgm:pt>
    <dgm:pt modelId="{CCCD0BF3-89AD-488F-8CCC-D2016AF73F09}">
      <dgm:prSet phldrT="[Text]" custT="1"/>
      <dgm:spPr/>
      <dgm:t>
        <a:bodyPr/>
        <a:lstStyle/>
        <a:p>
          <a:r>
            <a:rPr lang="tr-TR" sz="1200" baseline="0" dirty="0" err="1" smtClean="0">
              <a:latin typeface="+mj-lt"/>
            </a:rPr>
            <a:t>Public</a:t>
          </a:r>
          <a:r>
            <a:rPr lang="tr-TR" sz="1200" baseline="0" dirty="0" smtClean="0">
              <a:latin typeface="+mj-lt"/>
            </a:rPr>
            <a:t> </a:t>
          </a:r>
          <a:r>
            <a:rPr lang="tr-TR" sz="1200" baseline="0" dirty="0" err="1" smtClean="0">
              <a:latin typeface="+mj-lt"/>
            </a:rPr>
            <a:t>debt</a:t>
          </a:r>
          <a:r>
            <a:rPr lang="tr-TR" sz="1200" baseline="0" dirty="0" smtClean="0">
              <a:latin typeface="+mj-lt"/>
            </a:rPr>
            <a:t> </a:t>
          </a:r>
          <a:r>
            <a:rPr lang="tr-TR" sz="1200" baseline="0" dirty="0" err="1" smtClean="0">
              <a:latin typeface="+mj-lt"/>
            </a:rPr>
            <a:t>management</a:t>
          </a:r>
          <a:endParaRPr lang="tr-TR" sz="1200" baseline="0" dirty="0">
            <a:latin typeface="+mj-lt"/>
          </a:endParaRPr>
        </a:p>
      </dgm:t>
    </dgm:pt>
    <dgm:pt modelId="{0E9CB296-D337-4FC7-A6E6-61D94CAAC4C5}" type="parTrans" cxnId="{8EEC7852-ABEC-4668-91B6-2FCB8D462BC4}">
      <dgm:prSet/>
      <dgm:spPr/>
      <dgm:t>
        <a:bodyPr/>
        <a:lstStyle/>
        <a:p>
          <a:endParaRPr lang="tr-TR" sz="1800"/>
        </a:p>
      </dgm:t>
    </dgm:pt>
    <dgm:pt modelId="{18AC5392-187A-41BA-9654-B062585E1455}" type="sibTrans" cxnId="{8EEC7852-ABEC-4668-91B6-2FCB8D462BC4}">
      <dgm:prSet/>
      <dgm:spPr/>
      <dgm:t>
        <a:bodyPr/>
        <a:lstStyle/>
        <a:p>
          <a:endParaRPr lang="tr-TR" sz="1800"/>
        </a:p>
      </dgm:t>
    </dgm:pt>
    <dgm:pt modelId="{182D1862-55B9-47BB-9A10-434393316190}">
      <dgm:prSet phldrT="[Text]" custT="1"/>
      <dgm:spPr/>
      <dgm:t>
        <a:bodyPr/>
        <a:lstStyle/>
        <a:p>
          <a:r>
            <a:rPr lang="tr-TR" sz="1800" dirty="0" smtClean="0">
              <a:solidFill>
                <a:schemeClr val="bg1"/>
              </a:solidFill>
              <a:latin typeface="+mj-lt"/>
            </a:rPr>
            <a:t>Central Bank of </a:t>
          </a:r>
          <a:r>
            <a:rPr lang="tr-TR" sz="1800" dirty="0" err="1" smtClean="0">
              <a:solidFill>
                <a:schemeClr val="bg1"/>
              </a:solidFill>
              <a:latin typeface="+mj-lt"/>
            </a:rPr>
            <a:t>the</a:t>
          </a:r>
          <a:r>
            <a:rPr lang="tr-TR" sz="1800" dirty="0" smtClean="0">
              <a:solidFill>
                <a:schemeClr val="bg1"/>
              </a:solidFill>
              <a:latin typeface="+mj-lt"/>
            </a:rPr>
            <a:t> </a:t>
          </a:r>
          <a:r>
            <a:rPr lang="tr-TR" sz="1800" dirty="0" err="1" smtClean="0">
              <a:solidFill>
                <a:schemeClr val="bg1"/>
              </a:solidFill>
              <a:latin typeface="+mj-lt"/>
            </a:rPr>
            <a:t>Republic</a:t>
          </a:r>
          <a:r>
            <a:rPr lang="tr-TR" sz="1800" dirty="0" smtClean="0">
              <a:solidFill>
                <a:schemeClr val="bg1"/>
              </a:solidFill>
              <a:latin typeface="+mj-lt"/>
            </a:rPr>
            <a:t> of </a:t>
          </a:r>
          <a:r>
            <a:rPr lang="tr-TR" sz="1800" dirty="0" err="1" smtClean="0">
              <a:solidFill>
                <a:schemeClr val="bg1"/>
              </a:solidFill>
              <a:latin typeface="+mj-lt"/>
            </a:rPr>
            <a:t>Turkey</a:t>
          </a:r>
          <a:r>
            <a:rPr lang="tr-TR" sz="1800" dirty="0" smtClean="0">
              <a:solidFill>
                <a:schemeClr val="bg1"/>
              </a:solidFill>
              <a:latin typeface="+mj-lt"/>
            </a:rPr>
            <a:t> (CBRT) </a:t>
          </a:r>
          <a:endParaRPr lang="tr-TR" sz="1800" dirty="0">
            <a:solidFill>
              <a:schemeClr val="bg1"/>
            </a:solidFill>
          </a:endParaRPr>
        </a:p>
      </dgm:t>
    </dgm:pt>
    <dgm:pt modelId="{3D9DC710-482E-48DB-B9B9-93FAC07E0992}" type="parTrans" cxnId="{5CBB0BFB-1714-43FD-A3BF-8052B8099006}">
      <dgm:prSet/>
      <dgm:spPr/>
      <dgm:t>
        <a:bodyPr/>
        <a:lstStyle/>
        <a:p>
          <a:endParaRPr lang="tr-TR" sz="1800"/>
        </a:p>
      </dgm:t>
    </dgm:pt>
    <dgm:pt modelId="{7538A810-CE15-4A63-B653-BF3257427AF4}" type="sibTrans" cxnId="{5CBB0BFB-1714-43FD-A3BF-8052B8099006}">
      <dgm:prSet/>
      <dgm:spPr/>
      <dgm:t>
        <a:bodyPr/>
        <a:lstStyle/>
        <a:p>
          <a:endParaRPr lang="tr-TR" sz="1800"/>
        </a:p>
      </dgm:t>
    </dgm:pt>
    <dgm:pt modelId="{0262363C-EC3E-4AEA-9100-CAD845775047}">
      <dgm:prSet phldrT="[Text]" custT="1"/>
      <dgm:spPr/>
      <dgm:t>
        <a:bodyPr/>
        <a:lstStyle/>
        <a:p>
          <a:r>
            <a:rPr lang="tr-TR" sz="1200" baseline="0" dirty="0" err="1" smtClean="0"/>
            <a:t>Lender</a:t>
          </a:r>
          <a:r>
            <a:rPr lang="tr-TR" sz="1200" baseline="0" dirty="0" smtClean="0"/>
            <a:t> of </a:t>
          </a:r>
          <a:r>
            <a:rPr lang="tr-TR" sz="1200" baseline="0" dirty="0" err="1" smtClean="0"/>
            <a:t>last</a:t>
          </a:r>
          <a:r>
            <a:rPr lang="tr-TR" sz="1200" baseline="0" dirty="0" smtClean="0"/>
            <a:t> </a:t>
          </a:r>
          <a:r>
            <a:rPr lang="tr-TR" sz="1200" baseline="0" dirty="0" err="1" smtClean="0"/>
            <a:t>resort</a:t>
          </a:r>
          <a:r>
            <a:rPr lang="tr-TR" sz="1200" baseline="0" dirty="0" smtClean="0"/>
            <a:t> </a:t>
          </a:r>
          <a:r>
            <a:rPr lang="tr-TR" sz="1200" baseline="0" dirty="0" err="1" smtClean="0"/>
            <a:t>function</a:t>
          </a:r>
          <a:endParaRPr lang="tr-TR" sz="1200" baseline="0" dirty="0"/>
        </a:p>
      </dgm:t>
    </dgm:pt>
    <dgm:pt modelId="{FCF3447D-3DAA-4600-9BCB-FA9AB5D4117A}" type="parTrans" cxnId="{4482B05B-1E1E-48A2-A8F3-EE0E6D5EE1DB}">
      <dgm:prSet/>
      <dgm:spPr/>
      <dgm:t>
        <a:bodyPr/>
        <a:lstStyle/>
        <a:p>
          <a:endParaRPr lang="tr-TR" sz="1800"/>
        </a:p>
      </dgm:t>
    </dgm:pt>
    <dgm:pt modelId="{07E4A3AE-3ADB-4FDA-A65C-22D9E4E56D7F}" type="sibTrans" cxnId="{4482B05B-1E1E-48A2-A8F3-EE0E6D5EE1DB}">
      <dgm:prSet/>
      <dgm:spPr/>
      <dgm:t>
        <a:bodyPr/>
        <a:lstStyle/>
        <a:p>
          <a:endParaRPr lang="tr-TR" sz="1800"/>
        </a:p>
      </dgm:t>
    </dgm:pt>
    <dgm:pt modelId="{D94F6C46-C9D9-40F7-A92E-EAB364EAC48E}">
      <dgm:prSet phldrT="[Text]" custT="1"/>
      <dgm:spPr/>
      <dgm:t>
        <a:bodyPr/>
        <a:lstStyle/>
        <a:p>
          <a:r>
            <a:rPr lang="en-US" sz="1800" dirty="0" smtClean="0">
              <a:solidFill>
                <a:schemeClr val="bg1"/>
              </a:solidFill>
              <a:latin typeface="+mj-lt"/>
            </a:rPr>
            <a:t>Banking Regulation and Supervision Agency (BRSA) </a:t>
          </a:r>
          <a:endParaRPr lang="tr-TR" sz="1800" dirty="0">
            <a:solidFill>
              <a:schemeClr val="bg1"/>
            </a:solidFill>
          </a:endParaRPr>
        </a:p>
      </dgm:t>
    </dgm:pt>
    <dgm:pt modelId="{94A0E945-071F-4346-93D7-9523D5D398CB}" type="parTrans" cxnId="{9FC04D84-AE6E-49F5-B4BB-9C5DFA384333}">
      <dgm:prSet/>
      <dgm:spPr/>
      <dgm:t>
        <a:bodyPr/>
        <a:lstStyle/>
        <a:p>
          <a:endParaRPr lang="tr-TR" sz="1800"/>
        </a:p>
      </dgm:t>
    </dgm:pt>
    <dgm:pt modelId="{CF4EB6A4-F41B-4ACF-9F8E-6731C3C6EE59}" type="sibTrans" cxnId="{9FC04D84-AE6E-49F5-B4BB-9C5DFA384333}">
      <dgm:prSet/>
      <dgm:spPr/>
      <dgm:t>
        <a:bodyPr/>
        <a:lstStyle/>
        <a:p>
          <a:endParaRPr lang="tr-TR" sz="1800"/>
        </a:p>
      </dgm:t>
    </dgm:pt>
    <dgm:pt modelId="{ACA62BC5-F8C5-4235-817A-4C40E0404A25}">
      <dgm:prSet phldrT="[Text]" custT="1"/>
      <dgm:spPr/>
      <dgm:t>
        <a:bodyPr/>
        <a:lstStyle/>
        <a:p>
          <a:r>
            <a:rPr lang="en-US" sz="1200" b="0" dirty="0" smtClean="0">
              <a:solidFill>
                <a:schemeClr val="tx1"/>
              </a:solidFill>
              <a:latin typeface="+mj-lt"/>
            </a:rPr>
            <a:t>Regulation and supervision of banks and financial holding companies, leasing, factoring and consumer finance companies</a:t>
          </a:r>
          <a:r>
            <a:rPr lang="tr-TR" sz="1200" b="0" dirty="0" smtClean="0">
              <a:solidFill>
                <a:schemeClr val="tx1"/>
              </a:solidFill>
              <a:latin typeface="+mj-lt"/>
            </a:rPr>
            <a:t>.</a:t>
          </a:r>
          <a:endParaRPr lang="tr-TR" sz="1200" dirty="0">
            <a:latin typeface="+mj-lt"/>
          </a:endParaRPr>
        </a:p>
      </dgm:t>
    </dgm:pt>
    <dgm:pt modelId="{EE9D1334-2E05-46AB-96BD-20F9CFCBD12B}" type="parTrans" cxnId="{CFD31C2F-527E-44A6-B93A-6B6DBD043EC7}">
      <dgm:prSet/>
      <dgm:spPr/>
      <dgm:t>
        <a:bodyPr/>
        <a:lstStyle/>
        <a:p>
          <a:endParaRPr lang="tr-TR" sz="1800"/>
        </a:p>
      </dgm:t>
    </dgm:pt>
    <dgm:pt modelId="{C0932CFE-2A37-44A1-9E53-6D02BD900DA0}" type="sibTrans" cxnId="{CFD31C2F-527E-44A6-B93A-6B6DBD043EC7}">
      <dgm:prSet/>
      <dgm:spPr/>
      <dgm:t>
        <a:bodyPr/>
        <a:lstStyle/>
        <a:p>
          <a:endParaRPr lang="tr-TR" sz="1800"/>
        </a:p>
      </dgm:t>
    </dgm:pt>
    <dgm:pt modelId="{D6E88DC6-EA8C-4EDD-90D1-B4480BBB672A}">
      <dgm:prSet custT="1"/>
      <dgm:spPr/>
      <dgm:t>
        <a:bodyPr/>
        <a:lstStyle/>
        <a:p>
          <a:r>
            <a:rPr lang="tr-TR" sz="1200" baseline="0" dirty="0" smtClean="0"/>
            <a:t>Oversight of </a:t>
          </a:r>
          <a:r>
            <a:rPr lang="tr-TR" sz="1200" baseline="0" dirty="0" err="1" smtClean="0"/>
            <a:t>payment</a:t>
          </a:r>
          <a:r>
            <a:rPr lang="tr-TR" sz="1200" baseline="0" dirty="0" smtClean="0"/>
            <a:t> </a:t>
          </a:r>
          <a:r>
            <a:rPr lang="tr-TR" sz="1200" baseline="0" dirty="0" err="1" smtClean="0"/>
            <a:t>systems</a:t>
          </a:r>
          <a:r>
            <a:rPr lang="tr-TR" sz="1200" baseline="0" dirty="0" smtClean="0"/>
            <a:t>.</a:t>
          </a:r>
          <a:endParaRPr lang="tr-TR" sz="1200" baseline="0" dirty="0"/>
        </a:p>
      </dgm:t>
    </dgm:pt>
    <dgm:pt modelId="{3D685BA8-EFE1-4824-B089-907DB908A1ED}" type="parTrans" cxnId="{C0B6EF94-091E-4BB0-AA35-3F6854C7C183}">
      <dgm:prSet/>
      <dgm:spPr/>
      <dgm:t>
        <a:bodyPr/>
        <a:lstStyle/>
        <a:p>
          <a:endParaRPr lang="tr-TR"/>
        </a:p>
      </dgm:t>
    </dgm:pt>
    <dgm:pt modelId="{70348AD1-7D21-47C2-BE1C-9F0104A4B97A}" type="sibTrans" cxnId="{C0B6EF94-091E-4BB0-AA35-3F6854C7C183}">
      <dgm:prSet/>
      <dgm:spPr/>
      <dgm:t>
        <a:bodyPr/>
        <a:lstStyle/>
        <a:p>
          <a:endParaRPr lang="tr-TR"/>
        </a:p>
      </dgm:t>
    </dgm:pt>
    <dgm:pt modelId="{8CA69192-F50D-4360-94BB-9C0ED79BD646}">
      <dgm:prSet custT="1"/>
      <dgm:spPr/>
      <dgm:t>
        <a:bodyPr/>
        <a:lstStyle/>
        <a:p>
          <a:r>
            <a:rPr lang="en-US" sz="1200" u="sng" baseline="0" dirty="0" smtClean="0"/>
            <a:t>Tools: </a:t>
          </a:r>
          <a:r>
            <a:rPr lang="en-US" sz="1200" baseline="0" dirty="0" smtClean="0"/>
            <a:t>Interest Rates, Reserve Requirements, Liquidity</a:t>
          </a:r>
          <a:r>
            <a:rPr lang="tr-TR" sz="1200" baseline="0" dirty="0" smtClean="0"/>
            <a:t> Tools</a:t>
          </a:r>
          <a:endParaRPr lang="tr-TR" sz="1200" baseline="0" dirty="0"/>
        </a:p>
      </dgm:t>
    </dgm:pt>
    <dgm:pt modelId="{7CCB9CA1-970B-4354-89D9-A7EDA84EDA5F}" type="parTrans" cxnId="{EA53BC7E-DB22-4AB9-B95E-D4465F5EC933}">
      <dgm:prSet/>
      <dgm:spPr/>
      <dgm:t>
        <a:bodyPr/>
        <a:lstStyle/>
        <a:p>
          <a:endParaRPr lang="tr-TR"/>
        </a:p>
      </dgm:t>
    </dgm:pt>
    <dgm:pt modelId="{13EA7387-1047-4BB5-B995-0E4E964CA014}" type="sibTrans" cxnId="{EA53BC7E-DB22-4AB9-B95E-D4465F5EC933}">
      <dgm:prSet/>
      <dgm:spPr/>
      <dgm:t>
        <a:bodyPr/>
        <a:lstStyle/>
        <a:p>
          <a:endParaRPr lang="tr-TR"/>
        </a:p>
      </dgm:t>
    </dgm:pt>
    <dgm:pt modelId="{AFDF2672-9FFA-469C-B6E3-7B782578F676}">
      <dgm:prSet phldrT="[Text]" custT="1"/>
      <dgm:spPr/>
      <dgm:t>
        <a:bodyPr/>
        <a:lstStyle/>
        <a:p>
          <a:r>
            <a:rPr lang="tr-TR" sz="1200" u="sng" dirty="0" smtClean="0">
              <a:latin typeface="+mj-lt"/>
            </a:rPr>
            <a:t>Tools: </a:t>
          </a:r>
          <a:r>
            <a:rPr lang="en-US" sz="1200" dirty="0" smtClean="0">
              <a:latin typeface="+mj-lt"/>
            </a:rPr>
            <a:t>Capital Adequacy  Ratio, Provisioning Rules, Loan-to-value ratio, Regulation on Bank cards and Credit cards</a:t>
          </a:r>
          <a:endParaRPr lang="tr-TR" sz="1200" dirty="0">
            <a:latin typeface="+mj-lt"/>
          </a:endParaRPr>
        </a:p>
      </dgm:t>
    </dgm:pt>
    <dgm:pt modelId="{3BC2DEB2-46F9-4353-874D-668B9F74868B}" type="parTrans" cxnId="{F1FEE04C-1AB7-4562-BD78-0594F2889093}">
      <dgm:prSet/>
      <dgm:spPr/>
      <dgm:t>
        <a:bodyPr/>
        <a:lstStyle/>
        <a:p>
          <a:endParaRPr lang="tr-TR"/>
        </a:p>
      </dgm:t>
    </dgm:pt>
    <dgm:pt modelId="{0C354910-2EEB-495C-8154-AF71025376EE}" type="sibTrans" cxnId="{F1FEE04C-1AB7-4562-BD78-0594F2889093}">
      <dgm:prSet/>
      <dgm:spPr/>
      <dgm:t>
        <a:bodyPr/>
        <a:lstStyle/>
        <a:p>
          <a:endParaRPr lang="tr-TR"/>
        </a:p>
      </dgm:t>
    </dgm:pt>
    <dgm:pt modelId="{F50F7E31-A7DE-4986-BB6B-81BF75DC60DB}">
      <dgm:prSet phldrT="[Text]" custT="1"/>
      <dgm:spPr/>
      <dgm:t>
        <a:bodyPr/>
        <a:lstStyle/>
        <a:p>
          <a:r>
            <a:rPr lang="tr-TR" sz="1200" baseline="0" dirty="0" smtClean="0">
              <a:latin typeface="+mj-lt"/>
            </a:rPr>
            <a:t>R</a:t>
          </a:r>
          <a:r>
            <a:rPr lang="en-US" sz="1200" baseline="0" dirty="0" err="1" smtClean="0">
              <a:latin typeface="+mj-lt"/>
            </a:rPr>
            <a:t>egulation</a:t>
          </a:r>
          <a:r>
            <a:rPr lang="en-US" sz="1200" baseline="0" dirty="0" smtClean="0">
              <a:latin typeface="+mj-lt"/>
            </a:rPr>
            <a:t> and supervision of insurance companies.</a:t>
          </a:r>
          <a:endParaRPr lang="tr-TR" sz="1200" baseline="0" dirty="0">
            <a:latin typeface="+mj-lt"/>
          </a:endParaRPr>
        </a:p>
      </dgm:t>
    </dgm:pt>
    <dgm:pt modelId="{19BC9F75-AB95-44CC-B27C-07AD39DCFC9D}" type="sibTrans" cxnId="{28CF03EC-D731-470E-9700-864E1FB8988F}">
      <dgm:prSet/>
      <dgm:spPr/>
      <dgm:t>
        <a:bodyPr/>
        <a:lstStyle/>
        <a:p>
          <a:endParaRPr lang="tr-TR"/>
        </a:p>
      </dgm:t>
    </dgm:pt>
    <dgm:pt modelId="{6B3067C7-A0C5-4A09-A126-95522AC3FFCC}" type="parTrans" cxnId="{28CF03EC-D731-470E-9700-864E1FB8988F}">
      <dgm:prSet/>
      <dgm:spPr/>
      <dgm:t>
        <a:bodyPr/>
        <a:lstStyle/>
        <a:p>
          <a:endParaRPr lang="tr-TR"/>
        </a:p>
      </dgm:t>
    </dgm:pt>
    <dgm:pt modelId="{AFEFCFF4-6522-40EB-8F61-534C3DC322BA}" type="pres">
      <dgm:prSet presAssocID="{30936F15-ECE5-43D6-8B1C-1D7E8793405B}" presName="Name0" presStyleCnt="0">
        <dgm:presLayoutVars>
          <dgm:dir/>
          <dgm:animLvl val="lvl"/>
          <dgm:resizeHandles val="exact"/>
        </dgm:presLayoutVars>
      </dgm:prSet>
      <dgm:spPr/>
      <dgm:t>
        <a:bodyPr/>
        <a:lstStyle/>
        <a:p>
          <a:endParaRPr lang="tr-TR"/>
        </a:p>
      </dgm:t>
    </dgm:pt>
    <dgm:pt modelId="{E885B296-D6F1-4016-8DE7-4215642027FD}" type="pres">
      <dgm:prSet presAssocID="{C40C59F6-4DCF-4388-B29F-38DFD6D5F31E}" presName="linNode" presStyleCnt="0"/>
      <dgm:spPr/>
    </dgm:pt>
    <dgm:pt modelId="{A8DB44D3-9C67-45DB-B1FD-8D28AD16EE35}" type="pres">
      <dgm:prSet presAssocID="{C40C59F6-4DCF-4388-B29F-38DFD6D5F31E}" presName="parentText" presStyleLbl="node1" presStyleIdx="0" presStyleCnt="3" custScaleX="80180">
        <dgm:presLayoutVars>
          <dgm:chMax val="1"/>
          <dgm:bulletEnabled val="1"/>
        </dgm:presLayoutVars>
      </dgm:prSet>
      <dgm:spPr/>
      <dgm:t>
        <a:bodyPr/>
        <a:lstStyle/>
        <a:p>
          <a:endParaRPr lang="tr-TR"/>
        </a:p>
      </dgm:t>
    </dgm:pt>
    <dgm:pt modelId="{55E75036-01C9-4628-89D0-0CDFEAD2C8C3}" type="pres">
      <dgm:prSet presAssocID="{C40C59F6-4DCF-4388-B29F-38DFD6D5F31E}" presName="descendantText" presStyleLbl="alignAccFollowNode1" presStyleIdx="0" presStyleCnt="3" custScaleX="111301">
        <dgm:presLayoutVars>
          <dgm:bulletEnabled val="1"/>
        </dgm:presLayoutVars>
      </dgm:prSet>
      <dgm:spPr/>
      <dgm:t>
        <a:bodyPr/>
        <a:lstStyle/>
        <a:p>
          <a:endParaRPr lang="tr-TR"/>
        </a:p>
      </dgm:t>
    </dgm:pt>
    <dgm:pt modelId="{DE20E459-DE38-49AC-B800-904670D445D3}" type="pres">
      <dgm:prSet presAssocID="{E2AC6C56-CCDB-4C22-8519-EE109F0EC5D8}" presName="sp" presStyleCnt="0"/>
      <dgm:spPr/>
    </dgm:pt>
    <dgm:pt modelId="{9161BC84-7120-4D14-B1C3-D1343712AF8A}" type="pres">
      <dgm:prSet presAssocID="{182D1862-55B9-47BB-9A10-434393316190}" presName="linNode" presStyleCnt="0"/>
      <dgm:spPr/>
    </dgm:pt>
    <dgm:pt modelId="{24774E9A-3ABA-444D-8E6B-09D801AFC55D}" type="pres">
      <dgm:prSet presAssocID="{182D1862-55B9-47BB-9A10-434393316190}" presName="parentText" presStyleLbl="node1" presStyleIdx="1" presStyleCnt="3" custScaleX="80180">
        <dgm:presLayoutVars>
          <dgm:chMax val="1"/>
          <dgm:bulletEnabled val="1"/>
        </dgm:presLayoutVars>
      </dgm:prSet>
      <dgm:spPr/>
      <dgm:t>
        <a:bodyPr/>
        <a:lstStyle/>
        <a:p>
          <a:endParaRPr lang="tr-TR"/>
        </a:p>
      </dgm:t>
    </dgm:pt>
    <dgm:pt modelId="{C161307A-53AF-40E4-A281-F73448098AE4}" type="pres">
      <dgm:prSet presAssocID="{182D1862-55B9-47BB-9A10-434393316190}" presName="descendantText" presStyleLbl="alignAccFollowNode1" presStyleIdx="1" presStyleCnt="3" custScaleX="111258">
        <dgm:presLayoutVars>
          <dgm:bulletEnabled val="1"/>
        </dgm:presLayoutVars>
      </dgm:prSet>
      <dgm:spPr/>
      <dgm:t>
        <a:bodyPr/>
        <a:lstStyle/>
        <a:p>
          <a:endParaRPr lang="tr-TR"/>
        </a:p>
      </dgm:t>
    </dgm:pt>
    <dgm:pt modelId="{555F8D88-A320-46FF-AC24-3041FA00A503}" type="pres">
      <dgm:prSet presAssocID="{7538A810-CE15-4A63-B653-BF3257427AF4}" presName="sp" presStyleCnt="0"/>
      <dgm:spPr/>
    </dgm:pt>
    <dgm:pt modelId="{7DA8CA7D-618E-4FBC-AEA7-6BA5A896560B}" type="pres">
      <dgm:prSet presAssocID="{D94F6C46-C9D9-40F7-A92E-EAB364EAC48E}" presName="linNode" presStyleCnt="0"/>
      <dgm:spPr/>
    </dgm:pt>
    <dgm:pt modelId="{328A4050-B77A-4253-9E96-B2327924ECD0}" type="pres">
      <dgm:prSet presAssocID="{D94F6C46-C9D9-40F7-A92E-EAB364EAC48E}" presName="parentText" presStyleLbl="node1" presStyleIdx="2" presStyleCnt="3" custScaleX="96016" custScaleY="122190">
        <dgm:presLayoutVars>
          <dgm:chMax val="1"/>
          <dgm:bulletEnabled val="1"/>
        </dgm:presLayoutVars>
      </dgm:prSet>
      <dgm:spPr/>
      <dgm:t>
        <a:bodyPr/>
        <a:lstStyle/>
        <a:p>
          <a:endParaRPr lang="tr-TR"/>
        </a:p>
      </dgm:t>
    </dgm:pt>
    <dgm:pt modelId="{2EEC994A-D288-4094-AF97-83449483CE48}" type="pres">
      <dgm:prSet presAssocID="{D94F6C46-C9D9-40F7-A92E-EAB364EAC48E}" presName="descendantText" presStyleLbl="alignAccFollowNode1" presStyleIdx="2" presStyleCnt="3" custScaleX="132839">
        <dgm:presLayoutVars>
          <dgm:bulletEnabled val="1"/>
        </dgm:presLayoutVars>
      </dgm:prSet>
      <dgm:spPr/>
      <dgm:t>
        <a:bodyPr/>
        <a:lstStyle/>
        <a:p>
          <a:endParaRPr lang="tr-TR"/>
        </a:p>
      </dgm:t>
    </dgm:pt>
  </dgm:ptLst>
  <dgm:cxnLst>
    <dgm:cxn modelId="{D2092E10-2E58-4459-B2C1-DAB9A9A0C185}" type="presOf" srcId="{30936F15-ECE5-43D6-8B1C-1D7E8793405B}" destId="{AFEFCFF4-6522-40EB-8F61-534C3DC322BA}" srcOrd="0" destOrd="0" presId="urn:microsoft.com/office/officeart/2005/8/layout/vList5"/>
    <dgm:cxn modelId="{D68A21C4-F692-4F48-9E66-A18B7FED323F}" type="presOf" srcId="{CCCD0BF3-89AD-488F-8CCC-D2016AF73F09}" destId="{55E75036-01C9-4628-89D0-0CDFEAD2C8C3}" srcOrd="0" destOrd="0" presId="urn:microsoft.com/office/officeart/2005/8/layout/vList5"/>
    <dgm:cxn modelId="{8031BDDC-995A-4B55-8CE5-6A99BA7E99BE}" type="presOf" srcId="{C40C59F6-4DCF-4388-B29F-38DFD6D5F31E}" destId="{A8DB44D3-9C67-45DB-B1FD-8D28AD16EE35}" srcOrd="0" destOrd="0" presId="urn:microsoft.com/office/officeart/2005/8/layout/vList5"/>
    <dgm:cxn modelId="{470FCD6A-D8FE-47E0-B65B-85AFFF67CF19}" type="presOf" srcId="{AFDF2672-9FFA-469C-B6E3-7B782578F676}" destId="{2EEC994A-D288-4094-AF97-83449483CE48}" srcOrd="0" destOrd="1" presId="urn:microsoft.com/office/officeart/2005/8/layout/vList5"/>
    <dgm:cxn modelId="{F1FEE04C-1AB7-4562-BD78-0594F2889093}" srcId="{D94F6C46-C9D9-40F7-A92E-EAB364EAC48E}" destId="{AFDF2672-9FFA-469C-B6E3-7B782578F676}" srcOrd="1" destOrd="0" parTransId="{3BC2DEB2-46F9-4353-874D-668B9F74868B}" sibTransId="{0C354910-2EEB-495C-8154-AF71025376EE}"/>
    <dgm:cxn modelId="{28CF03EC-D731-470E-9700-864E1FB8988F}" srcId="{C40C59F6-4DCF-4388-B29F-38DFD6D5F31E}" destId="{F50F7E31-A7DE-4986-BB6B-81BF75DC60DB}" srcOrd="1" destOrd="0" parTransId="{6B3067C7-A0C5-4A09-A126-95522AC3FFCC}" sibTransId="{19BC9F75-AB95-44CC-B27C-07AD39DCFC9D}"/>
    <dgm:cxn modelId="{1AF6DD92-92D1-4737-9B8B-678BA1D216BD}" type="presOf" srcId="{F50F7E31-A7DE-4986-BB6B-81BF75DC60DB}" destId="{55E75036-01C9-4628-89D0-0CDFEAD2C8C3}" srcOrd="0" destOrd="1" presId="urn:microsoft.com/office/officeart/2005/8/layout/vList5"/>
    <dgm:cxn modelId="{4482B05B-1E1E-48A2-A8F3-EE0E6D5EE1DB}" srcId="{182D1862-55B9-47BB-9A10-434393316190}" destId="{0262363C-EC3E-4AEA-9100-CAD845775047}" srcOrd="0" destOrd="0" parTransId="{FCF3447D-3DAA-4600-9BCB-FA9AB5D4117A}" sibTransId="{07E4A3AE-3ADB-4FDA-A65C-22D9E4E56D7F}"/>
    <dgm:cxn modelId="{EA53BC7E-DB22-4AB9-B95E-D4465F5EC933}" srcId="{182D1862-55B9-47BB-9A10-434393316190}" destId="{8CA69192-F50D-4360-94BB-9C0ED79BD646}" srcOrd="2" destOrd="0" parTransId="{7CCB9CA1-970B-4354-89D9-A7EDA84EDA5F}" sibTransId="{13EA7387-1047-4BB5-B995-0E4E964CA014}"/>
    <dgm:cxn modelId="{C0B6EF94-091E-4BB0-AA35-3F6854C7C183}" srcId="{182D1862-55B9-47BB-9A10-434393316190}" destId="{D6E88DC6-EA8C-4EDD-90D1-B4480BBB672A}" srcOrd="1" destOrd="0" parTransId="{3D685BA8-EFE1-4824-B089-907DB908A1ED}" sibTransId="{70348AD1-7D21-47C2-BE1C-9F0104A4B97A}"/>
    <dgm:cxn modelId="{5CBB0BFB-1714-43FD-A3BF-8052B8099006}" srcId="{30936F15-ECE5-43D6-8B1C-1D7E8793405B}" destId="{182D1862-55B9-47BB-9A10-434393316190}" srcOrd="1" destOrd="0" parTransId="{3D9DC710-482E-48DB-B9B9-93FAC07E0992}" sibTransId="{7538A810-CE15-4A63-B653-BF3257427AF4}"/>
    <dgm:cxn modelId="{E751C60D-3EC2-4E85-AC32-9737451D7856}" type="presOf" srcId="{ACA62BC5-F8C5-4235-817A-4C40E0404A25}" destId="{2EEC994A-D288-4094-AF97-83449483CE48}" srcOrd="0" destOrd="0" presId="urn:microsoft.com/office/officeart/2005/8/layout/vList5"/>
    <dgm:cxn modelId="{C6001414-7514-4D93-900A-096C27E0AA88}" type="presOf" srcId="{0262363C-EC3E-4AEA-9100-CAD845775047}" destId="{C161307A-53AF-40E4-A281-F73448098AE4}" srcOrd="0" destOrd="0" presId="urn:microsoft.com/office/officeart/2005/8/layout/vList5"/>
    <dgm:cxn modelId="{817B4368-4C72-42C0-B27B-D8DCE3EF7B10}" srcId="{30936F15-ECE5-43D6-8B1C-1D7E8793405B}" destId="{C40C59F6-4DCF-4388-B29F-38DFD6D5F31E}" srcOrd="0" destOrd="0" parTransId="{C17E567E-D3C0-4154-B4B9-91A895B44443}" sibTransId="{E2AC6C56-CCDB-4C22-8519-EE109F0EC5D8}"/>
    <dgm:cxn modelId="{9FC04D84-AE6E-49F5-B4BB-9C5DFA384333}" srcId="{30936F15-ECE5-43D6-8B1C-1D7E8793405B}" destId="{D94F6C46-C9D9-40F7-A92E-EAB364EAC48E}" srcOrd="2" destOrd="0" parTransId="{94A0E945-071F-4346-93D7-9523D5D398CB}" sibTransId="{CF4EB6A4-F41B-4ACF-9F8E-6731C3C6EE59}"/>
    <dgm:cxn modelId="{8EEC7852-ABEC-4668-91B6-2FCB8D462BC4}" srcId="{C40C59F6-4DCF-4388-B29F-38DFD6D5F31E}" destId="{CCCD0BF3-89AD-488F-8CCC-D2016AF73F09}" srcOrd="0" destOrd="0" parTransId="{0E9CB296-D337-4FC7-A6E6-61D94CAAC4C5}" sibTransId="{18AC5392-187A-41BA-9654-B062585E1455}"/>
    <dgm:cxn modelId="{85DCB213-CD0B-49CB-8F3E-EF355F48D8CA}" type="presOf" srcId="{182D1862-55B9-47BB-9A10-434393316190}" destId="{24774E9A-3ABA-444D-8E6B-09D801AFC55D}" srcOrd="0" destOrd="0" presId="urn:microsoft.com/office/officeart/2005/8/layout/vList5"/>
    <dgm:cxn modelId="{CF2D8B48-3AB0-49AC-B108-C768926A3995}" type="presOf" srcId="{D94F6C46-C9D9-40F7-A92E-EAB364EAC48E}" destId="{328A4050-B77A-4253-9E96-B2327924ECD0}" srcOrd="0" destOrd="0" presId="urn:microsoft.com/office/officeart/2005/8/layout/vList5"/>
    <dgm:cxn modelId="{97050724-2C2C-41B5-9F26-681F1E8D7388}" type="presOf" srcId="{8CA69192-F50D-4360-94BB-9C0ED79BD646}" destId="{C161307A-53AF-40E4-A281-F73448098AE4}" srcOrd="0" destOrd="2" presId="urn:microsoft.com/office/officeart/2005/8/layout/vList5"/>
    <dgm:cxn modelId="{CFD31C2F-527E-44A6-B93A-6B6DBD043EC7}" srcId="{D94F6C46-C9D9-40F7-A92E-EAB364EAC48E}" destId="{ACA62BC5-F8C5-4235-817A-4C40E0404A25}" srcOrd="0" destOrd="0" parTransId="{EE9D1334-2E05-46AB-96BD-20F9CFCBD12B}" sibTransId="{C0932CFE-2A37-44A1-9E53-6D02BD900DA0}"/>
    <dgm:cxn modelId="{84596CE1-D6CF-42D7-B4F8-0397CC770C3F}" type="presOf" srcId="{D6E88DC6-EA8C-4EDD-90D1-B4480BBB672A}" destId="{C161307A-53AF-40E4-A281-F73448098AE4}" srcOrd="0" destOrd="1" presId="urn:microsoft.com/office/officeart/2005/8/layout/vList5"/>
    <dgm:cxn modelId="{A4AC9FE1-B619-44C4-A63A-1563C3A2430E}" type="presParOf" srcId="{AFEFCFF4-6522-40EB-8F61-534C3DC322BA}" destId="{E885B296-D6F1-4016-8DE7-4215642027FD}" srcOrd="0" destOrd="0" presId="urn:microsoft.com/office/officeart/2005/8/layout/vList5"/>
    <dgm:cxn modelId="{1D14738E-498D-4F8B-A78C-E648DA85CC92}" type="presParOf" srcId="{E885B296-D6F1-4016-8DE7-4215642027FD}" destId="{A8DB44D3-9C67-45DB-B1FD-8D28AD16EE35}" srcOrd="0" destOrd="0" presId="urn:microsoft.com/office/officeart/2005/8/layout/vList5"/>
    <dgm:cxn modelId="{0489D213-D01A-44CE-9577-FB2B7D22D8C6}" type="presParOf" srcId="{E885B296-D6F1-4016-8DE7-4215642027FD}" destId="{55E75036-01C9-4628-89D0-0CDFEAD2C8C3}" srcOrd="1" destOrd="0" presId="urn:microsoft.com/office/officeart/2005/8/layout/vList5"/>
    <dgm:cxn modelId="{59598CDC-F70A-4757-8013-6D15AE5187E9}" type="presParOf" srcId="{AFEFCFF4-6522-40EB-8F61-534C3DC322BA}" destId="{DE20E459-DE38-49AC-B800-904670D445D3}" srcOrd="1" destOrd="0" presId="urn:microsoft.com/office/officeart/2005/8/layout/vList5"/>
    <dgm:cxn modelId="{1AA21680-C487-4846-B385-A7C1C50ED04F}" type="presParOf" srcId="{AFEFCFF4-6522-40EB-8F61-534C3DC322BA}" destId="{9161BC84-7120-4D14-B1C3-D1343712AF8A}" srcOrd="2" destOrd="0" presId="urn:microsoft.com/office/officeart/2005/8/layout/vList5"/>
    <dgm:cxn modelId="{19F683A2-291C-4E33-A936-386BC7ED9727}" type="presParOf" srcId="{9161BC84-7120-4D14-B1C3-D1343712AF8A}" destId="{24774E9A-3ABA-444D-8E6B-09D801AFC55D}" srcOrd="0" destOrd="0" presId="urn:microsoft.com/office/officeart/2005/8/layout/vList5"/>
    <dgm:cxn modelId="{10B7AB29-F903-41AA-9D52-49F21F668F93}" type="presParOf" srcId="{9161BC84-7120-4D14-B1C3-D1343712AF8A}" destId="{C161307A-53AF-40E4-A281-F73448098AE4}" srcOrd="1" destOrd="0" presId="urn:microsoft.com/office/officeart/2005/8/layout/vList5"/>
    <dgm:cxn modelId="{ADF76ED4-D8C5-4463-B4D3-558BF0B6C59E}" type="presParOf" srcId="{AFEFCFF4-6522-40EB-8F61-534C3DC322BA}" destId="{555F8D88-A320-46FF-AC24-3041FA00A503}" srcOrd="3" destOrd="0" presId="urn:microsoft.com/office/officeart/2005/8/layout/vList5"/>
    <dgm:cxn modelId="{4B7AE2ED-B6C7-44E3-860B-8DEC5BECF7EC}" type="presParOf" srcId="{AFEFCFF4-6522-40EB-8F61-534C3DC322BA}" destId="{7DA8CA7D-618E-4FBC-AEA7-6BA5A896560B}" srcOrd="4" destOrd="0" presId="urn:microsoft.com/office/officeart/2005/8/layout/vList5"/>
    <dgm:cxn modelId="{A39C3D54-A444-4B6F-B9D0-2A50E962EABC}" type="presParOf" srcId="{7DA8CA7D-618E-4FBC-AEA7-6BA5A896560B}" destId="{328A4050-B77A-4253-9E96-B2327924ECD0}" srcOrd="0" destOrd="0" presId="urn:microsoft.com/office/officeart/2005/8/layout/vList5"/>
    <dgm:cxn modelId="{028C0BC8-416B-44B6-A618-75806C3E89AE}" type="presParOf" srcId="{7DA8CA7D-618E-4FBC-AEA7-6BA5A896560B}" destId="{2EEC994A-D288-4094-AF97-83449483CE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936F15-ECE5-43D6-8B1C-1D7E879340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40C59F6-4DCF-4388-B29F-38DFD6D5F31E}">
      <dgm:prSet phldrT="[Text]" custT="1"/>
      <dgm:spPr/>
      <dgm:t>
        <a:bodyPr/>
        <a:lstStyle/>
        <a:p>
          <a:r>
            <a:rPr lang="en-US" sz="1800" dirty="0" smtClean="0">
              <a:solidFill>
                <a:schemeClr val="bg1"/>
              </a:solidFill>
              <a:latin typeface="+mj-lt"/>
            </a:rPr>
            <a:t>Capital Markets Board (CMB)</a:t>
          </a:r>
          <a:endParaRPr lang="tr-TR" sz="1800" dirty="0">
            <a:solidFill>
              <a:schemeClr val="bg1"/>
            </a:solidFill>
          </a:endParaRPr>
        </a:p>
      </dgm:t>
    </dgm:pt>
    <dgm:pt modelId="{C17E567E-D3C0-4154-B4B9-91A895B44443}" type="parTrans" cxnId="{817B4368-4C72-42C0-B27B-D8DCE3EF7B10}">
      <dgm:prSet/>
      <dgm:spPr/>
      <dgm:t>
        <a:bodyPr/>
        <a:lstStyle/>
        <a:p>
          <a:endParaRPr lang="tr-TR" sz="1800"/>
        </a:p>
      </dgm:t>
    </dgm:pt>
    <dgm:pt modelId="{E2AC6C56-CCDB-4C22-8519-EE109F0EC5D8}" type="sibTrans" cxnId="{817B4368-4C72-42C0-B27B-D8DCE3EF7B10}">
      <dgm:prSet/>
      <dgm:spPr/>
      <dgm:t>
        <a:bodyPr/>
        <a:lstStyle/>
        <a:p>
          <a:endParaRPr lang="tr-TR" sz="1800"/>
        </a:p>
      </dgm:t>
    </dgm:pt>
    <dgm:pt modelId="{CCCD0BF3-89AD-488F-8CCC-D2016AF73F09}">
      <dgm:prSet phldrT="[Text]" custT="1"/>
      <dgm:spPr/>
      <dgm:t>
        <a:bodyPr/>
        <a:lstStyle/>
        <a:p>
          <a:r>
            <a:rPr lang="en-US" sz="1200" baseline="0" dirty="0" smtClean="0"/>
            <a:t>Regulation and supervision of capital markets and intermediary institutions.</a:t>
          </a:r>
          <a:endParaRPr lang="tr-TR" sz="1200" baseline="0" dirty="0"/>
        </a:p>
      </dgm:t>
    </dgm:pt>
    <dgm:pt modelId="{0E9CB296-D337-4FC7-A6E6-61D94CAAC4C5}" type="parTrans" cxnId="{8EEC7852-ABEC-4668-91B6-2FCB8D462BC4}">
      <dgm:prSet/>
      <dgm:spPr/>
      <dgm:t>
        <a:bodyPr/>
        <a:lstStyle/>
        <a:p>
          <a:endParaRPr lang="tr-TR" sz="1800"/>
        </a:p>
      </dgm:t>
    </dgm:pt>
    <dgm:pt modelId="{18AC5392-187A-41BA-9654-B062585E1455}" type="sibTrans" cxnId="{8EEC7852-ABEC-4668-91B6-2FCB8D462BC4}">
      <dgm:prSet/>
      <dgm:spPr/>
      <dgm:t>
        <a:bodyPr/>
        <a:lstStyle/>
        <a:p>
          <a:endParaRPr lang="tr-TR" sz="1800"/>
        </a:p>
      </dgm:t>
    </dgm:pt>
    <dgm:pt modelId="{182D1862-55B9-47BB-9A10-434393316190}">
      <dgm:prSet phldrT="[Text]" custT="1"/>
      <dgm:spPr/>
      <dgm:t>
        <a:bodyPr/>
        <a:lstStyle/>
        <a:p>
          <a:r>
            <a:rPr lang="en-US" sz="1800" dirty="0" smtClean="0">
              <a:solidFill>
                <a:schemeClr val="bg1"/>
              </a:solidFill>
              <a:latin typeface="+mj-lt"/>
            </a:rPr>
            <a:t>Savings Deposit Insurance Fund (SDIF)</a:t>
          </a:r>
          <a:endParaRPr lang="tr-TR" sz="1800" dirty="0">
            <a:solidFill>
              <a:schemeClr val="bg1"/>
            </a:solidFill>
          </a:endParaRPr>
        </a:p>
      </dgm:t>
    </dgm:pt>
    <dgm:pt modelId="{3D9DC710-482E-48DB-B9B9-93FAC07E0992}" type="parTrans" cxnId="{5CBB0BFB-1714-43FD-A3BF-8052B8099006}">
      <dgm:prSet/>
      <dgm:spPr/>
      <dgm:t>
        <a:bodyPr/>
        <a:lstStyle/>
        <a:p>
          <a:endParaRPr lang="tr-TR" sz="1800"/>
        </a:p>
      </dgm:t>
    </dgm:pt>
    <dgm:pt modelId="{7538A810-CE15-4A63-B653-BF3257427AF4}" type="sibTrans" cxnId="{5CBB0BFB-1714-43FD-A3BF-8052B8099006}">
      <dgm:prSet/>
      <dgm:spPr/>
      <dgm:t>
        <a:bodyPr/>
        <a:lstStyle/>
        <a:p>
          <a:endParaRPr lang="tr-TR" sz="1800"/>
        </a:p>
      </dgm:t>
    </dgm:pt>
    <dgm:pt modelId="{0262363C-EC3E-4AEA-9100-CAD845775047}">
      <dgm:prSet phldrT="[Text]" custT="1"/>
      <dgm:spPr/>
      <dgm:t>
        <a:bodyPr/>
        <a:lstStyle/>
        <a:p>
          <a:r>
            <a:rPr lang="en-US" sz="1200" b="0" baseline="0" dirty="0" smtClean="0">
              <a:solidFill>
                <a:schemeClr val="tx1"/>
              </a:solidFill>
              <a:latin typeface="+mj-lt"/>
            </a:rPr>
            <a:t>Protecting the rights of depositors, </a:t>
          </a:r>
          <a:endParaRPr lang="tr-TR" sz="1200" baseline="0" dirty="0"/>
        </a:p>
      </dgm:t>
    </dgm:pt>
    <dgm:pt modelId="{FCF3447D-3DAA-4600-9BCB-FA9AB5D4117A}" type="parTrans" cxnId="{4482B05B-1E1E-48A2-A8F3-EE0E6D5EE1DB}">
      <dgm:prSet/>
      <dgm:spPr/>
      <dgm:t>
        <a:bodyPr/>
        <a:lstStyle/>
        <a:p>
          <a:endParaRPr lang="tr-TR" sz="1800"/>
        </a:p>
      </dgm:t>
    </dgm:pt>
    <dgm:pt modelId="{07E4A3AE-3ADB-4FDA-A65C-22D9E4E56D7F}" type="sibTrans" cxnId="{4482B05B-1E1E-48A2-A8F3-EE0E6D5EE1DB}">
      <dgm:prSet/>
      <dgm:spPr/>
      <dgm:t>
        <a:bodyPr/>
        <a:lstStyle/>
        <a:p>
          <a:endParaRPr lang="tr-TR" sz="1800"/>
        </a:p>
      </dgm:t>
    </dgm:pt>
    <dgm:pt modelId="{D94F6C46-C9D9-40F7-A92E-EAB364EAC48E}">
      <dgm:prSet phldrT="[Text]" custT="1"/>
      <dgm:spPr/>
      <dgm:t>
        <a:bodyPr/>
        <a:lstStyle/>
        <a:p>
          <a:r>
            <a:rPr lang="tr-TR" sz="1800" dirty="0" err="1" smtClean="0"/>
            <a:t>Ministry</a:t>
          </a:r>
          <a:r>
            <a:rPr lang="tr-TR" sz="1800" dirty="0" smtClean="0"/>
            <a:t> of Finance</a:t>
          </a:r>
          <a:endParaRPr lang="tr-TR" sz="1800" dirty="0"/>
        </a:p>
      </dgm:t>
    </dgm:pt>
    <dgm:pt modelId="{94A0E945-071F-4346-93D7-9523D5D398CB}" type="parTrans" cxnId="{9FC04D84-AE6E-49F5-B4BB-9C5DFA384333}">
      <dgm:prSet/>
      <dgm:spPr/>
      <dgm:t>
        <a:bodyPr/>
        <a:lstStyle/>
        <a:p>
          <a:endParaRPr lang="tr-TR" sz="1800"/>
        </a:p>
      </dgm:t>
    </dgm:pt>
    <dgm:pt modelId="{CF4EB6A4-F41B-4ACF-9F8E-6731C3C6EE59}" type="sibTrans" cxnId="{9FC04D84-AE6E-49F5-B4BB-9C5DFA384333}">
      <dgm:prSet/>
      <dgm:spPr/>
      <dgm:t>
        <a:bodyPr/>
        <a:lstStyle/>
        <a:p>
          <a:endParaRPr lang="tr-TR" sz="1800"/>
        </a:p>
      </dgm:t>
    </dgm:pt>
    <dgm:pt modelId="{ACA62BC5-F8C5-4235-817A-4C40E0404A25}">
      <dgm:prSet phldrT="[Text]" custT="1"/>
      <dgm:spPr/>
      <dgm:t>
        <a:bodyPr/>
        <a:lstStyle/>
        <a:p>
          <a:r>
            <a:rPr lang="tr-TR" sz="1200" b="0" baseline="0" dirty="0" err="1" smtClean="0">
              <a:solidFill>
                <a:schemeClr val="tx1"/>
              </a:solidFill>
              <a:latin typeface="+mj-lt"/>
            </a:rPr>
            <a:t>Tax</a:t>
          </a:r>
          <a:r>
            <a:rPr lang="tr-TR" sz="1200" b="0" baseline="0" dirty="0" smtClean="0">
              <a:solidFill>
                <a:schemeClr val="tx1"/>
              </a:solidFill>
              <a:latin typeface="+mj-lt"/>
            </a:rPr>
            <a:t> </a:t>
          </a:r>
          <a:r>
            <a:rPr lang="tr-TR" sz="1200" b="0" baseline="0" dirty="0" err="1" smtClean="0">
              <a:solidFill>
                <a:schemeClr val="tx1"/>
              </a:solidFill>
              <a:latin typeface="+mj-lt"/>
            </a:rPr>
            <a:t>related</a:t>
          </a:r>
          <a:r>
            <a:rPr lang="tr-TR" sz="1200" b="0" baseline="0" dirty="0" smtClean="0">
              <a:solidFill>
                <a:schemeClr val="tx1"/>
              </a:solidFill>
              <a:latin typeface="+mj-lt"/>
            </a:rPr>
            <a:t> </a:t>
          </a:r>
          <a:r>
            <a:rPr lang="tr-TR" sz="1200" b="0" baseline="0" dirty="0" err="1" smtClean="0">
              <a:solidFill>
                <a:schemeClr val="tx1"/>
              </a:solidFill>
              <a:latin typeface="+mj-lt"/>
            </a:rPr>
            <a:t>policies</a:t>
          </a:r>
          <a:endParaRPr lang="tr-TR" sz="1200" baseline="0" dirty="0">
            <a:latin typeface="+mj-lt"/>
          </a:endParaRPr>
        </a:p>
      </dgm:t>
    </dgm:pt>
    <dgm:pt modelId="{EE9D1334-2E05-46AB-96BD-20F9CFCBD12B}" type="parTrans" cxnId="{CFD31C2F-527E-44A6-B93A-6B6DBD043EC7}">
      <dgm:prSet/>
      <dgm:spPr/>
      <dgm:t>
        <a:bodyPr/>
        <a:lstStyle/>
        <a:p>
          <a:endParaRPr lang="tr-TR" sz="1800"/>
        </a:p>
      </dgm:t>
    </dgm:pt>
    <dgm:pt modelId="{C0932CFE-2A37-44A1-9E53-6D02BD900DA0}" type="sibTrans" cxnId="{CFD31C2F-527E-44A6-B93A-6B6DBD043EC7}">
      <dgm:prSet/>
      <dgm:spPr/>
      <dgm:t>
        <a:bodyPr/>
        <a:lstStyle/>
        <a:p>
          <a:endParaRPr lang="tr-TR" sz="1800"/>
        </a:p>
      </dgm:t>
    </dgm:pt>
    <dgm:pt modelId="{73A04CC1-280C-4CBD-95AF-E079AC0E6827}">
      <dgm:prSet custT="1"/>
      <dgm:spPr/>
      <dgm:t>
        <a:bodyPr/>
        <a:lstStyle/>
        <a:p>
          <a:endParaRPr lang="tr-TR" sz="1200" baseline="0"/>
        </a:p>
      </dgm:t>
    </dgm:pt>
    <dgm:pt modelId="{44BD9B40-3FB8-4FEF-9712-7477A054F5E8}" type="parTrans" cxnId="{78CFF050-3A4A-44BA-BEF1-79D890CB8F64}">
      <dgm:prSet/>
      <dgm:spPr/>
      <dgm:t>
        <a:bodyPr/>
        <a:lstStyle/>
        <a:p>
          <a:endParaRPr lang="tr-TR"/>
        </a:p>
      </dgm:t>
    </dgm:pt>
    <dgm:pt modelId="{AE52337E-3700-4735-9B34-47F034F2C0D3}" type="sibTrans" cxnId="{78CFF050-3A4A-44BA-BEF1-79D890CB8F64}">
      <dgm:prSet/>
      <dgm:spPr/>
      <dgm:t>
        <a:bodyPr/>
        <a:lstStyle/>
        <a:p>
          <a:endParaRPr lang="tr-TR"/>
        </a:p>
      </dgm:t>
    </dgm:pt>
    <dgm:pt modelId="{2322C70F-F08E-4834-9755-C5A8B080C35F}">
      <dgm:prSet phldrT="[Text]" custT="1"/>
      <dgm:spPr/>
      <dgm:t>
        <a:bodyPr/>
        <a:lstStyle/>
        <a:p>
          <a:endParaRPr lang="tr-TR" sz="1200" baseline="0" dirty="0"/>
        </a:p>
      </dgm:t>
    </dgm:pt>
    <dgm:pt modelId="{01E8203B-CFDD-480A-AE55-F85D0782D15C}" type="parTrans" cxnId="{8DA19491-AFC8-4040-88D2-C5EA441FF446}">
      <dgm:prSet/>
      <dgm:spPr/>
      <dgm:t>
        <a:bodyPr/>
        <a:lstStyle/>
        <a:p>
          <a:endParaRPr lang="tr-TR"/>
        </a:p>
      </dgm:t>
    </dgm:pt>
    <dgm:pt modelId="{4AF4F17C-AF17-42AF-83ED-87D0A213ED6C}" type="sibTrans" cxnId="{8DA19491-AFC8-4040-88D2-C5EA441FF446}">
      <dgm:prSet/>
      <dgm:spPr/>
      <dgm:t>
        <a:bodyPr/>
        <a:lstStyle/>
        <a:p>
          <a:endParaRPr lang="tr-TR"/>
        </a:p>
      </dgm:t>
    </dgm:pt>
    <dgm:pt modelId="{2031310E-5F05-4E79-8A7B-FD4D88FEA544}">
      <dgm:prSet phldrT="[Text]" custT="1"/>
      <dgm:spPr/>
      <dgm:t>
        <a:bodyPr/>
        <a:lstStyle/>
        <a:p>
          <a:endParaRPr lang="tr-TR" sz="1200" baseline="0" dirty="0">
            <a:latin typeface="+mj-lt"/>
          </a:endParaRPr>
        </a:p>
      </dgm:t>
    </dgm:pt>
    <dgm:pt modelId="{0A0A3F5F-3439-4889-9E43-C37FB9B5C8A3}" type="parTrans" cxnId="{3B6C2BAA-6323-4509-A2FF-709B69CF45E1}">
      <dgm:prSet/>
      <dgm:spPr/>
      <dgm:t>
        <a:bodyPr/>
        <a:lstStyle/>
        <a:p>
          <a:endParaRPr lang="tr-TR"/>
        </a:p>
      </dgm:t>
    </dgm:pt>
    <dgm:pt modelId="{583A42FE-B1D6-46C8-ACFB-566C424E5570}" type="sibTrans" cxnId="{3B6C2BAA-6323-4509-A2FF-709B69CF45E1}">
      <dgm:prSet/>
      <dgm:spPr/>
      <dgm:t>
        <a:bodyPr/>
        <a:lstStyle/>
        <a:p>
          <a:endParaRPr lang="tr-TR"/>
        </a:p>
      </dgm:t>
    </dgm:pt>
    <dgm:pt modelId="{8DB07337-7D5A-4622-ADE3-EA417F024922}">
      <dgm:prSet phldrT="[Text]" custT="1"/>
      <dgm:spPr/>
      <dgm:t>
        <a:bodyPr/>
        <a:lstStyle/>
        <a:p>
          <a:r>
            <a:rPr lang="tr-TR" sz="1200" b="0" i="0" u="sng" baseline="0" dirty="0" smtClean="0">
              <a:solidFill>
                <a:schemeClr val="tx1"/>
              </a:solidFill>
              <a:latin typeface="+mj-lt"/>
            </a:rPr>
            <a:t>Tools: </a:t>
          </a:r>
          <a:r>
            <a:rPr lang="tr-TR" sz="1200" b="0" baseline="0" dirty="0" smtClean="0">
              <a:solidFill>
                <a:schemeClr val="tx1"/>
              </a:solidFill>
              <a:latin typeface="+mj-lt"/>
            </a:rPr>
            <a:t>Resource </a:t>
          </a:r>
          <a:r>
            <a:rPr lang="tr-TR" sz="1200" b="0" baseline="0" dirty="0" err="1" smtClean="0">
              <a:solidFill>
                <a:schemeClr val="tx1"/>
              </a:solidFill>
              <a:latin typeface="+mj-lt"/>
            </a:rPr>
            <a:t>Utilization</a:t>
          </a:r>
          <a:r>
            <a:rPr lang="tr-TR" sz="1200" b="0" baseline="0" dirty="0" smtClean="0">
              <a:solidFill>
                <a:schemeClr val="tx1"/>
              </a:solidFill>
              <a:latin typeface="+mj-lt"/>
            </a:rPr>
            <a:t> </a:t>
          </a:r>
          <a:r>
            <a:rPr lang="tr-TR" sz="1200" b="0" baseline="0" dirty="0" err="1" smtClean="0">
              <a:solidFill>
                <a:schemeClr val="tx1"/>
              </a:solidFill>
              <a:latin typeface="+mj-lt"/>
            </a:rPr>
            <a:t>Fund</a:t>
          </a:r>
          <a:r>
            <a:rPr lang="tr-TR" sz="1200" b="0" baseline="0" dirty="0" smtClean="0">
              <a:solidFill>
                <a:schemeClr val="tx1"/>
              </a:solidFill>
              <a:latin typeface="+mj-lt"/>
            </a:rPr>
            <a:t> </a:t>
          </a:r>
          <a:r>
            <a:rPr lang="tr-TR" sz="1200" b="0" baseline="0" dirty="0" err="1" smtClean="0">
              <a:solidFill>
                <a:schemeClr val="tx1"/>
              </a:solidFill>
              <a:latin typeface="+mj-lt"/>
            </a:rPr>
            <a:t>Rates</a:t>
          </a:r>
          <a:r>
            <a:rPr lang="tr-TR" sz="1200" b="0" baseline="0" dirty="0" smtClean="0">
              <a:solidFill>
                <a:schemeClr val="tx1"/>
              </a:solidFill>
              <a:latin typeface="+mj-lt"/>
            </a:rPr>
            <a:t>, </a:t>
          </a:r>
          <a:r>
            <a:rPr lang="tr-TR" sz="1200" b="0" baseline="0" dirty="0" err="1" smtClean="0">
              <a:solidFill>
                <a:schemeClr val="tx1"/>
              </a:solidFill>
              <a:latin typeface="+mj-lt"/>
            </a:rPr>
            <a:t>Withholding</a:t>
          </a:r>
          <a:r>
            <a:rPr lang="tr-TR" sz="1200" b="0" baseline="0" dirty="0" smtClean="0">
              <a:solidFill>
                <a:schemeClr val="tx1"/>
              </a:solidFill>
              <a:latin typeface="+mj-lt"/>
            </a:rPr>
            <a:t> </a:t>
          </a:r>
          <a:r>
            <a:rPr lang="tr-TR" sz="1200" b="0" baseline="0" dirty="0" err="1" smtClean="0">
              <a:solidFill>
                <a:schemeClr val="tx1"/>
              </a:solidFill>
              <a:latin typeface="+mj-lt"/>
            </a:rPr>
            <a:t>tax</a:t>
          </a:r>
          <a:r>
            <a:rPr lang="tr-TR" sz="1200" b="0" baseline="0" dirty="0" smtClean="0">
              <a:solidFill>
                <a:schemeClr val="tx1"/>
              </a:solidFill>
              <a:latin typeface="+mj-lt"/>
            </a:rPr>
            <a:t>.</a:t>
          </a:r>
          <a:endParaRPr lang="tr-TR" sz="1200" baseline="0" dirty="0">
            <a:latin typeface="+mj-lt"/>
          </a:endParaRPr>
        </a:p>
      </dgm:t>
    </dgm:pt>
    <dgm:pt modelId="{3B846887-008C-4979-84FD-7A88A4EA1F2D}" type="parTrans" cxnId="{74FA46B7-DBE0-451C-8D0C-37A4775704D5}">
      <dgm:prSet/>
      <dgm:spPr/>
      <dgm:t>
        <a:bodyPr/>
        <a:lstStyle/>
        <a:p>
          <a:endParaRPr lang="tr-TR"/>
        </a:p>
      </dgm:t>
    </dgm:pt>
    <dgm:pt modelId="{AEFFCFC8-B6A7-4941-ADCD-7C448782B632}" type="sibTrans" cxnId="{74FA46B7-DBE0-451C-8D0C-37A4775704D5}">
      <dgm:prSet/>
      <dgm:spPr/>
      <dgm:t>
        <a:bodyPr/>
        <a:lstStyle/>
        <a:p>
          <a:endParaRPr lang="tr-TR"/>
        </a:p>
      </dgm:t>
    </dgm:pt>
    <dgm:pt modelId="{6A9AD51D-2C59-4494-B664-D250C5E0F143}">
      <dgm:prSet phldrT="[Text]" custT="1"/>
      <dgm:spPr/>
      <dgm:t>
        <a:bodyPr/>
        <a:lstStyle/>
        <a:p>
          <a:endParaRPr lang="tr-TR" sz="1200" baseline="0" dirty="0">
            <a:latin typeface="+mj-lt"/>
          </a:endParaRPr>
        </a:p>
      </dgm:t>
    </dgm:pt>
    <dgm:pt modelId="{22EF247D-682F-440D-A9A6-01B1AF550622}" type="parTrans" cxnId="{8012DC49-7CA4-4701-95D1-5DF11C458147}">
      <dgm:prSet/>
      <dgm:spPr/>
      <dgm:t>
        <a:bodyPr/>
        <a:lstStyle/>
        <a:p>
          <a:endParaRPr lang="tr-TR"/>
        </a:p>
      </dgm:t>
    </dgm:pt>
    <dgm:pt modelId="{836DA363-838F-41EA-B2C9-7B2A79294055}" type="sibTrans" cxnId="{8012DC49-7CA4-4701-95D1-5DF11C458147}">
      <dgm:prSet/>
      <dgm:spPr/>
      <dgm:t>
        <a:bodyPr/>
        <a:lstStyle/>
        <a:p>
          <a:endParaRPr lang="tr-TR"/>
        </a:p>
      </dgm:t>
    </dgm:pt>
    <dgm:pt modelId="{7336357F-0D3A-435C-B76D-7E7BBF3DCD36}">
      <dgm:prSet phldrT="[Text]" custT="1"/>
      <dgm:spPr/>
      <dgm:t>
        <a:bodyPr/>
        <a:lstStyle/>
        <a:p>
          <a:r>
            <a:rPr lang="tr-TR" sz="1200" b="0" baseline="0" dirty="0" smtClean="0">
              <a:solidFill>
                <a:schemeClr val="tx1"/>
              </a:solidFill>
              <a:latin typeface="+mj-lt"/>
            </a:rPr>
            <a:t>R</a:t>
          </a:r>
          <a:r>
            <a:rPr lang="en-US" sz="1200" b="0" baseline="0" dirty="0" err="1" smtClean="0">
              <a:solidFill>
                <a:schemeClr val="tx1"/>
              </a:solidFill>
              <a:latin typeface="+mj-lt"/>
            </a:rPr>
            <a:t>esolution</a:t>
          </a:r>
          <a:r>
            <a:rPr lang="en-US" sz="1200" b="0" baseline="0" dirty="0" smtClean="0">
              <a:solidFill>
                <a:schemeClr val="tx1"/>
              </a:solidFill>
              <a:latin typeface="+mj-lt"/>
            </a:rPr>
            <a:t> of banks</a:t>
          </a:r>
          <a:r>
            <a:rPr lang="tr-TR" sz="1200" b="0" baseline="0" dirty="0" smtClean="0">
              <a:solidFill>
                <a:schemeClr val="tx1"/>
              </a:solidFill>
              <a:latin typeface="+mj-lt"/>
            </a:rPr>
            <a:t>.</a:t>
          </a:r>
          <a:endParaRPr lang="tr-TR" sz="1200" baseline="0" dirty="0"/>
        </a:p>
      </dgm:t>
    </dgm:pt>
    <dgm:pt modelId="{DC7FFC31-7D0C-473A-9821-E72FCE24277F}" type="parTrans" cxnId="{40703FD0-8BD7-461C-BC7C-9D0A2CD5879F}">
      <dgm:prSet/>
      <dgm:spPr/>
      <dgm:t>
        <a:bodyPr/>
        <a:lstStyle/>
        <a:p>
          <a:endParaRPr lang="tr-TR"/>
        </a:p>
      </dgm:t>
    </dgm:pt>
    <dgm:pt modelId="{F23C80D1-4C5A-42B1-B230-CED5181417FD}" type="sibTrans" cxnId="{40703FD0-8BD7-461C-BC7C-9D0A2CD5879F}">
      <dgm:prSet/>
      <dgm:spPr/>
      <dgm:t>
        <a:bodyPr/>
        <a:lstStyle/>
        <a:p>
          <a:endParaRPr lang="tr-TR"/>
        </a:p>
      </dgm:t>
    </dgm:pt>
    <dgm:pt modelId="{AFEFCFF4-6522-40EB-8F61-534C3DC322BA}" type="pres">
      <dgm:prSet presAssocID="{30936F15-ECE5-43D6-8B1C-1D7E8793405B}" presName="Name0" presStyleCnt="0">
        <dgm:presLayoutVars>
          <dgm:dir/>
          <dgm:animLvl val="lvl"/>
          <dgm:resizeHandles val="exact"/>
        </dgm:presLayoutVars>
      </dgm:prSet>
      <dgm:spPr/>
      <dgm:t>
        <a:bodyPr/>
        <a:lstStyle/>
        <a:p>
          <a:endParaRPr lang="tr-TR"/>
        </a:p>
      </dgm:t>
    </dgm:pt>
    <dgm:pt modelId="{E885B296-D6F1-4016-8DE7-4215642027FD}" type="pres">
      <dgm:prSet presAssocID="{C40C59F6-4DCF-4388-B29F-38DFD6D5F31E}" presName="linNode" presStyleCnt="0"/>
      <dgm:spPr/>
    </dgm:pt>
    <dgm:pt modelId="{A8DB44D3-9C67-45DB-B1FD-8D28AD16EE35}" type="pres">
      <dgm:prSet presAssocID="{C40C59F6-4DCF-4388-B29F-38DFD6D5F31E}" presName="parentText" presStyleLbl="node1" presStyleIdx="0" presStyleCnt="3" custScaleX="108359" custLinFactNeighborY="-5958">
        <dgm:presLayoutVars>
          <dgm:chMax val="1"/>
          <dgm:bulletEnabled val="1"/>
        </dgm:presLayoutVars>
      </dgm:prSet>
      <dgm:spPr/>
      <dgm:t>
        <a:bodyPr/>
        <a:lstStyle/>
        <a:p>
          <a:endParaRPr lang="tr-TR"/>
        </a:p>
      </dgm:t>
    </dgm:pt>
    <dgm:pt modelId="{55E75036-01C9-4628-89D0-0CDFEAD2C8C3}" type="pres">
      <dgm:prSet presAssocID="{C40C59F6-4DCF-4388-B29F-38DFD6D5F31E}" presName="descendantText" presStyleLbl="alignAccFollowNode1" presStyleIdx="0" presStyleCnt="3" custScaleX="147351">
        <dgm:presLayoutVars>
          <dgm:bulletEnabled val="1"/>
        </dgm:presLayoutVars>
      </dgm:prSet>
      <dgm:spPr/>
      <dgm:t>
        <a:bodyPr/>
        <a:lstStyle/>
        <a:p>
          <a:endParaRPr lang="tr-TR"/>
        </a:p>
      </dgm:t>
    </dgm:pt>
    <dgm:pt modelId="{DE20E459-DE38-49AC-B800-904670D445D3}" type="pres">
      <dgm:prSet presAssocID="{E2AC6C56-CCDB-4C22-8519-EE109F0EC5D8}" presName="sp" presStyleCnt="0"/>
      <dgm:spPr/>
    </dgm:pt>
    <dgm:pt modelId="{9161BC84-7120-4D14-B1C3-D1343712AF8A}" type="pres">
      <dgm:prSet presAssocID="{182D1862-55B9-47BB-9A10-434393316190}" presName="linNode" presStyleCnt="0"/>
      <dgm:spPr/>
    </dgm:pt>
    <dgm:pt modelId="{24774E9A-3ABA-444D-8E6B-09D801AFC55D}" type="pres">
      <dgm:prSet presAssocID="{182D1862-55B9-47BB-9A10-434393316190}" presName="parentText" presStyleLbl="node1" presStyleIdx="1" presStyleCnt="3" custScaleX="87751">
        <dgm:presLayoutVars>
          <dgm:chMax val="1"/>
          <dgm:bulletEnabled val="1"/>
        </dgm:presLayoutVars>
      </dgm:prSet>
      <dgm:spPr/>
      <dgm:t>
        <a:bodyPr/>
        <a:lstStyle/>
        <a:p>
          <a:endParaRPr lang="tr-TR"/>
        </a:p>
      </dgm:t>
    </dgm:pt>
    <dgm:pt modelId="{C161307A-53AF-40E4-A281-F73448098AE4}" type="pres">
      <dgm:prSet presAssocID="{182D1862-55B9-47BB-9A10-434393316190}" presName="descendantText" presStyleLbl="alignAccFollowNode1" presStyleIdx="1" presStyleCnt="3" custScaleX="122392">
        <dgm:presLayoutVars>
          <dgm:bulletEnabled val="1"/>
        </dgm:presLayoutVars>
      </dgm:prSet>
      <dgm:spPr/>
      <dgm:t>
        <a:bodyPr/>
        <a:lstStyle/>
        <a:p>
          <a:endParaRPr lang="tr-TR"/>
        </a:p>
      </dgm:t>
    </dgm:pt>
    <dgm:pt modelId="{555F8D88-A320-46FF-AC24-3041FA00A503}" type="pres">
      <dgm:prSet presAssocID="{7538A810-CE15-4A63-B653-BF3257427AF4}" presName="sp" presStyleCnt="0"/>
      <dgm:spPr/>
    </dgm:pt>
    <dgm:pt modelId="{7DA8CA7D-618E-4FBC-AEA7-6BA5A896560B}" type="pres">
      <dgm:prSet presAssocID="{D94F6C46-C9D9-40F7-A92E-EAB364EAC48E}" presName="linNode" presStyleCnt="0"/>
      <dgm:spPr/>
    </dgm:pt>
    <dgm:pt modelId="{328A4050-B77A-4253-9E96-B2327924ECD0}" type="pres">
      <dgm:prSet presAssocID="{D94F6C46-C9D9-40F7-A92E-EAB364EAC48E}" presName="parentText" presStyleLbl="node1" presStyleIdx="2" presStyleCnt="3" custScaleX="87476">
        <dgm:presLayoutVars>
          <dgm:chMax val="1"/>
          <dgm:bulletEnabled val="1"/>
        </dgm:presLayoutVars>
      </dgm:prSet>
      <dgm:spPr/>
      <dgm:t>
        <a:bodyPr/>
        <a:lstStyle/>
        <a:p>
          <a:endParaRPr lang="tr-TR"/>
        </a:p>
      </dgm:t>
    </dgm:pt>
    <dgm:pt modelId="{2EEC994A-D288-4094-AF97-83449483CE48}" type="pres">
      <dgm:prSet presAssocID="{D94F6C46-C9D9-40F7-A92E-EAB364EAC48E}" presName="descendantText" presStyleLbl="alignAccFollowNode1" presStyleIdx="2" presStyleCnt="3" custScaleX="122244">
        <dgm:presLayoutVars>
          <dgm:bulletEnabled val="1"/>
        </dgm:presLayoutVars>
      </dgm:prSet>
      <dgm:spPr/>
      <dgm:t>
        <a:bodyPr/>
        <a:lstStyle/>
        <a:p>
          <a:endParaRPr lang="tr-TR"/>
        </a:p>
      </dgm:t>
    </dgm:pt>
  </dgm:ptLst>
  <dgm:cxnLst>
    <dgm:cxn modelId="{3B6C2BAA-6323-4509-A2FF-709B69CF45E1}" srcId="{D94F6C46-C9D9-40F7-A92E-EAB364EAC48E}" destId="{2031310E-5F05-4E79-8A7B-FD4D88FEA544}" srcOrd="3" destOrd="0" parTransId="{0A0A3F5F-3439-4889-9E43-C37FB9B5C8A3}" sibTransId="{583A42FE-B1D6-46C8-ACFB-566C424E5570}"/>
    <dgm:cxn modelId="{D9BCD3F6-F84B-4D77-96F1-383AE74A3C81}" type="presOf" srcId="{C40C59F6-4DCF-4388-B29F-38DFD6D5F31E}" destId="{A8DB44D3-9C67-45DB-B1FD-8D28AD16EE35}" srcOrd="0" destOrd="0" presId="urn:microsoft.com/office/officeart/2005/8/layout/vList5"/>
    <dgm:cxn modelId="{D0A5280E-996C-4CA0-B799-7B9B0E3299E2}" type="presOf" srcId="{CCCD0BF3-89AD-488F-8CCC-D2016AF73F09}" destId="{55E75036-01C9-4628-89D0-0CDFEAD2C8C3}" srcOrd="0" destOrd="1" presId="urn:microsoft.com/office/officeart/2005/8/layout/vList5"/>
    <dgm:cxn modelId="{8DA19491-AFC8-4040-88D2-C5EA441FF446}" srcId="{C40C59F6-4DCF-4388-B29F-38DFD6D5F31E}" destId="{2322C70F-F08E-4834-9755-C5A8B080C35F}" srcOrd="0" destOrd="0" parTransId="{01E8203B-CFDD-480A-AE55-F85D0782D15C}" sibTransId="{4AF4F17C-AF17-42AF-83ED-87D0A213ED6C}"/>
    <dgm:cxn modelId="{8012DC49-7CA4-4701-95D1-5DF11C458147}" srcId="{D94F6C46-C9D9-40F7-A92E-EAB364EAC48E}" destId="{6A9AD51D-2C59-4494-B664-D250C5E0F143}" srcOrd="0" destOrd="0" parTransId="{22EF247D-682F-440D-A9A6-01B1AF550622}" sibTransId="{836DA363-838F-41EA-B2C9-7B2A79294055}"/>
    <dgm:cxn modelId="{14F4D389-4CAA-4F91-BA9D-343A8A306BE3}" type="presOf" srcId="{D94F6C46-C9D9-40F7-A92E-EAB364EAC48E}" destId="{328A4050-B77A-4253-9E96-B2327924ECD0}" srcOrd="0" destOrd="0" presId="urn:microsoft.com/office/officeart/2005/8/layout/vList5"/>
    <dgm:cxn modelId="{4482B05B-1E1E-48A2-A8F3-EE0E6D5EE1DB}" srcId="{182D1862-55B9-47BB-9A10-434393316190}" destId="{0262363C-EC3E-4AEA-9100-CAD845775047}" srcOrd="0" destOrd="0" parTransId="{FCF3447D-3DAA-4600-9BCB-FA9AB5D4117A}" sibTransId="{07E4A3AE-3ADB-4FDA-A65C-22D9E4E56D7F}"/>
    <dgm:cxn modelId="{D419B7AD-8E8D-4A87-860A-AE4D1C19FBA8}" type="presOf" srcId="{73A04CC1-280C-4CBD-95AF-E079AC0E6827}" destId="{55E75036-01C9-4628-89D0-0CDFEAD2C8C3}" srcOrd="0" destOrd="2" presId="urn:microsoft.com/office/officeart/2005/8/layout/vList5"/>
    <dgm:cxn modelId="{40703FD0-8BD7-461C-BC7C-9D0A2CD5879F}" srcId="{182D1862-55B9-47BB-9A10-434393316190}" destId="{7336357F-0D3A-435C-B76D-7E7BBF3DCD36}" srcOrd="1" destOrd="0" parTransId="{DC7FFC31-7D0C-473A-9821-E72FCE24277F}" sibTransId="{F23C80D1-4C5A-42B1-B230-CED5181417FD}"/>
    <dgm:cxn modelId="{3599073D-1DE3-4D74-8943-2F97BCD79228}" type="presOf" srcId="{6A9AD51D-2C59-4494-B664-D250C5E0F143}" destId="{2EEC994A-D288-4094-AF97-83449483CE48}" srcOrd="0" destOrd="0" presId="urn:microsoft.com/office/officeart/2005/8/layout/vList5"/>
    <dgm:cxn modelId="{5E4B8F1D-8733-4AF1-A6A5-B92ECB242CB2}" type="presOf" srcId="{182D1862-55B9-47BB-9A10-434393316190}" destId="{24774E9A-3ABA-444D-8E6B-09D801AFC55D}" srcOrd="0" destOrd="0" presId="urn:microsoft.com/office/officeart/2005/8/layout/vList5"/>
    <dgm:cxn modelId="{6BF31A04-698C-4369-8C9E-08B97CD8CBA2}" type="presOf" srcId="{2031310E-5F05-4E79-8A7B-FD4D88FEA544}" destId="{2EEC994A-D288-4094-AF97-83449483CE48}" srcOrd="0" destOrd="3" presId="urn:microsoft.com/office/officeart/2005/8/layout/vList5"/>
    <dgm:cxn modelId="{BADDF1A5-1681-4136-812A-CA79BECEBCCB}" type="presOf" srcId="{8DB07337-7D5A-4622-ADE3-EA417F024922}" destId="{2EEC994A-D288-4094-AF97-83449483CE48}" srcOrd="0" destOrd="2" presId="urn:microsoft.com/office/officeart/2005/8/layout/vList5"/>
    <dgm:cxn modelId="{9AD2197C-1FFB-49AC-BB0B-F457AAED7332}" type="presOf" srcId="{0262363C-EC3E-4AEA-9100-CAD845775047}" destId="{C161307A-53AF-40E4-A281-F73448098AE4}" srcOrd="0" destOrd="0" presId="urn:microsoft.com/office/officeart/2005/8/layout/vList5"/>
    <dgm:cxn modelId="{5CBB0BFB-1714-43FD-A3BF-8052B8099006}" srcId="{30936F15-ECE5-43D6-8B1C-1D7E8793405B}" destId="{182D1862-55B9-47BB-9A10-434393316190}" srcOrd="1" destOrd="0" parTransId="{3D9DC710-482E-48DB-B9B9-93FAC07E0992}" sibTransId="{7538A810-CE15-4A63-B653-BF3257427AF4}"/>
    <dgm:cxn modelId="{78CFF050-3A4A-44BA-BEF1-79D890CB8F64}" srcId="{C40C59F6-4DCF-4388-B29F-38DFD6D5F31E}" destId="{73A04CC1-280C-4CBD-95AF-E079AC0E6827}" srcOrd="2" destOrd="0" parTransId="{44BD9B40-3FB8-4FEF-9712-7477A054F5E8}" sibTransId="{AE52337E-3700-4735-9B34-47F034F2C0D3}"/>
    <dgm:cxn modelId="{6FA8082D-1999-4C95-A3D3-BC934037F78C}" type="presOf" srcId="{ACA62BC5-F8C5-4235-817A-4C40E0404A25}" destId="{2EEC994A-D288-4094-AF97-83449483CE48}" srcOrd="0" destOrd="1" presId="urn:microsoft.com/office/officeart/2005/8/layout/vList5"/>
    <dgm:cxn modelId="{74FA46B7-DBE0-451C-8D0C-37A4775704D5}" srcId="{D94F6C46-C9D9-40F7-A92E-EAB364EAC48E}" destId="{8DB07337-7D5A-4622-ADE3-EA417F024922}" srcOrd="2" destOrd="0" parTransId="{3B846887-008C-4979-84FD-7A88A4EA1F2D}" sibTransId="{AEFFCFC8-B6A7-4941-ADCD-7C448782B632}"/>
    <dgm:cxn modelId="{48B48210-932E-446C-8DCD-598561DBE7DB}" type="presOf" srcId="{30936F15-ECE5-43D6-8B1C-1D7E8793405B}" destId="{AFEFCFF4-6522-40EB-8F61-534C3DC322BA}" srcOrd="0" destOrd="0" presId="urn:microsoft.com/office/officeart/2005/8/layout/vList5"/>
    <dgm:cxn modelId="{817B4368-4C72-42C0-B27B-D8DCE3EF7B10}" srcId="{30936F15-ECE5-43D6-8B1C-1D7E8793405B}" destId="{C40C59F6-4DCF-4388-B29F-38DFD6D5F31E}" srcOrd="0" destOrd="0" parTransId="{C17E567E-D3C0-4154-B4B9-91A895B44443}" sibTransId="{E2AC6C56-CCDB-4C22-8519-EE109F0EC5D8}"/>
    <dgm:cxn modelId="{6C3B8191-8DAE-45E1-82D8-ED53D97378E3}" type="presOf" srcId="{7336357F-0D3A-435C-B76D-7E7BBF3DCD36}" destId="{C161307A-53AF-40E4-A281-F73448098AE4}" srcOrd="0" destOrd="1" presId="urn:microsoft.com/office/officeart/2005/8/layout/vList5"/>
    <dgm:cxn modelId="{9FC04D84-AE6E-49F5-B4BB-9C5DFA384333}" srcId="{30936F15-ECE5-43D6-8B1C-1D7E8793405B}" destId="{D94F6C46-C9D9-40F7-A92E-EAB364EAC48E}" srcOrd="2" destOrd="0" parTransId="{94A0E945-071F-4346-93D7-9523D5D398CB}" sibTransId="{CF4EB6A4-F41B-4ACF-9F8E-6731C3C6EE59}"/>
    <dgm:cxn modelId="{8EEC7852-ABEC-4668-91B6-2FCB8D462BC4}" srcId="{C40C59F6-4DCF-4388-B29F-38DFD6D5F31E}" destId="{CCCD0BF3-89AD-488F-8CCC-D2016AF73F09}" srcOrd="1" destOrd="0" parTransId="{0E9CB296-D337-4FC7-A6E6-61D94CAAC4C5}" sibTransId="{18AC5392-187A-41BA-9654-B062585E1455}"/>
    <dgm:cxn modelId="{BAC70FF3-ADC8-4BCC-A0CB-CEB8253B38E1}" type="presOf" srcId="{2322C70F-F08E-4834-9755-C5A8B080C35F}" destId="{55E75036-01C9-4628-89D0-0CDFEAD2C8C3}" srcOrd="0" destOrd="0" presId="urn:microsoft.com/office/officeart/2005/8/layout/vList5"/>
    <dgm:cxn modelId="{CFD31C2F-527E-44A6-B93A-6B6DBD043EC7}" srcId="{D94F6C46-C9D9-40F7-A92E-EAB364EAC48E}" destId="{ACA62BC5-F8C5-4235-817A-4C40E0404A25}" srcOrd="1" destOrd="0" parTransId="{EE9D1334-2E05-46AB-96BD-20F9CFCBD12B}" sibTransId="{C0932CFE-2A37-44A1-9E53-6D02BD900DA0}"/>
    <dgm:cxn modelId="{E989C13B-F6F5-4C53-81F2-04C1FC724D8F}" type="presParOf" srcId="{AFEFCFF4-6522-40EB-8F61-534C3DC322BA}" destId="{E885B296-D6F1-4016-8DE7-4215642027FD}" srcOrd="0" destOrd="0" presId="urn:microsoft.com/office/officeart/2005/8/layout/vList5"/>
    <dgm:cxn modelId="{7A4DCF84-ED81-4CFA-B3FD-731AC95955BD}" type="presParOf" srcId="{E885B296-D6F1-4016-8DE7-4215642027FD}" destId="{A8DB44D3-9C67-45DB-B1FD-8D28AD16EE35}" srcOrd="0" destOrd="0" presId="urn:microsoft.com/office/officeart/2005/8/layout/vList5"/>
    <dgm:cxn modelId="{1C6081FF-7CDC-4381-93DC-D27736CBAC09}" type="presParOf" srcId="{E885B296-D6F1-4016-8DE7-4215642027FD}" destId="{55E75036-01C9-4628-89D0-0CDFEAD2C8C3}" srcOrd="1" destOrd="0" presId="urn:microsoft.com/office/officeart/2005/8/layout/vList5"/>
    <dgm:cxn modelId="{D64DB59D-7071-408D-BB64-AA00ECB8D45C}" type="presParOf" srcId="{AFEFCFF4-6522-40EB-8F61-534C3DC322BA}" destId="{DE20E459-DE38-49AC-B800-904670D445D3}" srcOrd="1" destOrd="0" presId="urn:microsoft.com/office/officeart/2005/8/layout/vList5"/>
    <dgm:cxn modelId="{C92B31B6-B7AC-4A79-9446-5DF088C4CA09}" type="presParOf" srcId="{AFEFCFF4-6522-40EB-8F61-534C3DC322BA}" destId="{9161BC84-7120-4D14-B1C3-D1343712AF8A}" srcOrd="2" destOrd="0" presId="urn:microsoft.com/office/officeart/2005/8/layout/vList5"/>
    <dgm:cxn modelId="{E62E19A6-B0A2-4F7E-B08E-1D26189AA189}" type="presParOf" srcId="{9161BC84-7120-4D14-B1C3-D1343712AF8A}" destId="{24774E9A-3ABA-444D-8E6B-09D801AFC55D}" srcOrd="0" destOrd="0" presId="urn:microsoft.com/office/officeart/2005/8/layout/vList5"/>
    <dgm:cxn modelId="{4267A3A1-15B5-433B-8EBB-0673F1A3FA0F}" type="presParOf" srcId="{9161BC84-7120-4D14-B1C3-D1343712AF8A}" destId="{C161307A-53AF-40E4-A281-F73448098AE4}" srcOrd="1" destOrd="0" presId="urn:microsoft.com/office/officeart/2005/8/layout/vList5"/>
    <dgm:cxn modelId="{C8B70FC6-078C-4B1B-9619-FE6D5FB3071E}" type="presParOf" srcId="{AFEFCFF4-6522-40EB-8F61-534C3DC322BA}" destId="{555F8D88-A320-46FF-AC24-3041FA00A503}" srcOrd="3" destOrd="0" presId="urn:microsoft.com/office/officeart/2005/8/layout/vList5"/>
    <dgm:cxn modelId="{9C1AD331-46E6-45D1-86C1-7A124C31CDD8}" type="presParOf" srcId="{AFEFCFF4-6522-40EB-8F61-534C3DC322BA}" destId="{7DA8CA7D-618E-4FBC-AEA7-6BA5A896560B}" srcOrd="4" destOrd="0" presId="urn:microsoft.com/office/officeart/2005/8/layout/vList5"/>
    <dgm:cxn modelId="{DC8DA80A-D274-489C-9D3E-13AA768C3125}" type="presParOf" srcId="{7DA8CA7D-618E-4FBC-AEA7-6BA5A896560B}" destId="{328A4050-B77A-4253-9E96-B2327924ECD0}" srcOrd="0" destOrd="0" presId="urn:microsoft.com/office/officeart/2005/8/layout/vList5"/>
    <dgm:cxn modelId="{3E27B1D2-B0A4-47C0-87DE-1E040FB2B66F}" type="presParOf" srcId="{7DA8CA7D-618E-4FBC-AEA7-6BA5A896560B}" destId="{2EEC994A-D288-4094-AF97-83449483CE48}"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F8A2CF-5AA8-4C54-922E-CBFEE60E89A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tr-TR"/>
        </a:p>
      </dgm:t>
    </dgm:pt>
    <dgm:pt modelId="{3A14E036-A4AB-4384-8E7F-E5155E78E98D}">
      <dgm:prSet phldrT="[Text]" custT="1"/>
      <dgm:spPr/>
      <dgm:t>
        <a:bodyPr/>
        <a:lstStyle/>
        <a:p>
          <a:r>
            <a:rPr lang="tr-TR" sz="1200" dirty="0" smtClean="0"/>
            <a:t>UNDERSECRETARIAT OF TREASURY</a:t>
          </a:r>
          <a:endParaRPr lang="tr-TR" sz="1200" dirty="0"/>
        </a:p>
      </dgm:t>
    </dgm:pt>
    <dgm:pt modelId="{2F8FF575-7473-4F63-85E7-51AC0DCA1EF4}" type="parTrans" cxnId="{A502448F-64CB-4E6D-A359-0121829CE7E4}">
      <dgm:prSet/>
      <dgm:spPr/>
      <dgm:t>
        <a:bodyPr/>
        <a:lstStyle/>
        <a:p>
          <a:endParaRPr lang="tr-TR" sz="1200"/>
        </a:p>
      </dgm:t>
    </dgm:pt>
    <dgm:pt modelId="{5BCF05A7-1CC1-405D-A1AF-70D3883D0DDB}" type="sibTrans" cxnId="{A502448F-64CB-4E6D-A359-0121829CE7E4}">
      <dgm:prSet/>
      <dgm:spPr/>
      <dgm:t>
        <a:bodyPr/>
        <a:lstStyle/>
        <a:p>
          <a:endParaRPr lang="tr-TR" sz="1200"/>
        </a:p>
      </dgm:t>
    </dgm:pt>
    <dgm:pt modelId="{5540E94F-8A5D-4EFE-9DCD-96722521863C}">
      <dgm:prSet phldrT="[Text]" custT="1"/>
      <dgm:spPr/>
      <dgm:t>
        <a:bodyPr/>
        <a:lstStyle/>
        <a:p>
          <a:r>
            <a:rPr lang="en-US" sz="1200" dirty="0" smtClean="0">
              <a:solidFill>
                <a:schemeClr val="bg1"/>
              </a:solidFill>
              <a:latin typeface="+mj-lt"/>
            </a:rPr>
            <a:t>BANKING REGULATION AND SUPERVISION AGENCY </a:t>
          </a:r>
          <a:endParaRPr lang="tr-TR" sz="1200" dirty="0">
            <a:solidFill>
              <a:schemeClr val="bg1"/>
            </a:solidFill>
          </a:endParaRPr>
        </a:p>
      </dgm:t>
    </dgm:pt>
    <dgm:pt modelId="{687C0824-C022-474C-8731-147119C90C52}" type="parTrans" cxnId="{E10EA5A7-A1A5-43A8-91BD-54721E8F1061}">
      <dgm:prSet/>
      <dgm:spPr/>
      <dgm:t>
        <a:bodyPr/>
        <a:lstStyle/>
        <a:p>
          <a:endParaRPr lang="tr-TR" sz="1200"/>
        </a:p>
      </dgm:t>
    </dgm:pt>
    <dgm:pt modelId="{05EF5F07-F6A3-4150-92B4-7CAB3D506BA4}" type="sibTrans" cxnId="{E10EA5A7-A1A5-43A8-91BD-54721E8F1061}">
      <dgm:prSet/>
      <dgm:spPr/>
      <dgm:t>
        <a:bodyPr/>
        <a:lstStyle/>
        <a:p>
          <a:endParaRPr lang="tr-TR" sz="1200"/>
        </a:p>
      </dgm:t>
    </dgm:pt>
    <dgm:pt modelId="{2222719A-9869-4BEF-BFCC-0B9092D9AF9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200" dirty="0" smtClean="0"/>
            <a:t>SAVINGS DEPOSIT INSURANCE FUND</a:t>
          </a:r>
        </a:p>
      </dgm:t>
    </dgm:pt>
    <dgm:pt modelId="{F94C2B7E-4FF0-476C-9EEC-D38E1DF25F9D}" type="parTrans" cxnId="{0BF68E3E-4CA5-412B-8C97-3CD16E42A68F}">
      <dgm:prSet/>
      <dgm:spPr/>
      <dgm:t>
        <a:bodyPr/>
        <a:lstStyle/>
        <a:p>
          <a:endParaRPr lang="tr-TR" sz="1200"/>
        </a:p>
      </dgm:t>
    </dgm:pt>
    <dgm:pt modelId="{6DEFE2E4-2775-4E48-83D3-FFB4903CDE62}" type="sibTrans" cxnId="{0BF68E3E-4CA5-412B-8C97-3CD16E42A68F}">
      <dgm:prSet/>
      <dgm:spPr/>
      <dgm:t>
        <a:bodyPr/>
        <a:lstStyle/>
        <a:p>
          <a:endParaRPr lang="tr-TR" sz="1200"/>
        </a:p>
      </dgm:t>
    </dgm:pt>
    <dgm:pt modelId="{8B77D7A2-FEE8-442F-9BAD-CE825FE88768}">
      <dgm:prSet phldrT="[Text]" custT="1"/>
      <dgm:spPr/>
      <dgm:t>
        <a:bodyPr/>
        <a:lstStyle/>
        <a:p>
          <a:r>
            <a:rPr lang="tr-TR" sz="1200" dirty="0" smtClean="0"/>
            <a:t>CAPITAL MARKETS BOARD</a:t>
          </a:r>
          <a:endParaRPr lang="tr-TR" sz="1200" dirty="0"/>
        </a:p>
      </dgm:t>
    </dgm:pt>
    <dgm:pt modelId="{3E1F1D0E-B54E-4DEB-818E-BEC4C583B5DC}" type="parTrans" cxnId="{FDACB374-48D4-4AAE-B94C-B882B67B43E4}">
      <dgm:prSet/>
      <dgm:spPr/>
      <dgm:t>
        <a:bodyPr/>
        <a:lstStyle/>
        <a:p>
          <a:endParaRPr lang="tr-TR" sz="1200"/>
        </a:p>
      </dgm:t>
    </dgm:pt>
    <dgm:pt modelId="{3DBF0EA1-561C-4536-AAFC-3739CCE1D788}" type="sibTrans" cxnId="{FDACB374-48D4-4AAE-B94C-B882B67B43E4}">
      <dgm:prSet/>
      <dgm:spPr/>
      <dgm:t>
        <a:bodyPr/>
        <a:lstStyle/>
        <a:p>
          <a:endParaRPr lang="tr-TR" sz="1200"/>
        </a:p>
      </dgm:t>
    </dgm:pt>
    <dgm:pt modelId="{26FCE7AE-3747-4156-A65D-D9D3D394EB05}">
      <dgm:prSet phldrT="[Text]" custT="1"/>
      <dgm:spPr/>
      <dgm:t>
        <a:bodyPr/>
        <a:lstStyle/>
        <a:p>
          <a:r>
            <a:rPr lang="tr-TR" sz="1200" dirty="0" smtClean="0"/>
            <a:t>CENTRAL BANK OF THE REPUBLIC OF TURKEY</a:t>
          </a:r>
          <a:endParaRPr lang="tr-TR" sz="1200" dirty="0"/>
        </a:p>
      </dgm:t>
    </dgm:pt>
    <dgm:pt modelId="{9A9A7EA6-37A3-4926-AB75-2C952A3A2333}" type="parTrans" cxnId="{E27FBB61-BB7C-4383-A6F2-C6320FAD6CA7}">
      <dgm:prSet/>
      <dgm:spPr/>
      <dgm:t>
        <a:bodyPr/>
        <a:lstStyle/>
        <a:p>
          <a:endParaRPr lang="tr-TR" sz="1200"/>
        </a:p>
      </dgm:t>
    </dgm:pt>
    <dgm:pt modelId="{A1C2DD45-80A4-4283-BFA3-320A9BF9E09D}" type="sibTrans" cxnId="{E27FBB61-BB7C-4383-A6F2-C6320FAD6CA7}">
      <dgm:prSet/>
      <dgm:spPr/>
      <dgm:t>
        <a:bodyPr/>
        <a:lstStyle/>
        <a:p>
          <a:endParaRPr lang="tr-TR" sz="1200"/>
        </a:p>
      </dgm:t>
    </dgm:pt>
    <dgm:pt modelId="{D8001F31-9D49-4946-93BE-1B2181239034}" type="pres">
      <dgm:prSet presAssocID="{CBF8A2CF-5AA8-4C54-922E-CBFEE60E89A2}" presName="cycle" presStyleCnt="0">
        <dgm:presLayoutVars>
          <dgm:dir/>
          <dgm:resizeHandles val="exact"/>
        </dgm:presLayoutVars>
      </dgm:prSet>
      <dgm:spPr/>
      <dgm:t>
        <a:bodyPr/>
        <a:lstStyle/>
        <a:p>
          <a:endParaRPr lang="tr-TR"/>
        </a:p>
      </dgm:t>
    </dgm:pt>
    <dgm:pt modelId="{2160C6C1-43F9-43B5-BA50-FA0124BBF5EE}" type="pres">
      <dgm:prSet presAssocID="{3A14E036-A4AB-4384-8E7F-E5155E78E98D}" presName="node" presStyleLbl="node1" presStyleIdx="0" presStyleCnt="5" custScaleX="120052">
        <dgm:presLayoutVars>
          <dgm:bulletEnabled val="1"/>
        </dgm:presLayoutVars>
      </dgm:prSet>
      <dgm:spPr/>
      <dgm:t>
        <a:bodyPr/>
        <a:lstStyle/>
        <a:p>
          <a:endParaRPr lang="tr-TR"/>
        </a:p>
      </dgm:t>
    </dgm:pt>
    <dgm:pt modelId="{6F48FFF5-8DF4-4DA5-AAFC-3AA5F7ABD9B1}" type="pres">
      <dgm:prSet presAssocID="{3A14E036-A4AB-4384-8E7F-E5155E78E98D}" presName="spNode" presStyleCnt="0"/>
      <dgm:spPr/>
    </dgm:pt>
    <dgm:pt modelId="{253A5995-F590-4F06-A336-E4FA3001FCEF}" type="pres">
      <dgm:prSet presAssocID="{5BCF05A7-1CC1-405D-A1AF-70D3883D0DDB}" presName="sibTrans" presStyleLbl="sibTrans1D1" presStyleIdx="0" presStyleCnt="5"/>
      <dgm:spPr/>
      <dgm:t>
        <a:bodyPr/>
        <a:lstStyle/>
        <a:p>
          <a:endParaRPr lang="tr-TR"/>
        </a:p>
      </dgm:t>
    </dgm:pt>
    <dgm:pt modelId="{81366080-795A-47E3-9B18-1E8E4967E2DC}" type="pres">
      <dgm:prSet presAssocID="{5540E94F-8A5D-4EFE-9DCD-96722521863C}" presName="node" presStyleLbl="node1" presStyleIdx="1" presStyleCnt="5" custScaleX="112582">
        <dgm:presLayoutVars>
          <dgm:bulletEnabled val="1"/>
        </dgm:presLayoutVars>
      </dgm:prSet>
      <dgm:spPr/>
      <dgm:t>
        <a:bodyPr/>
        <a:lstStyle/>
        <a:p>
          <a:endParaRPr lang="tr-TR"/>
        </a:p>
      </dgm:t>
    </dgm:pt>
    <dgm:pt modelId="{42B8D50A-A8D2-4B5D-9D3F-8B3D323BB0E6}" type="pres">
      <dgm:prSet presAssocID="{5540E94F-8A5D-4EFE-9DCD-96722521863C}" presName="spNode" presStyleCnt="0"/>
      <dgm:spPr/>
    </dgm:pt>
    <dgm:pt modelId="{6DC4E302-91CC-480F-9A2B-E2ED98301A3D}" type="pres">
      <dgm:prSet presAssocID="{05EF5F07-F6A3-4150-92B4-7CAB3D506BA4}" presName="sibTrans" presStyleLbl="sibTrans1D1" presStyleIdx="1" presStyleCnt="5"/>
      <dgm:spPr/>
      <dgm:t>
        <a:bodyPr/>
        <a:lstStyle/>
        <a:p>
          <a:endParaRPr lang="tr-TR"/>
        </a:p>
      </dgm:t>
    </dgm:pt>
    <dgm:pt modelId="{19AAC71D-0667-4976-AC77-3B8B6EB9CD93}" type="pres">
      <dgm:prSet presAssocID="{2222719A-9869-4BEF-BFCC-0B9092D9AF95}" presName="node" presStyleLbl="node1" presStyleIdx="2" presStyleCnt="5" custScaleX="110307">
        <dgm:presLayoutVars>
          <dgm:bulletEnabled val="1"/>
        </dgm:presLayoutVars>
      </dgm:prSet>
      <dgm:spPr/>
      <dgm:t>
        <a:bodyPr/>
        <a:lstStyle/>
        <a:p>
          <a:endParaRPr lang="tr-TR"/>
        </a:p>
      </dgm:t>
    </dgm:pt>
    <dgm:pt modelId="{60F78F22-39C7-4EF5-ABCA-B1DFF660DA04}" type="pres">
      <dgm:prSet presAssocID="{2222719A-9869-4BEF-BFCC-0B9092D9AF95}" presName="spNode" presStyleCnt="0"/>
      <dgm:spPr/>
    </dgm:pt>
    <dgm:pt modelId="{7A8B5D5A-29EE-494F-9F1F-ECB3F8707355}" type="pres">
      <dgm:prSet presAssocID="{6DEFE2E4-2775-4E48-83D3-FFB4903CDE62}" presName="sibTrans" presStyleLbl="sibTrans1D1" presStyleIdx="2" presStyleCnt="5"/>
      <dgm:spPr/>
      <dgm:t>
        <a:bodyPr/>
        <a:lstStyle/>
        <a:p>
          <a:endParaRPr lang="tr-TR"/>
        </a:p>
      </dgm:t>
    </dgm:pt>
    <dgm:pt modelId="{78A711A9-D007-4672-8C28-E2EB27D08083}" type="pres">
      <dgm:prSet presAssocID="{8B77D7A2-FEE8-442F-9BAD-CE825FE88768}" presName="node" presStyleLbl="node1" presStyleIdx="3" presStyleCnt="5" custScaleX="115456">
        <dgm:presLayoutVars>
          <dgm:bulletEnabled val="1"/>
        </dgm:presLayoutVars>
      </dgm:prSet>
      <dgm:spPr/>
      <dgm:t>
        <a:bodyPr/>
        <a:lstStyle/>
        <a:p>
          <a:endParaRPr lang="tr-TR"/>
        </a:p>
      </dgm:t>
    </dgm:pt>
    <dgm:pt modelId="{36CBD406-AB89-426E-BDC5-551E1340B2CC}" type="pres">
      <dgm:prSet presAssocID="{8B77D7A2-FEE8-442F-9BAD-CE825FE88768}" presName="spNode" presStyleCnt="0"/>
      <dgm:spPr/>
    </dgm:pt>
    <dgm:pt modelId="{AA987787-5692-41B3-8954-50BB764210AB}" type="pres">
      <dgm:prSet presAssocID="{3DBF0EA1-561C-4536-AAFC-3739CCE1D788}" presName="sibTrans" presStyleLbl="sibTrans1D1" presStyleIdx="3" presStyleCnt="5"/>
      <dgm:spPr/>
      <dgm:t>
        <a:bodyPr/>
        <a:lstStyle/>
        <a:p>
          <a:endParaRPr lang="tr-TR"/>
        </a:p>
      </dgm:t>
    </dgm:pt>
    <dgm:pt modelId="{A4C3D305-1DB7-4AC0-A7AA-11BBCA8D22EC}" type="pres">
      <dgm:prSet presAssocID="{26FCE7AE-3747-4156-A65D-D9D3D394EB05}" presName="node" presStyleLbl="node1" presStyleIdx="4" presStyleCnt="5" custScaleX="118348">
        <dgm:presLayoutVars>
          <dgm:bulletEnabled val="1"/>
        </dgm:presLayoutVars>
      </dgm:prSet>
      <dgm:spPr/>
      <dgm:t>
        <a:bodyPr/>
        <a:lstStyle/>
        <a:p>
          <a:endParaRPr lang="tr-TR"/>
        </a:p>
      </dgm:t>
    </dgm:pt>
    <dgm:pt modelId="{A1AFD87C-D6C2-459A-BAAA-41DFAE85B50F}" type="pres">
      <dgm:prSet presAssocID="{26FCE7AE-3747-4156-A65D-D9D3D394EB05}" presName="spNode" presStyleCnt="0"/>
      <dgm:spPr/>
    </dgm:pt>
    <dgm:pt modelId="{26824094-979F-47DA-87EE-DE815778CBE3}" type="pres">
      <dgm:prSet presAssocID="{A1C2DD45-80A4-4283-BFA3-320A9BF9E09D}" presName="sibTrans" presStyleLbl="sibTrans1D1" presStyleIdx="4" presStyleCnt="5"/>
      <dgm:spPr/>
      <dgm:t>
        <a:bodyPr/>
        <a:lstStyle/>
        <a:p>
          <a:endParaRPr lang="tr-TR"/>
        </a:p>
      </dgm:t>
    </dgm:pt>
  </dgm:ptLst>
  <dgm:cxnLst>
    <dgm:cxn modelId="{85FCFD2E-9CDE-4D3C-AA88-15280B837CED}" type="presOf" srcId="{26FCE7AE-3747-4156-A65D-D9D3D394EB05}" destId="{A4C3D305-1DB7-4AC0-A7AA-11BBCA8D22EC}" srcOrd="0" destOrd="0" presId="urn:microsoft.com/office/officeart/2005/8/layout/cycle6"/>
    <dgm:cxn modelId="{3A5AF1C8-D25E-49D9-BD56-E04FA2070B29}" type="presOf" srcId="{6DEFE2E4-2775-4E48-83D3-FFB4903CDE62}" destId="{7A8B5D5A-29EE-494F-9F1F-ECB3F8707355}" srcOrd="0" destOrd="0" presId="urn:microsoft.com/office/officeart/2005/8/layout/cycle6"/>
    <dgm:cxn modelId="{52751643-0767-4CA4-92A0-1CA08015D3D1}" type="presOf" srcId="{5540E94F-8A5D-4EFE-9DCD-96722521863C}" destId="{81366080-795A-47E3-9B18-1E8E4967E2DC}" srcOrd="0" destOrd="0" presId="urn:microsoft.com/office/officeart/2005/8/layout/cycle6"/>
    <dgm:cxn modelId="{A143FF4F-783B-4E0A-BF84-759B8B95BC11}" type="presOf" srcId="{3DBF0EA1-561C-4536-AAFC-3739CCE1D788}" destId="{AA987787-5692-41B3-8954-50BB764210AB}" srcOrd="0" destOrd="0" presId="urn:microsoft.com/office/officeart/2005/8/layout/cycle6"/>
    <dgm:cxn modelId="{B4663E06-8B6A-4BA5-8B3B-020E36347C77}" type="presOf" srcId="{3A14E036-A4AB-4384-8E7F-E5155E78E98D}" destId="{2160C6C1-43F9-43B5-BA50-FA0124BBF5EE}" srcOrd="0" destOrd="0" presId="urn:microsoft.com/office/officeart/2005/8/layout/cycle6"/>
    <dgm:cxn modelId="{FDACB374-48D4-4AAE-B94C-B882B67B43E4}" srcId="{CBF8A2CF-5AA8-4C54-922E-CBFEE60E89A2}" destId="{8B77D7A2-FEE8-442F-9BAD-CE825FE88768}" srcOrd="3" destOrd="0" parTransId="{3E1F1D0E-B54E-4DEB-818E-BEC4C583B5DC}" sibTransId="{3DBF0EA1-561C-4536-AAFC-3739CCE1D788}"/>
    <dgm:cxn modelId="{E27FBB61-BB7C-4383-A6F2-C6320FAD6CA7}" srcId="{CBF8A2CF-5AA8-4C54-922E-CBFEE60E89A2}" destId="{26FCE7AE-3747-4156-A65D-D9D3D394EB05}" srcOrd="4" destOrd="0" parTransId="{9A9A7EA6-37A3-4926-AB75-2C952A3A2333}" sibTransId="{A1C2DD45-80A4-4283-BFA3-320A9BF9E09D}"/>
    <dgm:cxn modelId="{E10EA5A7-A1A5-43A8-91BD-54721E8F1061}" srcId="{CBF8A2CF-5AA8-4C54-922E-CBFEE60E89A2}" destId="{5540E94F-8A5D-4EFE-9DCD-96722521863C}" srcOrd="1" destOrd="0" parTransId="{687C0824-C022-474C-8731-147119C90C52}" sibTransId="{05EF5F07-F6A3-4150-92B4-7CAB3D506BA4}"/>
    <dgm:cxn modelId="{A502448F-64CB-4E6D-A359-0121829CE7E4}" srcId="{CBF8A2CF-5AA8-4C54-922E-CBFEE60E89A2}" destId="{3A14E036-A4AB-4384-8E7F-E5155E78E98D}" srcOrd="0" destOrd="0" parTransId="{2F8FF575-7473-4F63-85E7-51AC0DCA1EF4}" sibTransId="{5BCF05A7-1CC1-405D-A1AF-70D3883D0DDB}"/>
    <dgm:cxn modelId="{0BF68E3E-4CA5-412B-8C97-3CD16E42A68F}" srcId="{CBF8A2CF-5AA8-4C54-922E-CBFEE60E89A2}" destId="{2222719A-9869-4BEF-BFCC-0B9092D9AF95}" srcOrd="2" destOrd="0" parTransId="{F94C2B7E-4FF0-476C-9EEC-D38E1DF25F9D}" sibTransId="{6DEFE2E4-2775-4E48-83D3-FFB4903CDE62}"/>
    <dgm:cxn modelId="{A296080C-34F2-4C05-B368-476968EA9769}" type="presOf" srcId="{8B77D7A2-FEE8-442F-9BAD-CE825FE88768}" destId="{78A711A9-D007-4672-8C28-E2EB27D08083}" srcOrd="0" destOrd="0" presId="urn:microsoft.com/office/officeart/2005/8/layout/cycle6"/>
    <dgm:cxn modelId="{377C3883-3C5B-45EC-9BDF-26C467EE23C4}" type="presOf" srcId="{CBF8A2CF-5AA8-4C54-922E-CBFEE60E89A2}" destId="{D8001F31-9D49-4946-93BE-1B2181239034}" srcOrd="0" destOrd="0" presId="urn:microsoft.com/office/officeart/2005/8/layout/cycle6"/>
    <dgm:cxn modelId="{98771B0B-13F2-4AE5-8860-71C47559AB12}" type="presOf" srcId="{5BCF05A7-1CC1-405D-A1AF-70D3883D0DDB}" destId="{253A5995-F590-4F06-A336-E4FA3001FCEF}" srcOrd="0" destOrd="0" presId="urn:microsoft.com/office/officeart/2005/8/layout/cycle6"/>
    <dgm:cxn modelId="{9F31CE69-3AFF-47CB-BD0A-CDF9181D7E98}" type="presOf" srcId="{05EF5F07-F6A3-4150-92B4-7CAB3D506BA4}" destId="{6DC4E302-91CC-480F-9A2B-E2ED98301A3D}" srcOrd="0" destOrd="0" presId="urn:microsoft.com/office/officeart/2005/8/layout/cycle6"/>
    <dgm:cxn modelId="{4427490F-AC7D-4E2F-B700-F9994A803EFD}" type="presOf" srcId="{2222719A-9869-4BEF-BFCC-0B9092D9AF95}" destId="{19AAC71D-0667-4976-AC77-3B8B6EB9CD93}" srcOrd="0" destOrd="0" presId="urn:microsoft.com/office/officeart/2005/8/layout/cycle6"/>
    <dgm:cxn modelId="{92B6C3B8-5FEE-4028-B59A-1FD99A05BB10}" type="presOf" srcId="{A1C2DD45-80A4-4283-BFA3-320A9BF9E09D}" destId="{26824094-979F-47DA-87EE-DE815778CBE3}" srcOrd="0" destOrd="0" presId="urn:microsoft.com/office/officeart/2005/8/layout/cycle6"/>
    <dgm:cxn modelId="{56AE5B48-B376-4BA1-8623-E13A7E6C9983}" type="presParOf" srcId="{D8001F31-9D49-4946-93BE-1B2181239034}" destId="{2160C6C1-43F9-43B5-BA50-FA0124BBF5EE}" srcOrd="0" destOrd="0" presId="urn:microsoft.com/office/officeart/2005/8/layout/cycle6"/>
    <dgm:cxn modelId="{D5D8D407-F03E-4D4E-9954-EFD3C08E9DD4}" type="presParOf" srcId="{D8001F31-9D49-4946-93BE-1B2181239034}" destId="{6F48FFF5-8DF4-4DA5-AAFC-3AA5F7ABD9B1}" srcOrd="1" destOrd="0" presId="urn:microsoft.com/office/officeart/2005/8/layout/cycle6"/>
    <dgm:cxn modelId="{1ED4E407-4201-4094-94D8-AEDAF2BC27B7}" type="presParOf" srcId="{D8001F31-9D49-4946-93BE-1B2181239034}" destId="{253A5995-F590-4F06-A336-E4FA3001FCEF}" srcOrd="2" destOrd="0" presId="urn:microsoft.com/office/officeart/2005/8/layout/cycle6"/>
    <dgm:cxn modelId="{4643AB46-CA8C-4178-A7DC-81D3162B1E73}" type="presParOf" srcId="{D8001F31-9D49-4946-93BE-1B2181239034}" destId="{81366080-795A-47E3-9B18-1E8E4967E2DC}" srcOrd="3" destOrd="0" presId="urn:microsoft.com/office/officeart/2005/8/layout/cycle6"/>
    <dgm:cxn modelId="{02DB5853-3B45-4915-A5AE-59BB7CFB598E}" type="presParOf" srcId="{D8001F31-9D49-4946-93BE-1B2181239034}" destId="{42B8D50A-A8D2-4B5D-9D3F-8B3D323BB0E6}" srcOrd="4" destOrd="0" presId="urn:microsoft.com/office/officeart/2005/8/layout/cycle6"/>
    <dgm:cxn modelId="{D5512EF1-FF0D-4580-B060-A9CF8B4B7FF1}" type="presParOf" srcId="{D8001F31-9D49-4946-93BE-1B2181239034}" destId="{6DC4E302-91CC-480F-9A2B-E2ED98301A3D}" srcOrd="5" destOrd="0" presId="urn:microsoft.com/office/officeart/2005/8/layout/cycle6"/>
    <dgm:cxn modelId="{2C3808B3-21C3-4D52-B29A-15E4EB20984F}" type="presParOf" srcId="{D8001F31-9D49-4946-93BE-1B2181239034}" destId="{19AAC71D-0667-4976-AC77-3B8B6EB9CD93}" srcOrd="6" destOrd="0" presId="urn:microsoft.com/office/officeart/2005/8/layout/cycle6"/>
    <dgm:cxn modelId="{277A47DD-74A7-477F-8111-F650A0476324}" type="presParOf" srcId="{D8001F31-9D49-4946-93BE-1B2181239034}" destId="{60F78F22-39C7-4EF5-ABCA-B1DFF660DA04}" srcOrd="7" destOrd="0" presId="urn:microsoft.com/office/officeart/2005/8/layout/cycle6"/>
    <dgm:cxn modelId="{3364F352-EEB2-4335-A675-5F35E6E3707A}" type="presParOf" srcId="{D8001F31-9D49-4946-93BE-1B2181239034}" destId="{7A8B5D5A-29EE-494F-9F1F-ECB3F8707355}" srcOrd="8" destOrd="0" presId="urn:microsoft.com/office/officeart/2005/8/layout/cycle6"/>
    <dgm:cxn modelId="{C80E3FAD-9FDF-4E2B-B6D9-F88E6C51189D}" type="presParOf" srcId="{D8001F31-9D49-4946-93BE-1B2181239034}" destId="{78A711A9-D007-4672-8C28-E2EB27D08083}" srcOrd="9" destOrd="0" presId="urn:microsoft.com/office/officeart/2005/8/layout/cycle6"/>
    <dgm:cxn modelId="{A705B9D9-FAD4-48E1-A9C2-B48C736ECBF4}" type="presParOf" srcId="{D8001F31-9D49-4946-93BE-1B2181239034}" destId="{36CBD406-AB89-426E-BDC5-551E1340B2CC}" srcOrd="10" destOrd="0" presId="urn:microsoft.com/office/officeart/2005/8/layout/cycle6"/>
    <dgm:cxn modelId="{F09CB77C-F946-4DD8-B34D-72993ADD768A}" type="presParOf" srcId="{D8001F31-9D49-4946-93BE-1B2181239034}" destId="{AA987787-5692-41B3-8954-50BB764210AB}" srcOrd="11" destOrd="0" presId="urn:microsoft.com/office/officeart/2005/8/layout/cycle6"/>
    <dgm:cxn modelId="{22A4CC21-B6A4-4C80-9CF1-A70CB7B842C3}" type="presParOf" srcId="{D8001F31-9D49-4946-93BE-1B2181239034}" destId="{A4C3D305-1DB7-4AC0-A7AA-11BBCA8D22EC}" srcOrd="12" destOrd="0" presId="urn:microsoft.com/office/officeart/2005/8/layout/cycle6"/>
    <dgm:cxn modelId="{19EF3089-7F90-4A75-8508-CEC906D620D6}" type="presParOf" srcId="{D8001F31-9D49-4946-93BE-1B2181239034}" destId="{A1AFD87C-D6C2-459A-BAAA-41DFAE85B50F}" srcOrd="13" destOrd="0" presId="urn:microsoft.com/office/officeart/2005/8/layout/cycle6"/>
    <dgm:cxn modelId="{69832CC4-5ABF-4CA9-A9CC-BBE33F8E51F9}" type="presParOf" srcId="{D8001F31-9D49-4946-93BE-1B2181239034}" destId="{26824094-979F-47DA-87EE-DE815778CBE3}"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1715F7-F189-4911-A4E3-E699EBE1F5C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D036D588-692D-49C9-89C9-F28AA9895261}">
      <dgm:prSet phldrT="[Text]" custT="1"/>
      <dgm:spPr>
        <a:xfrm>
          <a:off x="3142711" y="97278"/>
          <a:ext cx="956304" cy="597061"/>
        </a:xfrm>
        <a:prstGeom prst="rect">
          <a:avLst/>
        </a:prstGeom>
        <a:noFill/>
        <a:ln>
          <a:noFill/>
        </a:ln>
        <a:effectLst/>
      </dgm:spPr>
      <dgm:t>
        <a:bodyPr/>
        <a:lstStyle/>
        <a:p>
          <a:r>
            <a:rPr lang="tr-TR" sz="1200" b="0" dirty="0" err="1">
              <a:solidFill>
                <a:schemeClr val="tx1"/>
              </a:solidFill>
              <a:latin typeface="Arial" panose="020B0604020202020204" pitchFamily="34" charset="0"/>
              <a:ea typeface="+mn-ea"/>
              <a:cs typeface="Arial" panose="020B0604020202020204" pitchFamily="34" charset="0"/>
            </a:rPr>
            <a:t>Currency</a:t>
          </a:r>
          <a:r>
            <a:rPr lang="tr-TR" sz="1200" b="0" dirty="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r>
            <a:rPr lang="tr-TR" sz="1200" b="0" dirty="0">
              <a:solidFill>
                <a:schemeClr val="tx1"/>
              </a:solidFill>
              <a:latin typeface="Arial" panose="020B0604020202020204" pitchFamily="34" charset="0"/>
              <a:ea typeface="+mn-ea"/>
              <a:cs typeface="Arial" panose="020B0604020202020204" pitchFamily="34" charset="0"/>
            </a:rPr>
            <a:t> </a:t>
          </a:r>
        </a:p>
      </dgm:t>
    </dgm:pt>
    <dgm:pt modelId="{9962FC63-5C81-49E0-8F8A-F6943AB90DA8}" type="parTrans" cxnId="{B64934DF-0149-46D2-859C-7F9E01893966}">
      <dgm:prSet/>
      <dgm:spPr/>
      <dgm:t>
        <a:bodyPr/>
        <a:lstStyle/>
        <a:p>
          <a:endParaRPr lang="tr-TR" sz="1200">
            <a:latin typeface="Arial" panose="020B0604020202020204" pitchFamily="34" charset="0"/>
            <a:cs typeface="Arial" panose="020B0604020202020204" pitchFamily="34" charset="0"/>
          </a:endParaRPr>
        </a:p>
      </dgm:t>
    </dgm:pt>
    <dgm:pt modelId="{48788FD1-7BF8-46B3-8A48-55011136132C}" type="sibTrans" cxnId="{B64934DF-0149-46D2-859C-7F9E01893966}">
      <dgm:prSet/>
      <dgm:spPr>
        <a:xfrm>
          <a:off x="1227754" y="-196123"/>
          <a:ext cx="2968278" cy="2968278"/>
        </a:xfrm>
        <a:prstGeom prst="circularArrow">
          <a:avLst>
            <a:gd name="adj1" fmla="val 5200"/>
            <a:gd name="adj2" fmla="val 335938"/>
            <a:gd name="adj3" fmla="val 113822"/>
            <a:gd name="adj4" fmla="val 19992260"/>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BE47B20-345B-4E7E-9F00-1E032E72685A}">
      <dgm:prSet phldrT="[Text]" custT="1"/>
      <dgm:spPr>
        <a:xfrm>
          <a:off x="3277002" y="1459815"/>
          <a:ext cx="1352683" cy="865094"/>
        </a:xfrm>
        <a:prstGeom prst="rect">
          <a:avLst/>
        </a:prstGeo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FF06E482-2175-47D3-8FC8-9F5456A6A7B9}" type="parTrans" cxnId="{FD6F6708-79FD-4B2A-AE59-1C54D10AA8F8}">
      <dgm:prSet/>
      <dgm:spPr/>
      <dgm:t>
        <a:bodyPr/>
        <a:lstStyle/>
        <a:p>
          <a:endParaRPr lang="tr-TR" sz="1200">
            <a:latin typeface="Arial" panose="020B0604020202020204" pitchFamily="34" charset="0"/>
            <a:cs typeface="Arial" panose="020B0604020202020204" pitchFamily="34" charset="0"/>
          </a:endParaRPr>
        </a:p>
      </dgm:t>
    </dgm:pt>
    <dgm:pt modelId="{43E231EC-CB11-4269-86A2-2ADC05125685}" type="sibTrans" cxnId="{FD6F6708-79FD-4B2A-AE59-1C54D10AA8F8}">
      <dgm:prSet/>
      <dgm:spPr>
        <a:xfrm>
          <a:off x="1216748" y="1276"/>
          <a:ext cx="2968278" cy="2968278"/>
        </a:xfrm>
        <a:prstGeom prst="circularArrow">
          <a:avLst>
            <a:gd name="adj1" fmla="val 5200"/>
            <a:gd name="adj2" fmla="val 335938"/>
            <a:gd name="adj3" fmla="val 4014594"/>
            <a:gd name="adj4" fmla="val 2376219"/>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06E0FA33-6A0D-4ACF-B222-2B8A16488FDC}">
      <dgm:prSet phldrT="[Text]" custT="1"/>
      <dgm:spPr>
        <a:xfrm>
          <a:off x="2305079" y="2406517"/>
          <a:ext cx="791616" cy="791616"/>
        </a:xfrm>
        <a:prstGeom prst="rect">
          <a:avLst/>
        </a:prstGeom>
        <a:noFill/>
        <a:ln>
          <a:noFill/>
        </a:ln>
        <a:effectLst/>
      </dgm:spPr>
      <dgm:t>
        <a:bodyPr/>
        <a:lstStyle/>
        <a:p>
          <a:r>
            <a:rPr lang="tr-TR" sz="1200" b="1" i="0" dirty="0" err="1">
              <a:solidFill>
                <a:schemeClr val="tx1"/>
              </a:solidFill>
              <a:latin typeface="Arial" panose="020B0604020202020204" pitchFamily="34" charset="0"/>
              <a:ea typeface="+mn-ea"/>
              <a:cs typeface="Arial" panose="020B0604020202020204" pitchFamily="34" charset="0"/>
            </a:rPr>
            <a:t>Domestic</a:t>
          </a:r>
          <a:r>
            <a:rPr lang="tr-TR" sz="1200" b="1" i="0" dirty="0">
              <a:solidFill>
                <a:schemeClr val="tx1"/>
              </a:solidFill>
              <a:latin typeface="Arial" panose="020B0604020202020204" pitchFamily="34" charset="0"/>
              <a:ea typeface="+mn-ea"/>
              <a:cs typeface="Arial" panose="020B0604020202020204" pitchFamily="34" charset="0"/>
            </a:rPr>
            <a:t> </a:t>
          </a:r>
          <a:r>
            <a:rPr lang="tr-TR" sz="1200" b="1" i="0" dirty="0" err="1">
              <a:solidFill>
                <a:schemeClr val="tx1"/>
              </a:solidFill>
              <a:latin typeface="Arial" panose="020B0604020202020204" pitchFamily="34" charset="0"/>
              <a:ea typeface="+mn-ea"/>
              <a:cs typeface="Arial" panose="020B0604020202020204" pitchFamily="34" charset="0"/>
            </a:rPr>
            <a:t>Credit</a:t>
          </a:r>
          <a:r>
            <a:rPr lang="tr-TR" sz="1200" b="1" i="0" dirty="0">
              <a:solidFill>
                <a:schemeClr val="tx1"/>
              </a:solidFill>
              <a:latin typeface="Arial" panose="020B0604020202020204" pitchFamily="34" charset="0"/>
              <a:ea typeface="+mn-ea"/>
              <a:cs typeface="Arial" panose="020B0604020202020204" pitchFamily="34" charset="0"/>
            </a:rPr>
            <a:t> Expansion</a:t>
          </a:r>
        </a:p>
      </dgm:t>
    </dgm:pt>
    <dgm:pt modelId="{C6317989-AFD9-45A7-B3BE-DC2AAE0F84D3}" type="parTrans" cxnId="{4A2A0F6E-E573-4068-9576-65051B6F368B}">
      <dgm:prSet/>
      <dgm:spPr/>
      <dgm:t>
        <a:bodyPr/>
        <a:lstStyle/>
        <a:p>
          <a:endParaRPr lang="tr-TR" sz="1200">
            <a:latin typeface="Arial" panose="020B0604020202020204" pitchFamily="34" charset="0"/>
            <a:cs typeface="Arial" panose="020B0604020202020204" pitchFamily="34" charset="0"/>
          </a:endParaRPr>
        </a:p>
      </dgm:t>
    </dgm:pt>
    <dgm:pt modelId="{F1A09D70-B3DD-4E5C-987C-A7F5DE29E009}" type="sibTrans" cxnId="{4A2A0F6E-E573-4068-9576-65051B6F368B}">
      <dgm:prSet/>
      <dgm:spPr>
        <a:xfrm>
          <a:off x="1216748" y="1276"/>
          <a:ext cx="2968278" cy="2968278"/>
        </a:xfrm>
        <a:prstGeom prst="circularArrow">
          <a:avLst>
            <a:gd name="adj1" fmla="val 5200"/>
            <a:gd name="adj2" fmla="val 335938"/>
            <a:gd name="adj3" fmla="val 8052476"/>
            <a:gd name="adj4" fmla="val 6449468"/>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75B545A-875A-4D17-8BB3-1ADA213A2947}">
      <dgm:prSet phldrT="[Text]" custT="1"/>
      <dgm:spPr>
        <a:xfrm>
          <a:off x="856714" y="1449422"/>
          <a:ext cx="1183435" cy="885882"/>
        </a:xfrm>
        <a:prstGeom prst="rect">
          <a:avLst/>
        </a:prstGeo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r>
            <a:rPr lang="tr-TR" sz="1200" b="0" i="0" dirty="0" err="1" smtClean="0">
              <a:solidFill>
                <a:schemeClr val="tx1"/>
              </a:solidFill>
              <a:latin typeface="Arial" panose="020B0604020202020204" pitchFamily="34" charset="0"/>
              <a:ea typeface="+mn-ea"/>
              <a:cs typeface="Arial" panose="020B0604020202020204" pitchFamily="34" charset="0"/>
            </a:rPr>
            <a:t>further</a:t>
          </a:r>
          <a:r>
            <a:rPr lang="tr-TR" sz="1200" b="0" i="0" dirty="0" smtClean="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endParaRPr lang="tr-TR" sz="1200" b="0" i="0" dirty="0">
            <a:solidFill>
              <a:schemeClr val="tx1"/>
            </a:solidFill>
            <a:latin typeface="Arial" panose="020B0604020202020204" pitchFamily="34" charset="0"/>
            <a:ea typeface="+mn-ea"/>
            <a:cs typeface="Arial" panose="020B0604020202020204" pitchFamily="34" charset="0"/>
          </a:endParaRPr>
        </a:p>
      </dgm:t>
    </dgm:pt>
    <dgm:pt modelId="{4B56864B-E6FA-40FE-8BC2-52699DAD556F}" type="parTrans" cxnId="{4A62F0CC-4A3E-4A22-A78C-0CBADC9A4E66}">
      <dgm:prSet/>
      <dgm:spPr/>
      <dgm:t>
        <a:bodyPr/>
        <a:lstStyle/>
        <a:p>
          <a:endParaRPr lang="tr-TR" sz="1200">
            <a:latin typeface="Arial" panose="020B0604020202020204" pitchFamily="34" charset="0"/>
            <a:cs typeface="Arial" panose="020B0604020202020204" pitchFamily="34" charset="0"/>
          </a:endParaRPr>
        </a:p>
      </dgm:t>
    </dgm:pt>
    <dgm:pt modelId="{D825E9EF-FD8F-4556-B782-82D27EF341B4}" type="sibTrans" cxnId="{4A62F0CC-4A3E-4A22-A78C-0CBADC9A4E66}">
      <dgm:prSet/>
      <dgm:spPr>
        <a:xfrm>
          <a:off x="1216748" y="1276"/>
          <a:ext cx="2968278" cy="2968278"/>
        </a:xfrm>
        <a:prstGeom prst="circularArrow">
          <a:avLst>
            <a:gd name="adj1" fmla="val 5200"/>
            <a:gd name="adj2" fmla="val 335938"/>
            <a:gd name="adj3" fmla="val 12297735"/>
            <a:gd name="adj4" fmla="val 10893972"/>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solidFill>
              <a:srgbClr val="FF0000"/>
            </a:solidFill>
            <a:latin typeface="Arial" panose="020B0604020202020204" pitchFamily="34" charset="0"/>
            <a:cs typeface="Arial" panose="020B0604020202020204" pitchFamily="34" charset="0"/>
          </a:endParaRPr>
        </a:p>
      </dgm:t>
    </dgm:pt>
    <dgm:pt modelId="{C0A57E9B-6A1E-421D-9F90-1265940C8245}">
      <dgm:prSet phldrT="[Text]" custT="1"/>
      <dgm:spPr>
        <a:xfrm>
          <a:off x="1531019" y="24204"/>
          <a:ext cx="791616" cy="791616"/>
        </a:xfrm>
        <a:prstGeom prst="rect">
          <a:avLst/>
        </a:prstGeom>
        <a:noFill/>
        <a:ln>
          <a:noFill/>
        </a:ln>
        <a:effectLst/>
      </dgm:spPr>
      <dgm:t>
        <a:bodyPr/>
        <a:lstStyle/>
        <a:p>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8BAB20AB-220A-4EA8-8448-C72A2D40C4B2}" type="parTrans" cxnId="{EA915069-DA52-4C88-B955-F922D0F95A21}">
      <dgm:prSet/>
      <dgm:spPr/>
      <dgm:t>
        <a:bodyPr/>
        <a:lstStyle/>
        <a:p>
          <a:endParaRPr lang="tr-TR" sz="1200">
            <a:latin typeface="Arial" panose="020B0604020202020204" pitchFamily="34" charset="0"/>
            <a:cs typeface="Arial" panose="020B0604020202020204" pitchFamily="34" charset="0"/>
          </a:endParaRPr>
        </a:p>
      </dgm:t>
    </dgm:pt>
    <dgm:pt modelId="{F3889792-9024-4B92-9C96-F09208ED6E78}" type="sibTrans" cxnId="{EA915069-DA52-4C88-B955-F922D0F95A21}">
      <dgm:prSet/>
      <dgm:spPr>
        <a:xfrm>
          <a:off x="1391622" y="-65026"/>
          <a:ext cx="2968278" cy="2968278"/>
        </a:xfrm>
        <a:prstGeom prst="circularArrow">
          <a:avLst>
            <a:gd name="adj1" fmla="val 5200"/>
            <a:gd name="adj2" fmla="val 335938"/>
            <a:gd name="adj3" fmla="val 16565786"/>
            <a:gd name="adj4" fmla="val 14709856"/>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5AAFEF5B-4C37-499F-B744-E3C9294E56C4}" type="pres">
      <dgm:prSet presAssocID="{6E1715F7-F189-4911-A4E3-E699EBE1F5C7}" presName="cycle" presStyleCnt="0">
        <dgm:presLayoutVars>
          <dgm:dir/>
          <dgm:resizeHandles val="exact"/>
        </dgm:presLayoutVars>
      </dgm:prSet>
      <dgm:spPr/>
      <dgm:t>
        <a:bodyPr/>
        <a:lstStyle/>
        <a:p>
          <a:endParaRPr lang="tr-TR"/>
        </a:p>
      </dgm:t>
    </dgm:pt>
    <dgm:pt modelId="{5EAFB9EA-54D3-47CB-BA6F-01247FB72611}" type="pres">
      <dgm:prSet presAssocID="{D036D588-692D-49C9-89C9-F28AA9895261}" presName="dummy" presStyleCnt="0"/>
      <dgm:spPr/>
    </dgm:pt>
    <dgm:pt modelId="{43D76820-4713-46FB-90EB-C13EF0DEAB46}" type="pres">
      <dgm:prSet presAssocID="{D036D588-692D-49C9-89C9-F28AA9895261}" presName="node" presStyleLbl="revTx" presStyleIdx="0" presStyleCnt="5" custScaleX="143496" custScaleY="75423" custRadScaleRad="113125" custRadScaleInc="45145">
        <dgm:presLayoutVars>
          <dgm:bulletEnabled val="1"/>
        </dgm:presLayoutVars>
      </dgm:prSet>
      <dgm:spPr/>
      <dgm:t>
        <a:bodyPr/>
        <a:lstStyle/>
        <a:p>
          <a:endParaRPr lang="tr-TR"/>
        </a:p>
      </dgm:t>
    </dgm:pt>
    <dgm:pt modelId="{0904AD24-B868-46EE-88DE-9E562F5708CE}" type="pres">
      <dgm:prSet presAssocID="{48788FD1-7BF8-46B3-8A48-55011136132C}" presName="sibTrans" presStyleLbl="node1" presStyleIdx="0" presStyleCnt="5" custLinFactNeighborX="-3033" custLinFactNeighborY="6156"/>
      <dgm:spPr/>
      <dgm:t>
        <a:bodyPr/>
        <a:lstStyle/>
        <a:p>
          <a:endParaRPr lang="tr-TR"/>
        </a:p>
      </dgm:t>
    </dgm:pt>
    <dgm:pt modelId="{A31A9941-C8D1-4AD6-9A8A-137F09C1ECBF}" type="pres">
      <dgm:prSet presAssocID="{EBE47B20-345B-4E7E-9F00-1E032E72685A}" presName="dummy" presStyleCnt="0"/>
      <dgm:spPr/>
    </dgm:pt>
    <dgm:pt modelId="{1D75E903-155C-4D1D-A5F4-995F1293E6E0}" type="pres">
      <dgm:prSet presAssocID="{EBE47B20-345B-4E7E-9F00-1E032E72685A}" presName="node" presStyleLbl="revTx" presStyleIdx="1" presStyleCnt="5" custScaleX="411777" custScaleY="109282">
        <dgm:presLayoutVars>
          <dgm:bulletEnabled val="1"/>
        </dgm:presLayoutVars>
      </dgm:prSet>
      <dgm:spPr/>
      <dgm:t>
        <a:bodyPr/>
        <a:lstStyle/>
        <a:p>
          <a:endParaRPr lang="tr-TR"/>
        </a:p>
      </dgm:t>
    </dgm:pt>
    <dgm:pt modelId="{1B5D68FB-186D-4B8F-BD38-62BE1872D1E9}" type="pres">
      <dgm:prSet presAssocID="{43E231EC-CB11-4269-86A2-2ADC05125685}" presName="sibTrans" presStyleLbl="node1" presStyleIdx="1" presStyleCnt="5" custLinFactNeighborX="13224" custLinFactNeighborY="-1"/>
      <dgm:spPr/>
      <dgm:t>
        <a:bodyPr/>
        <a:lstStyle/>
        <a:p>
          <a:endParaRPr lang="tr-TR"/>
        </a:p>
      </dgm:t>
    </dgm:pt>
    <dgm:pt modelId="{AB44AE59-4C00-4AE4-8B39-DF986C57549C}" type="pres">
      <dgm:prSet presAssocID="{06E0FA33-6A0D-4ACF-B222-2B8A16488FDC}" presName="dummy" presStyleCnt="0"/>
      <dgm:spPr/>
    </dgm:pt>
    <dgm:pt modelId="{154EB722-BB66-40F3-BAB1-8CDDC7D015BB}" type="pres">
      <dgm:prSet presAssocID="{06E0FA33-6A0D-4ACF-B222-2B8A16488FDC}" presName="node" presStyleLbl="revTx" presStyleIdx="2" presStyleCnt="5" custScaleX="131328">
        <dgm:presLayoutVars>
          <dgm:bulletEnabled val="1"/>
        </dgm:presLayoutVars>
      </dgm:prSet>
      <dgm:spPr/>
      <dgm:t>
        <a:bodyPr/>
        <a:lstStyle/>
        <a:p>
          <a:endParaRPr lang="tr-TR"/>
        </a:p>
      </dgm:t>
    </dgm:pt>
    <dgm:pt modelId="{9E0640BF-50DB-4649-8C51-CC2C3A720F37}" type="pres">
      <dgm:prSet presAssocID="{F1A09D70-B3DD-4E5C-987C-A7F5DE29E009}" presName="sibTrans" presStyleLbl="node1" presStyleIdx="2" presStyleCnt="5" custLinFactNeighborX="-7362" custLinFactNeighborY="-1872"/>
      <dgm:spPr/>
      <dgm:t>
        <a:bodyPr/>
        <a:lstStyle/>
        <a:p>
          <a:endParaRPr lang="tr-TR"/>
        </a:p>
      </dgm:t>
    </dgm:pt>
    <dgm:pt modelId="{D082D6C2-84CB-4195-A463-66D36276E347}" type="pres">
      <dgm:prSet presAssocID="{E75B545A-875A-4D17-8BB3-1ADA213A2947}" presName="dummy" presStyleCnt="0"/>
      <dgm:spPr/>
    </dgm:pt>
    <dgm:pt modelId="{2824A1B5-D876-401D-8288-A64717FEC1B1}" type="pres">
      <dgm:prSet presAssocID="{E75B545A-875A-4D17-8BB3-1ADA213A2947}" presName="node" presStyleLbl="revTx" presStyleIdx="3" presStyleCnt="5" custScaleX="303648" custScaleY="111908">
        <dgm:presLayoutVars>
          <dgm:bulletEnabled val="1"/>
        </dgm:presLayoutVars>
      </dgm:prSet>
      <dgm:spPr/>
      <dgm:t>
        <a:bodyPr/>
        <a:lstStyle/>
        <a:p>
          <a:endParaRPr lang="tr-TR"/>
        </a:p>
      </dgm:t>
    </dgm:pt>
    <dgm:pt modelId="{273382AA-5DDB-4514-9121-E795B37C9D6D}" type="pres">
      <dgm:prSet presAssocID="{D825E9EF-FD8F-4556-B782-82D27EF341B4}" presName="sibTrans" presStyleLbl="node1" presStyleIdx="3" presStyleCnt="5" custLinFactNeighborX="-5491" custLinFactNeighborY="5614"/>
      <dgm:spPr/>
      <dgm:t>
        <a:bodyPr/>
        <a:lstStyle/>
        <a:p>
          <a:endParaRPr lang="tr-TR"/>
        </a:p>
      </dgm:t>
    </dgm:pt>
    <dgm:pt modelId="{1D268C34-C5F1-4ADA-9DAC-949E97E13220}" type="pres">
      <dgm:prSet presAssocID="{C0A57E9B-6A1E-421D-9F90-1265940C8245}" presName="dummy" presStyleCnt="0"/>
      <dgm:spPr/>
    </dgm:pt>
    <dgm:pt modelId="{17611383-8560-4D86-8025-C29CDD7C66E3}" type="pres">
      <dgm:prSet presAssocID="{C0A57E9B-6A1E-421D-9F90-1265940C8245}" presName="node" presStyleLbl="revTx" presStyleIdx="4" presStyleCnt="5" custRadScaleRad="98811" custRadScaleInc="-37021">
        <dgm:presLayoutVars>
          <dgm:bulletEnabled val="1"/>
        </dgm:presLayoutVars>
      </dgm:prSet>
      <dgm:spPr/>
      <dgm:t>
        <a:bodyPr/>
        <a:lstStyle/>
        <a:p>
          <a:endParaRPr lang="tr-TR"/>
        </a:p>
      </dgm:t>
    </dgm:pt>
    <dgm:pt modelId="{D018E67F-4251-490B-8B54-E96CAE63BFC9}" type="pres">
      <dgm:prSet presAssocID="{F3889792-9024-4B92-9C96-F09208ED6E78}" presName="sibTrans" presStyleLbl="node1" presStyleIdx="4" presStyleCnt="5" custLinFactNeighborX="1091" custLinFactNeighborY="10233"/>
      <dgm:spPr/>
      <dgm:t>
        <a:bodyPr/>
        <a:lstStyle/>
        <a:p>
          <a:endParaRPr lang="tr-TR"/>
        </a:p>
      </dgm:t>
    </dgm:pt>
  </dgm:ptLst>
  <dgm:cxnLst>
    <dgm:cxn modelId="{4A2A0F6E-E573-4068-9576-65051B6F368B}" srcId="{6E1715F7-F189-4911-A4E3-E699EBE1F5C7}" destId="{06E0FA33-6A0D-4ACF-B222-2B8A16488FDC}" srcOrd="2" destOrd="0" parTransId="{C6317989-AFD9-45A7-B3BE-DC2AAE0F84D3}" sibTransId="{F1A09D70-B3DD-4E5C-987C-A7F5DE29E009}"/>
    <dgm:cxn modelId="{4F11B8CA-75DF-48BA-9D04-62DBABB777C9}" type="presOf" srcId="{D036D588-692D-49C9-89C9-F28AA9895261}" destId="{43D76820-4713-46FB-90EB-C13EF0DEAB46}" srcOrd="0" destOrd="0" presId="urn:microsoft.com/office/officeart/2005/8/layout/cycle1"/>
    <dgm:cxn modelId="{CF730314-7674-4AED-80DF-065540A068C7}" type="presOf" srcId="{EBE47B20-345B-4E7E-9F00-1E032E72685A}" destId="{1D75E903-155C-4D1D-A5F4-995F1293E6E0}" srcOrd="0" destOrd="0" presId="urn:microsoft.com/office/officeart/2005/8/layout/cycle1"/>
    <dgm:cxn modelId="{D0C1AB63-3C2A-4DB5-AF98-80ECC924005D}" type="presOf" srcId="{E75B545A-875A-4D17-8BB3-1ADA213A2947}" destId="{2824A1B5-D876-401D-8288-A64717FEC1B1}" srcOrd="0" destOrd="0" presId="urn:microsoft.com/office/officeart/2005/8/layout/cycle1"/>
    <dgm:cxn modelId="{F83E2724-9714-436F-986E-A991B288FAE6}" type="presOf" srcId="{F1A09D70-B3DD-4E5C-987C-A7F5DE29E009}" destId="{9E0640BF-50DB-4649-8C51-CC2C3A720F37}" srcOrd="0" destOrd="0" presId="urn:microsoft.com/office/officeart/2005/8/layout/cycle1"/>
    <dgm:cxn modelId="{FD6F6708-79FD-4B2A-AE59-1C54D10AA8F8}" srcId="{6E1715F7-F189-4911-A4E3-E699EBE1F5C7}" destId="{EBE47B20-345B-4E7E-9F00-1E032E72685A}" srcOrd="1" destOrd="0" parTransId="{FF06E482-2175-47D3-8FC8-9F5456A6A7B9}" sibTransId="{43E231EC-CB11-4269-86A2-2ADC05125685}"/>
    <dgm:cxn modelId="{4138CF5D-4568-4C48-B489-600338C0EB79}" type="presOf" srcId="{6E1715F7-F189-4911-A4E3-E699EBE1F5C7}" destId="{5AAFEF5B-4C37-499F-B744-E3C9294E56C4}" srcOrd="0" destOrd="0" presId="urn:microsoft.com/office/officeart/2005/8/layout/cycle1"/>
    <dgm:cxn modelId="{336D402A-47D2-4ED0-B2F1-88B468A0AB53}" type="presOf" srcId="{48788FD1-7BF8-46B3-8A48-55011136132C}" destId="{0904AD24-B868-46EE-88DE-9E562F5708CE}" srcOrd="0" destOrd="0" presId="urn:microsoft.com/office/officeart/2005/8/layout/cycle1"/>
    <dgm:cxn modelId="{EA915069-DA52-4C88-B955-F922D0F95A21}" srcId="{6E1715F7-F189-4911-A4E3-E699EBE1F5C7}" destId="{C0A57E9B-6A1E-421D-9F90-1265940C8245}" srcOrd="4" destOrd="0" parTransId="{8BAB20AB-220A-4EA8-8448-C72A2D40C4B2}" sibTransId="{F3889792-9024-4B92-9C96-F09208ED6E78}"/>
    <dgm:cxn modelId="{B64934DF-0149-46D2-859C-7F9E01893966}" srcId="{6E1715F7-F189-4911-A4E3-E699EBE1F5C7}" destId="{D036D588-692D-49C9-89C9-F28AA9895261}" srcOrd="0" destOrd="0" parTransId="{9962FC63-5C81-49E0-8F8A-F6943AB90DA8}" sibTransId="{48788FD1-7BF8-46B3-8A48-55011136132C}"/>
    <dgm:cxn modelId="{9185D35E-8F6F-40D9-81E7-CA3967EF045D}" type="presOf" srcId="{D825E9EF-FD8F-4556-B782-82D27EF341B4}" destId="{273382AA-5DDB-4514-9121-E795B37C9D6D}" srcOrd="0" destOrd="0" presId="urn:microsoft.com/office/officeart/2005/8/layout/cycle1"/>
    <dgm:cxn modelId="{5A9D9BE0-A071-45F8-9D57-BE8A94426BD2}" type="presOf" srcId="{F3889792-9024-4B92-9C96-F09208ED6E78}" destId="{D018E67F-4251-490B-8B54-E96CAE63BFC9}" srcOrd="0" destOrd="0" presId="urn:microsoft.com/office/officeart/2005/8/layout/cycle1"/>
    <dgm:cxn modelId="{BD27DCF3-D1C4-4C06-AF3A-862CB29E7071}" type="presOf" srcId="{43E231EC-CB11-4269-86A2-2ADC05125685}" destId="{1B5D68FB-186D-4B8F-BD38-62BE1872D1E9}" srcOrd="0" destOrd="0" presId="urn:microsoft.com/office/officeart/2005/8/layout/cycle1"/>
    <dgm:cxn modelId="{1582B4DC-D1F4-4BE3-9D7E-5C8732780C28}" type="presOf" srcId="{06E0FA33-6A0D-4ACF-B222-2B8A16488FDC}" destId="{154EB722-BB66-40F3-BAB1-8CDDC7D015BB}" srcOrd="0" destOrd="0" presId="urn:microsoft.com/office/officeart/2005/8/layout/cycle1"/>
    <dgm:cxn modelId="{4A62F0CC-4A3E-4A22-A78C-0CBADC9A4E66}" srcId="{6E1715F7-F189-4911-A4E3-E699EBE1F5C7}" destId="{E75B545A-875A-4D17-8BB3-1ADA213A2947}" srcOrd="3" destOrd="0" parTransId="{4B56864B-E6FA-40FE-8BC2-52699DAD556F}" sibTransId="{D825E9EF-FD8F-4556-B782-82D27EF341B4}"/>
    <dgm:cxn modelId="{714CA192-E58F-403A-9FB1-0F67B528C239}" type="presOf" srcId="{C0A57E9B-6A1E-421D-9F90-1265940C8245}" destId="{17611383-8560-4D86-8025-C29CDD7C66E3}" srcOrd="0" destOrd="0" presId="urn:microsoft.com/office/officeart/2005/8/layout/cycle1"/>
    <dgm:cxn modelId="{213F0346-21F8-4753-A96F-5005EA08F6BC}" type="presParOf" srcId="{5AAFEF5B-4C37-499F-B744-E3C9294E56C4}" destId="{5EAFB9EA-54D3-47CB-BA6F-01247FB72611}" srcOrd="0" destOrd="0" presId="urn:microsoft.com/office/officeart/2005/8/layout/cycle1"/>
    <dgm:cxn modelId="{390D3533-A649-4DB8-BA24-91D64108EB4A}" type="presParOf" srcId="{5AAFEF5B-4C37-499F-B744-E3C9294E56C4}" destId="{43D76820-4713-46FB-90EB-C13EF0DEAB46}" srcOrd="1" destOrd="0" presId="urn:microsoft.com/office/officeart/2005/8/layout/cycle1"/>
    <dgm:cxn modelId="{2E8DFE45-FF52-4F19-8F06-32ADAC75A1E7}" type="presParOf" srcId="{5AAFEF5B-4C37-499F-B744-E3C9294E56C4}" destId="{0904AD24-B868-46EE-88DE-9E562F5708CE}" srcOrd="2" destOrd="0" presId="urn:microsoft.com/office/officeart/2005/8/layout/cycle1"/>
    <dgm:cxn modelId="{C1AF685A-C34F-43F2-B787-577CF3CE251F}" type="presParOf" srcId="{5AAFEF5B-4C37-499F-B744-E3C9294E56C4}" destId="{A31A9941-C8D1-4AD6-9A8A-137F09C1ECBF}" srcOrd="3" destOrd="0" presId="urn:microsoft.com/office/officeart/2005/8/layout/cycle1"/>
    <dgm:cxn modelId="{D924B59C-6C31-4B4A-AA22-7F106DC94486}" type="presParOf" srcId="{5AAFEF5B-4C37-499F-B744-E3C9294E56C4}" destId="{1D75E903-155C-4D1D-A5F4-995F1293E6E0}" srcOrd="4" destOrd="0" presId="urn:microsoft.com/office/officeart/2005/8/layout/cycle1"/>
    <dgm:cxn modelId="{4E6A199D-F6E9-400F-BE7A-50D91F2C4E56}" type="presParOf" srcId="{5AAFEF5B-4C37-499F-B744-E3C9294E56C4}" destId="{1B5D68FB-186D-4B8F-BD38-62BE1872D1E9}" srcOrd="5" destOrd="0" presId="urn:microsoft.com/office/officeart/2005/8/layout/cycle1"/>
    <dgm:cxn modelId="{696011E8-771D-4AC3-850E-32FEE9F2E2C6}" type="presParOf" srcId="{5AAFEF5B-4C37-499F-B744-E3C9294E56C4}" destId="{AB44AE59-4C00-4AE4-8B39-DF986C57549C}" srcOrd="6" destOrd="0" presId="urn:microsoft.com/office/officeart/2005/8/layout/cycle1"/>
    <dgm:cxn modelId="{4006DA52-5BD4-481F-9AE2-FF910BB431F5}" type="presParOf" srcId="{5AAFEF5B-4C37-499F-B744-E3C9294E56C4}" destId="{154EB722-BB66-40F3-BAB1-8CDDC7D015BB}" srcOrd="7" destOrd="0" presId="urn:microsoft.com/office/officeart/2005/8/layout/cycle1"/>
    <dgm:cxn modelId="{2702CEDF-5DC4-4262-A251-3B34243BBE47}" type="presParOf" srcId="{5AAFEF5B-4C37-499F-B744-E3C9294E56C4}" destId="{9E0640BF-50DB-4649-8C51-CC2C3A720F37}" srcOrd="8" destOrd="0" presId="urn:microsoft.com/office/officeart/2005/8/layout/cycle1"/>
    <dgm:cxn modelId="{D3552F97-5697-4FBA-8F67-894258A08E5B}" type="presParOf" srcId="{5AAFEF5B-4C37-499F-B744-E3C9294E56C4}" destId="{D082D6C2-84CB-4195-A463-66D36276E347}" srcOrd="9" destOrd="0" presId="urn:microsoft.com/office/officeart/2005/8/layout/cycle1"/>
    <dgm:cxn modelId="{8F4D294C-7A8F-4458-B050-055D2ABCD07F}" type="presParOf" srcId="{5AAFEF5B-4C37-499F-B744-E3C9294E56C4}" destId="{2824A1B5-D876-401D-8288-A64717FEC1B1}" srcOrd="10" destOrd="0" presId="urn:microsoft.com/office/officeart/2005/8/layout/cycle1"/>
    <dgm:cxn modelId="{B63DB19D-2318-464B-A4E8-F0B967440521}" type="presParOf" srcId="{5AAFEF5B-4C37-499F-B744-E3C9294E56C4}" destId="{273382AA-5DDB-4514-9121-E795B37C9D6D}" srcOrd="11" destOrd="0" presId="urn:microsoft.com/office/officeart/2005/8/layout/cycle1"/>
    <dgm:cxn modelId="{85E67F0D-C632-4D96-AC06-6376CB68CFC6}" type="presParOf" srcId="{5AAFEF5B-4C37-499F-B744-E3C9294E56C4}" destId="{1D268C34-C5F1-4ADA-9DAC-949E97E13220}" srcOrd="12" destOrd="0" presId="urn:microsoft.com/office/officeart/2005/8/layout/cycle1"/>
    <dgm:cxn modelId="{350CC6D5-B3E4-4151-B11E-EF2661F326BF}" type="presParOf" srcId="{5AAFEF5B-4C37-499F-B744-E3C9294E56C4}" destId="{17611383-8560-4D86-8025-C29CDD7C66E3}" srcOrd="13" destOrd="0" presId="urn:microsoft.com/office/officeart/2005/8/layout/cycle1"/>
    <dgm:cxn modelId="{0FC79AB3-5F2E-4DB7-ABAC-1113E7CAAEC6}" type="presParOf" srcId="{5AAFEF5B-4C37-499F-B744-E3C9294E56C4}" destId="{D018E67F-4251-490B-8B54-E96CAE63BFC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1715F7-F189-4911-A4E3-E699EBE1F5C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D036D588-692D-49C9-89C9-F28AA9895261}">
      <dgm:prSet phldrT="[Text]" custT="1"/>
      <dgm:spPr>
        <a:xfrm>
          <a:off x="3142711" y="97278"/>
          <a:ext cx="956304" cy="597061"/>
        </a:xfrm>
        <a:noFill/>
        <a:ln>
          <a:noFill/>
        </a:ln>
        <a:effectLst/>
      </dgm:spPr>
      <dgm:t>
        <a:bodyPr/>
        <a:lstStyle/>
        <a:p>
          <a:r>
            <a:rPr lang="tr-TR" sz="1200" b="0" dirty="0" err="1">
              <a:solidFill>
                <a:schemeClr val="tx1"/>
              </a:solidFill>
              <a:latin typeface="Arial" panose="020B0604020202020204" pitchFamily="34" charset="0"/>
              <a:ea typeface="+mn-ea"/>
              <a:cs typeface="Arial" panose="020B0604020202020204" pitchFamily="34" charset="0"/>
            </a:rPr>
            <a:t>Currency</a:t>
          </a:r>
          <a:r>
            <a:rPr lang="tr-TR" sz="1200" b="0" dirty="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r>
            <a:rPr lang="tr-TR" sz="1200" b="0" dirty="0">
              <a:solidFill>
                <a:schemeClr val="tx1"/>
              </a:solidFill>
              <a:latin typeface="Arial" panose="020B0604020202020204" pitchFamily="34" charset="0"/>
              <a:ea typeface="+mn-ea"/>
              <a:cs typeface="Arial" panose="020B0604020202020204" pitchFamily="34" charset="0"/>
            </a:rPr>
            <a:t> </a:t>
          </a:r>
        </a:p>
      </dgm:t>
    </dgm:pt>
    <dgm:pt modelId="{9962FC63-5C81-49E0-8F8A-F6943AB90DA8}" type="parTrans" cxnId="{B64934DF-0149-46D2-859C-7F9E01893966}">
      <dgm:prSet/>
      <dgm:spPr/>
      <dgm:t>
        <a:bodyPr/>
        <a:lstStyle/>
        <a:p>
          <a:endParaRPr lang="tr-TR" sz="1200">
            <a:latin typeface="Arial" panose="020B0604020202020204" pitchFamily="34" charset="0"/>
            <a:cs typeface="Arial" panose="020B0604020202020204" pitchFamily="34" charset="0"/>
          </a:endParaRPr>
        </a:p>
      </dgm:t>
    </dgm:pt>
    <dgm:pt modelId="{48788FD1-7BF8-46B3-8A48-55011136132C}" type="sibTrans" cxnId="{B64934DF-0149-46D2-859C-7F9E01893966}">
      <dgm:prSet/>
      <dgm:spPr>
        <a:xfrm>
          <a:off x="1227754" y="-196123"/>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BE47B20-345B-4E7E-9F00-1E032E72685A}">
      <dgm:prSet phldrT="[Text]" custT="1"/>
      <dgm:spPr>
        <a:xfrm>
          <a:off x="3277002" y="1459815"/>
          <a:ext cx="1352683" cy="865094"/>
        </a:xfr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FF06E482-2175-47D3-8FC8-9F5456A6A7B9}" type="parTrans" cxnId="{FD6F6708-79FD-4B2A-AE59-1C54D10AA8F8}">
      <dgm:prSet/>
      <dgm:spPr/>
      <dgm:t>
        <a:bodyPr/>
        <a:lstStyle/>
        <a:p>
          <a:endParaRPr lang="tr-TR" sz="1200">
            <a:latin typeface="Arial" panose="020B0604020202020204" pitchFamily="34" charset="0"/>
            <a:cs typeface="Arial" panose="020B0604020202020204" pitchFamily="34" charset="0"/>
          </a:endParaRPr>
        </a:p>
      </dgm:t>
    </dgm:pt>
    <dgm:pt modelId="{43E231EC-CB11-4269-86A2-2ADC05125685}" type="sibTrans" cxnId="{FD6F6708-79FD-4B2A-AE59-1C54D10AA8F8}">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06E0FA33-6A0D-4ACF-B222-2B8A16488FDC}">
      <dgm:prSet phldrT="[Text]" custT="1"/>
      <dgm:spPr>
        <a:xfrm>
          <a:off x="2305079" y="2406517"/>
          <a:ext cx="791616" cy="791616"/>
        </a:xfrm>
        <a:noFill/>
        <a:ln>
          <a:noFill/>
        </a:ln>
        <a:effectLst/>
      </dgm:spPr>
      <dgm:t>
        <a:bodyPr/>
        <a:lstStyle/>
        <a:p>
          <a:r>
            <a:rPr lang="tr-TR" sz="1200" b="1" i="0" dirty="0" err="1">
              <a:solidFill>
                <a:schemeClr val="tx1"/>
              </a:solidFill>
              <a:latin typeface="Arial" panose="020B0604020202020204" pitchFamily="34" charset="0"/>
              <a:ea typeface="+mn-ea"/>
              <a:cs typeface="Arial" panose="020B0604020202020204" pitchFamily="34" charset="0"/>
            </a:rPr>
            <a:t>Domestic</a:t>
          </a:r>
          <a:r>
            <a:rPr lang="tr-TR" sz="1200" b="1" i="0" dirty="0">
              <a:solidFill>
                <a:schemeClr val="tx1"/>
              </a:solidFill>
              <a:latin typeface="Arial" panose="020B0604020202020204" pitchFamily="34" charset="0"/>
              <a:ea typeface="+mn-ea"/>
              <a:cs typeface="Arial" panose="020B0604020202020204" pitchFamily="34" charset="0"/>
            </a:rPr>
            <a:t> </a:t>
          </a:r>
          <a:r>
            <a:rPr lang="tr-TR" sz="1200" b="1" i="0" dirty="0" err="1">
              <a:solidFill>
                <a:schemeClr val="tx1"/>
              </a:solidFill>
              <a:latin typeface="Arial" panose="020B0604020202020204" pitchFamily="34" charset="0"/>
              <a:ea typeface="+mn-ea"/>
              <a:cs typeface="Arial" panose="020B0604020202020204" pitchFamily="34" charset="0"/>
            </a:rPr>
            <a:t>Credit</a:t>
          </a:r>
          <a:r>
            <a:rPr lang="tr-TR" sz="1200" b="1" i="0" dirty="0">
              <a:solidFill>
                <a:schemeClr val="tx1"/>
              </a:solidFill>
              <a:latin typeface="Arial" panose="020B0604020202020204" pitchFamily="34" charset="0"/>
              <a:ea typeface="+mn-ea"/>
              <a:cs typeface="Arial" panose="020B0604020202020204" pitchFamily="34" charset="0"/>
            </a:rPr>
            <a:t> Expansion</a:t>
          </a:r>
        </a:p>
      </dgm:t>
    </dgm:pt>
    <dgm:pt modelId="{C6317989-AFD9-45A7-B3BE-DC2AAE0F84D3}" type="parTrans" cxnId="{4A2A0F6E-E573-4068-9576-65051B6F368B}">
      <dgm:prSet/>
      <dgm:spPr/>
      <dgm:t>
        <a:bodyPr/>
        <a:lstStyle/>
        <a:p>
          <a:endParaRPr lang="tr-TR" sz="1200">
            <a:latin typeface="Arial" panose="020B0604020202020204" pitchFamily="34" charset="0"/>
            <a:cs typeface="Arial" panose="020B0604020202020204" pitchFamily="34" charset="0"/>
          </a:endParaRPr>
        </a:p>
      </dgm:t>
    </dgm:pt>
    <dgm:pt modelId="{F1A09D70-B3DD-4E5C-987C-A7F5DE29E009}" type="sibTrans" cxnId="{4A2A0F6E-E573-4068-9576-65051B6F368B}">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75B545A-875A-4D17-8BB3-1ADA213A2947}">
      <dgm:prSet phldrT="[Text]" custT="1"/>
      <dgm:spPr>
        <a:xfrm>
          <a:off x="856714" y="1449422"/>
          <a:ext cx="1183435" cy="885882"/>
        </a:xfr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r>
            <a:rPr lang="tr-TR" sz="1200" b="0" i="0" dirty="0" err="1" smtClean="0">
              <a:solidFill>
                <a:schemeClr val="tx1"/>
              </a:solidFill>
              <a:latin typeface="Arial" panose="020B0604020202020204" pitchFamily="34" charset="0"/>
              <a:ea typeface="+mn-ea"/>
              <a:cs typeface="Arial" panose="020B0604020202020204" pitchFamily="34" charset="0"/>
            </a:rPr>
            <a:t>further</a:t>
          </a:r>
          <a:r>
            <a:rPr lang="tr-TR" sz="1200" b="0" i="0" dirty="0" smtClean="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endParaRPr lang="tr-TR" sz="1200" b="0" i="0" dirty="0">
            <a:solidFill>
              <a:schemeClr val="tx1"/>
            </a:solidFill>
            <a:latin typeface="Arial" panose="020B0604020202020204" pitchFamily="34" charset="0"/>
            <a:ea typeface="+mn-ea"/>
            <a:cs typeface="Arial" panose="020B0604020202020204" pitchFamily="34" charset="0"/>
          </a:endParaRPr>
        </a:p>
      </dgm:t>
    </dgm:pt>
    <dgm:pt modelId="{4B56864B-E6FA-40FE-8BC2-52699DAD556F}" type="parTrans" cxnId="{4A62F0CC-4A3E-4A22-A78C-0CBADC9A4E66}">
      <dgm:prSet/>
      <dgm:spPr/>
      <dgm:t>
        <a:bodyPr/>
        <a:lstStyle/>
        <a:p>
          <a:endParaRPr lang="tr-TR" sz="1200">
            <a:latin typeface="Arial" panose="020B0604020202020204" pitchFamily="34" charset="0"/>
            <a:cs typeface="Arial" panose="020B0604020202020204" pitchFamily="34" charset="0"/>
          </a:endParaRPr>
        </a:p>
      </dgm:t>
    </dgm:pt>
    <dgm:pt modelId="{D825E9EF-FD8F-4556-B782-82D27EF341B4}" type="sibTrans" cxnId="{4A62F0CC-4A3E-4A22-A78C-0CBADC9A4E66}">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solidFill>
              <a:srgbClr val="FF0000"/>
            </a:solidFill>
            <a:latin typeface="Arial" panose="020B0604020202020204" pitchFamily="34" charset="0"/>
            <a:cs typeface="Arial" panose="020B0604020202020204" pitchFamily="34" charset="0"/>
          </a:endParaRPr>
        </a:p>
      </dgm:t>
    </dgm:pt>
    <dgm:pt modelId="{C0A57E9B-6A1E-421D-9F90-1265940C8245}">
      <dgm:prSet phldrT="[Text]" custT="1"/>
      <dgm:spPr>
        <a:xfrm>
          <a:off x="1531019" y="24204"/>
          <a:ext cx="791616" cy="791616"/>
        </a:xfrm>
        <a:noFill/>
        <a:ln>
          <a:noFill/>
        </a:ln>
        <a:effectLst/>
      </dgm:spPr>
      <dgm:t>
        <a:bodyPr/>
        <a:lstStyle/>
        <a:p>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8BAB20AB-220A-4EA8-8448-C72A2D40C4B2}" type="parTrans" cxnId="{EA915069-DA52-4C88-B955-F922D0F95A21}">
      <dgm:prSet/>
      <dgm:spPr/>
      <dgm:t>
        <a:bodyPr/>
        <a:lstStyle/>
        <a:p>
          <a:endParaRPr lang="tr-TR" sz="1200">
            <a:latin typeface="Arial" panose="020B0604020202020204" pitchFamily="34" charset="0"/>
            <a:cs typeface="Arial" panose="020B0604020202020204" pitchFamily="34" charset="0"/>
          </a:endParaRPr>
        </a:p>
      </dgm:t>
    </dgm:pt>
    <dgm:pt modelId="{F3889792-9024-4B92-9C96-F09208ED6E78}" type="sibTrans" cxnId="{EA915069-DA52-4C88-B955-F922D0F95A21}">
      <dgm:prSet/>
      <dgm:spPr>
        <a:xfrm>
          <a:off x="1391622" y="-6502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5AAFEF5B-4C37-499F-B744-E3C9294E56C4}" type="pres">
      <dgm:prSet presAssocID="{6E1715F7-F189-4911-A4E3-E699EBE1F5C7}" presName="cycle" presStyleCnt="0">
        <dgm:presLayoutVars>
          <dgm:dir/>
          <dgm:resizeHandles val="exact"/>
        </dgm:presLayoutVars>
      </dgm:prSet>
      <dgm:spPr/>
      <dgm:t>
        <a:bodyPr/>
        <a:lstStyle/>
        <a:p>
          <a:endParaRPr lang="tr-TR"/>
        </a:p>
      </dgm:t>
    </dgm:pt>
    <dgm:pt modelId="{5EAFB9EA-54D3-47CB-BA6F-01247FB72611}" type="pres">
      <dgm:prSet presAssocID="{D036D588-692D-49C9-89C9-F28AA9895261}" presName="dummy" presStyleCnt="0"/>
      <dgm:spPr/>
    </dgm:pt>
    <dgm:pt modelId="{43D76820-4713-46FB-90EB-C13EF0DEAB46}" type="pres">
      <dgm:prSet presAssocID="{D036D588-692D-49C9-89C9-F28AA9895261}" presName="node" presStyleLbl="revTx" presStyleIdx="0" presStyleCnt="5" custScaleX="143496" custScaleY="75423" custRadScaleRad="113125" custRadScaleInc="45145">
        <dgm:presLayoutVars>
          <dgm:bulletEnabled val="1"/>
        </dgm:presLayoutVars>
      </dgm:prSet>
      <dgm:spPr>
        <a:prstGeom prst="rect">
          <a:avLst/>
        </a:prstGeom>
      </dgm:spPr>
      <dgm:t>
        <a:bodyPr/>
        <a:lstStyle/>
        <a:p>
          <a:endParaRPr lang="tr-TR"/>
        </a:p>
      </dgm:t>
    </dgm:pt>
    <dgm:pt modelId="{0904AD24-B868-46EE-88DE-9E562F5708CE}" type="pres">
      <dgm:prSet presAssocID="{48788FD1-7BF8-46B3-8A48-55011136132C}" presName="sibTrans" presStyleLbl="node1" presStyleIdx="0" presStyleCnt="5" custLinFactNeighborX="-3033" custLinFactNeighborY="6156"/>
      <dgm:spPr>
        <a:prstGeom prst="circularArrow">
          <a:avLst>
            <a:gd name="adj1" fmla="val 5200"/>
            <a:gd name="adj2" fmla="val 335938"/>
            <a:gd name="adj3" fmla="val 113822"/>
            <a:gd name="adj4" fmla="val 19992260"/>
            <a:gd name="adj5" fmla="val 6067"/>
          </a:avLst>
        </a:prstGeom>
      </dgm:spPr>
      <dgm:t>
        <a:bodyPr/>
        <a:lstStyle/>
        <a:p>
          <a:endParaRPr lang="tr-TR"/>
        </a:p>
      </dgm:t>
    </dgm:pt>
    <dgm:pt modelId="{A31A9941-C8D1-4AD6-9A8A-137F09C1ECBF}" type="pres">
      <dgm:prSet presAssocID="{EBE47B20-345B-4E7E-9F00-1E032E72685A}" presName="dummy" presStyleCnt="0"/>
      <dgm:spPr/>
    </dgm:pt>
    <dgm:pt modelId="{1D75E903-155C-4D1D-A5F4-995F1293E6E0}" type="pres">
      <dgm:prSet presAssocID="{EBE47B20-345B-4E7E-9F00-1E032E72685A}" presName="node" presStyleLbl="revTx" presStyleIdx="1" presStyleCnt="5" custScaleX="411777" custScaleY="109282">
        <dgm:presLayoutVars>
          <dgm:bulletEnabled val="1"/>
        </dgm:presLayoutVars>
      </dgm:prSet>
      <dgm:spPr>
        <a:prstGeom prst="rect">
          <a:avLst/>
        </a:prstGeom>
      </dgm:spPr>
      <dgm:t>
        <a:bodyPr/>
        <a:lstStyle/>
        <a:p>
          <a:endParaRPr lang="tr-TR"/>
        </a:p>
      </dgm:t>
    </dgm:pt>
    <dgm:pt modelId="{1B5D68FB-186D-4B8F-BD38-62BE1872D1E9}" type="pres">
      <dgm:prSet presAssocID="{43E231EC-CB11-4269-86A2-2ADC05125685}" presName="sibTrans" presStyleLbl="node1" presStyleIdx="1" presStyleCnt="5" custLinFactNeighborX="13224" custLinFactNeighborY="-1"/>
      <dgm:spPr>
        <a:prstGeom prst="circularArrow">
          <a:avLst>
            <a:gd name="adj1" fmla="val 5200"/>
            <a:gd name="adj2" fmla="val 335938"/>
            <a:gd name="adj3" fmla="val 4014594"/>
            <a:gd name="adj4" fmla="val 2376219"/>
            <a:gd name="adj5" fmla="val 6067"/>
          </a:avLst>
        </a:prstGeom>
      </dgm:spPr>
      <dgm:t>
        <a:bodyPr/>
        <a:lstStyle/>
        <a:p>
          <a:endParaRPr lang="tr-TR"/>
        </a:p>
      </dgm:t>
    </dgm:pt>
    <dgm:pt modelId="{AB44AE59-4C00-4AE4-8B39-DF986C57549C}" type="pres">
      <dgm:prSet presAssocID="{06E0FA33-6A0D-4ACF-B222-2B8A16488FDC}" presName="dummy" presStyleCnt="0"/>
      <dgm:spPr/>
    </dgm:pt>
    <dgm:pt modelId="{154EB722-BB66-40F3-BAB1-8CDDC7D015BB}" type="pres">
      <dgm:prSet presAssocID="{06E0FA33-6A0D-4ACF-B222-2B8A16488FDC}" presName="node" presStyleLbl="revTx" presStyleIdx="2" presStyleCnt="5" custScaleX="131328">
        <dgm:presLayoutVars>
          <dgm:bulletEnabled val="1"/>
        </dgm:presLayoutVars>
      </dgm:prSet>
      <dgm:spPr>
        <a:prstGeom prst="rect">
          <a:avLst/>
        </a:prstGeom>
      </dgm:spPr>
      <dgm:t>
        <a:bodyPr/>
        <a:lstStyle/>
        <a:p>
          <a:endParaRPr lang="tr-TR"/>
        </a:p>
      </dgm:t>
    </dgm:pt>
    <dgm:pt modelId="{9E0640BF-50DB-4649-8C51-CC2C3A720F37}" type="pres">
      <dgm:prSet presAssocID="{F1A09D70-B3DD-4E5C-987C-A7F5DE29E009}" presName="sibTrans" presStyleLbl="node1" presStyleIdx="2" presStyleCnt="5" custLinFactNeighborX="-7362" custLinFactNeighborY="-1872"/>
      <dgm:spPr>
        <a:prstGeom prst="circularArrow">
          <a:avLst>
            <a:gd name="adj1" fmla="val 5200"/>
            <a:gd name="adj2" fmla="val 335938"/>
            <a:gd name="adj3" fmla="val 8052476"/>
            <a:gd name="adj4" fmla="val 6449468"/>
            <a:gd name="adj5" fmla="val 6067"/>
          </a:avLst>
        </a:prstGeom>
      </dgm:spPr>
      <dgm:t>
        <a:bodyPr/>
        <a:lstStyle/>
        <a:p>
          <a:endParaRPr lang="tr-TR"/>
        </a:p>
      </dgm:t>
    </dgm:pt>
    <dgm:pt modelId="{D082D6C2-84CB-4195-A463-66D36276E347}" type="pres">
      <dgm:prSet presAssocID="{E75B545A-875A-4D17-8BB3-1ADA213A2947}" presName="dummy" presStyleCnt="0"/>
      <dgm:spPr/>
    </dgm:pt>
    <dgm:pt modelId="{2824A1B5-D876-401D-8288-A64717FEC1B1}" type="pres">
      <dgm:prSet presAssocID="{E75B545A-875A-4D17-8BB3-1ADA213A2947}" presName="node" presStyleLbl="revTx" presStyleIdx="3" presStyleCnt="5" custScaleX="303648" custScaleY="111908">
        <dgm:presLayoutVars>
          <dgm:bulletEnabled val="1"/>
        </dgm:presLayoutVars>
      </dgm:prSet>
      <dgm:spPr>
        <a:prstGeom prst="rect">
          <a:avLst/>
        </a:prstGeom>
      </dgm:spPr>
      <dgm:t>
        <a:bodyPr/>
        <a:lstStyle/>
        <a:p>
          <a:endParaRPr lang="tr-TR"/>
        </a:p>
      </dgm:t>
    </dgm:pt>
    <dgm:pt modelId="{273382AA-5DDB-4514-9121-E795B37C9D6D}" type="pres">
      <dgm:prSet presAssocID="{D825E9EF-FD8F-4556-B782-82D27EF341B4}" presName="sibTrans" presStyleLbl="node1" presStyleIdx="3" presStyleCnt="5" custLinFactNeighborX="-5491" custLinFactNeighborY="5614"/>
      <dgm:spPr>
        <a:prstGeom prst="circularArrow">
          <a:avLst>
            <a:gd name="adj1" fmla="val 5200"/>
            <a:gd name="adj2" fmla="val 335938"/>
            <a:gd name="adj3" fmla="val 12297735"/>
            <a:gd name="adj4" fmla="val 10893972"/>
            <a:gd name="adj5" fmla="val 6067"/>
          </a:avLst>
        </a:prstGeom>
      </dgm:spPr>
      <dgm:t>
        <a:bodyPr/>
        <a:lstStyle/>
        <a:p>
          <a:endParaRPr lang="tr-TR"/>
        </a:p>
      </dgm:t>
    </dgm:pt>
    <dgm:pt modelId="{1D268C34-C5F1-4ADA-9DAC-949E97E13220}" type="pres">
      <dgm:prSet presAssocID="{C0A57E9B-6A1E-421D-9F90-1265940C8245}" presName="dummy" presStyleCnt="0"/>
      <dgm:spPr/>
    </dgm:pt>
    <dgm:pt modelId="{17611383-8560-4D86-8025-C29CDD7C66E3}" type="pres">
      <dgm:prSet presAssocID="{C0A57E9B-6A1E-421D-9F90-1265940C8245}" presName="node" presStyleLbl="revTx" presStyleIdx="4" presStyleCnt="5" custRadScaleRad="98811" custRadScaleInc="-37021">
        <dgm:presLayoutVars>
          <dgm:bulletEnabled val="1"/>
        </dgm:presLayoutVars>
      </dgm:prSet>
      <dgm:spPr>
        <a:prstGeom prst="rect">
          <a:avLst/>
        </a:prstGeom>
      </dgm:spPr>
      <dgm:t>
        <a:bodyPr/>
        <a:lstStyle/>
        <a:p>
          <a:endParaRPr lang="tr-TR"/>
        </a:p>
      </dgm:t>
    </dgm:pt>
    <dgm:pt modelId="{D018E67F-4251-490B-8B54-E96CAE63BFC9}" type="pres">
      <dgm:prSet presAssocID="{F3889792-9024-4B92-9C96-F09208ED6E78}" presName="sibTrans" presStyleLbl="node1" presStyleIdx="4" presStyleCnt="5" custLinFactNeighborX="1091" custLinFactNeighborY="10233"/>
      <dgm:spPr>
        <a:prstGeom prst="circularArrow">
          <a:avLst>
            <a:gd name="adj1" fmla="val 5200"/>
            <a:gd name="adj2" fmla="val 335938"/>
            <a:gd name="adj3" fmla="val 16565786"/>
            <a:gd name="adj4" fmla="val 14709856"/>
            <a:gd name="adj5" fmla="val 6067"/>
          </a:avLst>
        </a:prstGeom>
      </dgm:spPr>
      <dgm:t>
        <a:bodyPr/>
        <a:lstStyle/>
        <a:p>
          <a:endParaRPr lang="tr-TR"/>
        </a:p>
      </dgm:t>
    </dgm:pt>
  </dgm:ptLst>
  <dgm:cxnLst>
    <dgm:cxn modelId="{4A2A0F6E-E573-4068-9576-65051B6F368B}" srcId="{6E1715F7-F189-4911-A4E3-E699EBE1F5C7}" destId="{06E0FA33-6A0D-4ACF-B222-2B8A16488FDC}" srcOrd="2" destOrd="0" parTransId="{C6317989-AFD9-45A7-B3BE-DC2AAE0F84D3}" sibTransId="{F1A09D70-B3DD-4E5C-987C-A7F5DE29E009}"/>
    <dgm:cxn modelId="{EC62AB20-EF71-4ECD-B8FD-2A11BB5FF69E}" type="presOf" srcId="{6E1715F7-F189-4911-A4E3-E699EBE1F5C7}" destId="{5AAFEF5B-4C37-499F-B744-E3C9294E56C4}" srcOrd="0" destOrd="0" presId="urn:microsoft.com/office/officeart/2005/8/layout/cycle1"/>
    <dgm:cxn modelId="{DFD8FF38-A6D3-49D7-93B6-54AF713E18B8}" type="presOf" srcId="{F1A09D70-B3DD-4E5C-987C-A7F5DE29E009}" destId="{9E0640BF-50DB-4649-8C51-CC2C3A720F37}" srcOrd="0" destOrd="0" presId="urn:microsoft.com/office/officeart/2005/8/layout/cycle1"/>
    <dgm:cxn modelId="{7F8449A6-2179-4BF8-920B-73E277CD2B26}" type="presOf" srcId="{C0A57E9B-6A1E-421D-9F90-1265940C8245}" destId="{17611383-8560-4D86-8025-C29CDD7C66E3}" srcOrd="0" destOrd="0" presId="urn:microsoft.com/office/officeart/2005/8/layout/cycle1"/>
    <dgm:cxn modelId="{437DC086-581A-4AE2-A8F4-000F1381C66A}" type="presOf" srcId="{43E231EC-CB11-4269-86A2-2ADC05125685}" destId="{1B5D68FB-186D-4B8F-BD38-62BE1872D1E9}" srcOrd="0" destOrd="0" presId="urn:microsoft.com/office/officeart/2005/8/layout/cycle1"/>
    <dgm:cxn modelId="{DBD98153-A9C2-4029-AFFF-44E41ADC7818}" type="presOf" srcId="{EBE47B20-345B-4E7E-9F00-1E032E72685A}" destId="{1D75E903-155C-4D1D-A5F4-995F1293E6E0}" srcOrd="0" destOrd="0" presId="urn:microsoft.com/office/officeart/2005/8/layout/cycle1"/>
    <dgm:cxn modelId="{FD6F6708-79FD-4B2A-AE59-1C54D10AA8F8}" srcId="{6E1715F7-F189-4911-A4E3-E699EBE1F5C7}" destId="{EBE47B20-345B-4E7E-9F00-1E032E72685A}" srcOrd="1" destOrd="0" parTransId="{FF06E482-2175-47D3-8FC8-9F5456A6A7B9}" sibTransId="{43E231EC-CB11-4269-86A2-2ADC05125685}"/>
    <dgm:cxn modelId="{EA915069-DA52-4C88-B955-F922D0F95A21}" srcId="{6E1715F7-F189-4911-A4E3-E699EBE1F5C7}" destId="{C0A57E9B-6A1E-421D-9F90-1265940C8245}" srcOrd="4" destOrd="0" parTransId="{8BAB20AB-220A-4EA8-8448-C72A2D40C4B2}" sibTransId="{F3889792-9024-4B92-9C96-F09208ED6E78}"/>
    <dgm:cxn modelId="{7345B024-517C-4077-94DD-203EC1910FCB}" type="presOf" srcId="{E75B545A-875A-4D17-8BB3-1ADA213A2947}" destId="{2824A1B5-D876-401D-8288-A64717FEC1B1}" srcOrd="0" destOrd="0" presId="urn:microsoft.com/office/officeart/2005/8/layout/cycle1"/>
    <dgm:cxn modelId="{B64934DF-0149-46D2-859C-7F9E01893966}" srcId="{6E1715F7-F189-4911-A4E3-E699EBE1F5C7}" destId="{D036D588-692D-49C9-89C9-F28AA9895261}" srcOrd="0" destOrd="0" parTransId="{9962FC63-5C81-49E0-8F8A-F6943AB90DA8}" sibTransId="{48788FD1-7BF8-46B3-8A48-55011136132C}"/>
    <dgm:cxn modelId="{7D68B87A-F57C-4567-BB2D-D3D619D78857}" type="presOf" srcId="{D825E9EF-FD8F-4556-B782-82D27EF341B4}" destId="{273382AA-5DDB-4514-9121-E795B37C9D6D}" srcOrd="0" destOrd="0" presId="urn:microsoft.com/office/officeart/2005/8/layout/cycle1"/>
    <dgm:cxn modelId="{E6CCCC56-9050-4D51-8D2B-2985E240AD37}" type="presOf" srcId="{F3889792-9024-4B92-9C96-F09208ED6E78}" destId="{D018E67F-4251-490B-8B54-E96CAE63BFC9}" srcOrd="0" destOrd="0" presId="urn:microsoft.com/office/officeart/2005/8/layout/cycle1"/>
    <dgm:cxn modelId="{EFB836F3-11A7-4C47-B677-80AB7E52C710}" type="presOf" srcId="{06E0FA33-6A0D-4ACF-B222-2B8A16488FDC}" destId="{154EB722-BB66-40F3-BAB1-8CDDC7D015BB}" srcOrd="0" destOrd="0" presId="urn:microsoft.com/office/officeart/2005/8/layout/cycle1"/>
    <dgm:cxn modelId="{22FCEA99-ED5E-41CE-AF78-8ED3BB4CCC4D}" type="presOf" srcId="{D036D588-692D-49C9-89C9-F28AA9895261}" destId="{43D76820-4713-46FB-90EB-C13EF0DEAB46}" srcOrd="0" destOrd="0" presId="urn:microsoft.com/office/officeart/2005/8/layout/cycle1"/>
    <dgm:cxn modelId="{4A62F0CC-4A3E-4A22-A78C-0CBADC9A4E66}" srcId="{6E1715F7-F189-4911-A4E3-E699EBE1F5C7}" destId="{E75B545A-875A-4D17-8BB3-1ADA213A2947}" srcOrd="3" destOrd="0" parTransId="{4B56864B-E6FA-40FE-8BC2-52699DAD556F}" sibTransId="{D825E9EF-FD8F-4556-B782-82D27EF341B4}"/>
    <dgm:cxn modelId="{79ABAA14-8B81-407D-AF18-8CBA1A7D6F8C}" type="presOf" srcId="{48788FD1-7BF8-46B3-8A48-55011136132C}" destId="{0904AD24-B868-46EE-88DE-9E562F5708CE}" srcOrd="0" destOrd="0" presId="urn:microsoft.com/office/officeart/2005/8/layout/cycle1"/>
    <dgm:cxn modelId="{AEE8C068-8390-49B8-8AE6-D0EEF2666794}" type="presParOf" srcId="{5AAFEF5B-4C37-499F-B744-E3C9294E56C4}" destId="{5EAFB9EA-54D3-47CB-BA6F-01247FB72611}" srcOrd="0" destOrd="0" presId="urn:microsoft.com/office/officeart/2005/8/layout/cycle1"/>
    <dgm:cxn modelId="{62C01A57-20BC-444C-A4E2-071779D781E5}" type="presParOf" srcId="{5AAFEF5B-4C37-499F-B744-E3C9294E56C4}" destId="{43D76820-4713-46FB-90EB-C13EF0DEAB46}" srcOrd="1" destOrd="0" presId="urn:microsoft.com/office/officeart/2005/8/layout/cycle1"/>
    <dgm:cxn modelId="{918C9AFC-47B6-4399-914A-DE43ABA2F17B}" type="presParOf" srcId="{5AAFEF5B-4C37-499F-B744-E3C9294E56C4}" destId="{0904AD24-B868-46EE-88DE-9E562F5708CE}" srcOrd="2" destOrd="0" presId="urn:microsoft.com/office/officeart/2005/8/layout/cycle1"/>
    <dgm:cxn modelId="{8914D6DE-05A4-4B50-9F3C-2C67532975C8}" type="presParOf" srcId="{5AAFEF5B-4C37-499F-B744-E3C9294E56C4}" destId="{A31A9941-C8D1-4AD6-9A8A-137F09C1ECBF}" srcOrd="3" destOrd="0" presId="urn:microsoft.com/office/officeart/2005/8/layout/cycle1"/>
    <dgm:cxn modelId="{05637D68-6F3D-4EA3-8714-AB888637BEBF}" type="presParOf" srcId="{5AAFEF5B-4C37-499F-B744-E3C9294E56C4}" destId="{1D75E903-155C-4D1D-A5F4-995F1293E6E0}" srcOrd="4" destOrd="0" presId="urn:microsoft.com/office/officeart/2005/8/layout/cycle1"/>
    <dgm:cxn modelId="{6CBC65B6-EDC8-4107-BCB2-0865CC1A01EB}" type="presParOf" srcId="{5AAFEF5B-4C37-499F-B744-E3C9294E56C4}" destId="{1B5D68FB-186D-4B8F-BD38-62BE1872D1E9}" srcOrd="5" destOrd="0" presId="urn:microsoft.com/office/officeart/2005/8/layout/cycle1"/>
    <dgm:cxn modelId="{8842A7FD-EA93-4F7A-9135-C16E72C148EE}" type="presParOf" srcId="{5AAFEF5B-4C37-499F-B744-E3C9294E56C4}" destId="{AB44AE59-4C00-4AE4-8B39-DF986C57549C}" srcOrd="6" destOrd="0" presId="urn:microsoft.com/office/officeart/2005/8/layout/cycle1"/>
    <dgm:cxn modelId="{8677B9B1-4FD1-4A18-B11B-946474855EC2}" type="presParOf" srcId="{5AAFEF5B-4C37-499F-B744-E3C9294E56C4}" destId="{154EB722-BB66-40F3-BAB1-8CDDC7D015BB}" srcOrd="7" destOrd="0" presId="urn:microsoft.com/office/officeart/2005/8/layout/cycle1"/>
    <dgm:cxn modelId="{59600A2B-ADBD-403D-A6D8-4547011E6CC3}" type="presParOf" srcId="{5AAFEF5B-4C37-499F-B744-E3C9294E56C4}" destId="{9E0640BF-50DB-4649-8C51-CC2C3A720F37}" srcOrd="8" destOrd="0" presId="urn:microsoft.com/office/officeart/2005/8/layout/cycle1"/>
    <dgm:cxn modelId="{B2AEB8CC-AEFF-4F26-86A3-9E45DB3904A4}" type="presParOf" srcId="{5AAFEF5B-4C37-499F-B744-E3C9294E56C4}" destId="{D082D6C2-84CB-4195-A463-66D36276E347}" srcOrd="9" destOrd="0" presId="urn:microsoft.com/office/officeart/2005/8/layout/cycle1"/>
    <dgm:cxn modelId="{EB0692CB-9FE3-489E-BD44-0FE99351002F}" type="presParOf" srcId="{5AAFEF5B-4C37-499F-B744-E3C9294E56C4}" destId="{2824A1B5-D876-401D-8288-A64717FEC1B1}" srcOrd="10" destOrd="0" presId="urn:microsoft.com/office/officeart/2005/8/layout/cycle1"/>
    <dgm:cxn modelId="{E8BDC3E3-93AE-407B-BDF2-DBAC4CBBB207}" type="presParOf" srcId="{5AAFEF5B-4C37-499F-B744-E3C9294E56C4}" destId="{273382AA-5DDB-4514-9121-E795B37C9D6D}" srcOrd="11" destOrd="0" presId="urn:microsoft.com/office/officeart/2005/8/layout/cycle1"/>
    <dgm:cxn modelId="{B36DDE8A-75EC-47BA-9248-CCC44C7174F3}" type="presParOf" srcId="{5AAFEF5B-4C37-499F-B744-E3C9294E56C4}" destId="{1D268C34-C5F1-4ADA-9DAC-949E97E13220}" srcOrd="12" destOrd="0" presId="urn:microsoft.com/office/officeart/2005/8/layout/cycle1"/>
    <dgm:cxn modelId="{993D8FA4-F1CF-4FF6-966C-8E086FD1CDC3}" type="presParOf" srcId="{5AAFEF5B-4C37-499F-B744-E3C9294E56C4}" destId="{17611383-8560-4D86-8025-C29CDD7C66E3}" srcOrd="13" destOrd="0" presId="urn:microsoft.com/office/officeart/2005/8/layout/cycle1"/>
    <dgm:cxn modelId="{84D63F7E-E2BD-4206-8121-A98A2B654728}" type="presParOf" srcId="{5AAFEF5B-4C37-499F-B744-E3C9294E56C4}" destId="{D018E67F-4251-490B-8B54-E96CAE63BFC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1715F7-F189-4911-A4E3-E699EBE1F5C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D036D588-692D-49C9-89C9-F28AA9895261}">
      <dgm:prSet phldrT="[Text]" custT="1"/>
      <dgm:spPr>
        <a:xfrm>
          <a:off x="3142711" y="97278"/>
          <a:ext cx="956304" cy="597061"/>
        </a:xfrm>
        <a:noFill/>
        <a:ln>
          <a:noFill/>
        </a:ln>
        <a:effectLst/>
      </dgm:spPr>
      <dgm:t>
        <a:bodyPr/>
        <a:lstStyle/>
        <a:p>
          <a:r>
            <a:rPr lang="tr-TR" sz="1200" b="0" dirty="0" err="1">
              <a:solidFill>
                <a:schemeClr val="tx1"/>
              </a:solidFill>
              <a:latin typeface="Arial" panose="020B0604020202020204" pitchFamily="34" charset="0"/>
              <a:ea typeface="+mn-ea"/>
              <a:cs typeface="Arial" panose="020B0604020202020204" pitchFamily="34" charset="0"/>
            </a:rPr>
            <a:t>Currency</a:t>
          </a:r>
          <a:r>
            <a:rPr lang="tr-TR" sz="1200" b="0" dirty="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r>
            <a:rPr lang="tr-TR" sz="1200" b="0" dirty="0">
              <a:solidFill>
                <a:schemeClr val="tx1"/>
              </a:solidFill>
              <a:latin typeface="Arial" panose="020B0604020202020204" pitchFamily="34" charset="0"/>
              <a:ea typeface="+mn-ea"/>
              <a:cs typeface="Arial" panose="020B0604020202020204" pitchFamily="34" charset="0"/>
            </a:rPr>
            <a:t> </a:t>
          </a:r>
        </a:p>
      </dgm:t>
    </dgm:pt>
    <dgm:pt modelId="{9962FC63-5C81-49E0-8F8A-F6943AB90DA8}" type="parTrans" cxnId="{B64934DF-0149-46D2-859C-7F9E01893966}">
      <dgm:prSet/>
      <dgm:spPr/>
      <dgm:t>
        <a:bodyPr/>
        <a:lstStyle/>
        <a:p>
          <a:endParaRPr lang="tr-TR" sz="1200">
            <a:latin typeface="Arial" panose="020B0604020202020204" pitchFamily="34" charset="0"/>
            <a:cs typeface="Arial" panose="020B0604020202020204" pitchFamily="34" charset="0"/>
          </a:endParaRPr>
        </a:p>
      </dgm:t>
    </dgm:pt>
    <dgm:pt modelId="{48788FD1-7BF8-46B3-8A48-55011136132C}" type="sibTrans" cxnId="{B64934DF-0149-46D2-859C-7F9E01893966}">
      <dgm:prSet/>
      <dgm:spPr>
        <a:xfrm>
          <a:off x="1227754" y="-196123"/>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BE47B20-345B-4E7E-9F00-1E032E72685A}">
      <dgm:prSet phldrT="[Text]" custT="1"/>
      <dgm:spPr>
        <a:xfrm>
          <a:off x="3277002" y="1459815"/>
          <a:ext cx="1352683" cy="865094"/>
        </a:xfr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r>
            <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FF06E482-2175-47D3-8FC8-9F5456A6A7B9}" type="parTrans" cxnId="{FD6F6708-79FD-4B2A-AE59-1C54D10AA8F8}">
      <dgm:prSet/>
      <dgm:spPr/>
      <dgm:t>
        <a:bodyPr/>
        <a:lstStyle/>
        <a:p>
          <a:endParaRPr lang="tr-TR" sz="1200">
            <a:latin typeface="Arial" panose="020B0604020202020204" pitchFamily="34" charset="0"/>
            <a:cs typeface="Arial" panose="020B0604020202020204" pitchFamily="34" charset="0"/>
          </a:endParaRPr>
        </a:p>
      </dgm:t>
    </dgm:pt>
    <dgm:pt modelId="{43E231EC-CB11-4269-86A2-2ADC05125685}" type="sibTrans" cxnId="{FD6F6708-79FD-4B2A-AE59-1C54D10AA8F8}">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06E0FA33-6A0D-4ACF-B222-2B8A16488FDC}">
      <dgm:prSet phldrT="[Text]" custT="1"/>
      <dgm:spPr>
        <a:xfrm>
          <a:off x="2305079" y="2406517"/>
          <a:ext cx="791616" cy="791616"/>
        </a:xfrm>
        <a:noFill/>
        <a:ln>
          <a:noFill/>
        </a:ln>
        <a:effectLst/>
      </dgm:spPr>
      <dgm:t>
        <a:bodyPr/>
        <a:lstStyle/>
        <a:p>
          <a:r>
            <a:rPr lang="tr-TR" sz="1200" b="1" i="0" dirty="0" err="1">
              <a:solidFill>
                <a:schemeClr val="tx1"/>
              </a:solidFill>
              <a:latin typeface="Arial" panose="020B0604020202020204" pitchFamily="34" charset="0"/>
              <a:ea typeface="+mn-ea"/>
              <a:cs typeface="Arial" panose="020B0604020202020204" pitchFamily="34" charset="0"/>
            </a:rPr>
            <a:t>Domestic</a:t>
          </a:r>
          <a:r>
            <a:rPr lang="tr-TR" sz="1200" b="1" i="0" dirty="0">
              <a:solidFill>
                <a:schemeClr val="tx1"/>
              </a:solidFill>
              <a:latin typeface="Arial" panose="020B0604020202020204" pitchFamily="34" charset="0"/>
              <a:ea typeface="+mn-ea"/>
              <a:cs typeface="Arial" panose="020B0604020202020204" pitchFamily="34" charset="0"/>
            </a:rPr>
            <a:t> </a:t>
          </a:r>
          <a:r>
            <a:rPr lang="tr-TR" sz="1200" b="1" i="0" dirty="0" err="1">
              <a:solidFill>
                <a:schemeClr val="tx1"/>
              </a:solidFill>
              <a:latin typeface="Arial" panose="020B0604020202020204" pitchFamily="34" charset="0"/>
              <a:ea typeface="+mn-ea"/>
              <a:cs typeface="Arial" panose="020B0604020202020204" pitchFamily="34" charset="0"/>
            </a:rPr>
            <a:t>Credit</a:t>
          </a:r>
          <a:r>
            <a:rPr lang="tr-TR" sz="1200" b="1" i="0" dirty="0">
              <a:solidFill>
                <a:schemeClr val="tx1"/>
              </a:solidFill>
              <a:latin typeface="Arial" panose="020B0604020202020204" pitchFamily="34" charset="0"/>
              <a:ea typeface="+mn-ea"/>
              <a:cs typeface="Arial" panose="020B0604020202020204" pitchFamily="34" charset="0"/>
            </a:rPr>
            <a:t> Expansion</a:t>
          </a:r>
        </a:p>
      </dgm:t>
    </dgm:pt>
    <dgm:pt modelId="{C6317989-AFD9-45A7-B3BE-DC2AAE0F84D3}" type="parTrans" cxnId="{4A2A0F6E-E573-4068-9576-65051B6F368B}">
      <dgm:prSet/>
      <dgm:spPr/>
      <dgm:t>
        <a:bodyPr/>
        <a:lstStyle/>
        <a:p>
          <a:endParaRPr lang="tr-TR" sz="1200">
            <a:latin typeface="Arial" panose="020B0604020202020204" pitchFamily="34" charset="0"/>
            <a:cs typeface="Arial" panose="020B0604020202020204" pitchFamily="34" charset="0"/>
          </a:endParaRPr>
        </a:p>
      </dgm:t>
    </dgm:pt>
    <dgm:pt modelId="{F1A09D70-B3DD-4E5C-987C-A7F5DE29E009}" type="sibTrans" cxnId="{4A2A0F6E-E573-4068-9576-65051B6F368B}">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E75B545A-875A-4D17-8BB3-1ADA213A2947}">
      <dgm:prSet phldrT="[Text]" custT="1"/>
      <dgm:spPr>
        <a:xfrm>
          <a:off x="856714" y="1449422"/>
          <a:ext cx="1183435" cy="885882"/>
        </a:xfrm>
        <a:noFill/>
        <a:ln>
          <a:noFill/>
        </a:ln>
        <a:effectLst/>
      </dgm:spPr>
      <dgm:t>
        <a:bodyPr/>
        <a:lstStyle/>
        <a:p>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r>
            <a:rPr lang="tr-TR" sz="1200" b="0" i="0" dirty="0" err="1" smtClean="0">
              <a:solidFill>
                <a:schemeClr val="tx1"/>
              </a:solidFill>
              <a:latin typeface="Arial" panose="020B0604020202020204" pitchFamily="34" charset="0"/>
              <a:ea typeface="+mn-ea"/>
              <a:cs typeface="Arial" panose="020B0604020202020204" pitchFamily="34" charset="0"/>
            </a:rPr>
            <a:t>further</a:t>
          </a:r>
          <a:r>
            <a:rPr lang="tr-TR" sz="1200" b="0" i="0" dirty="0" smtClean="0">
              <a:solidFill>
                <a:schemeClr val="tx1"/>
              </a:solidFill>
              <a:latin typeface="Arial" panose="020B0604020202020204" pitchFamily="34" charset="0"/>
              <a:ea typeface="+mn-ea"/>
              <a:cs typeface="Arial" panose="020B0604020202020204" pitchFamily="34" charset="0"/>
            </a:rPr>
            <a:t> </a:t>
          </a:r>
          <a:r>
            <a:rPr lang="tr-TR" sz="1200" b="0" i="0" dirty="0" err="1">
              <a:solidFill>
                <a:schemeClr val="tx1"/>
              </a:solidFill>
              <a:latin typeface="Arial" panose="020B0604020202020204" pitchFamily="34" charset="0"/>
              <a:ea typeface="+mn-ea"/>
              <a:cs typeface="Arial" panose="020B0604020202020204" pitchFamily="34" charset="0"/>
            </a:rPr>
            <a:t>appreciation</a:t>
          </a:r>
          <a:endParaRPr lang="tr-TR" sz="1200" b="0" i="0" dirty="0">
            <a:solidFill>
              <a:schemeClr val="tx1"/>
            </a:solidFill>
            <a:latin typeface="Arial" panose="020B0604020202020204" pitchFamily="34" charset="0"/>
            <a:ea typeface="+mn-ea"/>
            <a:cs typeface="Arial" panose="020B0604020202020204" pitchFamily="34" charset="0"/>
          </a:endParaRPr>
        </a:p>
      </dgm:t>
    </dgm:pt>
    <dgm:pt modelId="{4B56864B-E6FA-40FE-8BC2-52699DAD556F}" type="parTrans" cxnId="{4A62F0CC-4A3E-4A22-A78C-0CBADC9A4E66}">
      <dgm:prSet/>
      <dgm:spPr/>
      <dgm:t>
        <a:bodyPr/>
        <a:lstStyle/>
        <a:p>
          <a:endParaRPr lang="tr-TR" sz="1200">
            <a:latin typeface="Arial" panose="020B0604020202020204" pitchFamily="34" charset="0"/>
            <a:cs typeface="Arial" panose="020B0604020202020204" pitchFamily="34" charset="0"/>
          </a:endParaRPr>
        </a:p>
      </dgm:t>
    </dgm:pt>
    <dgm:pt modelId="{D825E9EF-FD8F-4556-B782-82D27EF341B4}" type="sibTrans" cxnId="{4A62F0CC-4A3E-4A22-A78C-0CBADC9A4E66}">
      <dgm:prSet/>
      <dgm:spPr>
        <a:xfrm>
          <a:off x="1216748" y="127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solidFill>
              <a:srgbClr val="FF0000"/>
            </a:solidFill>
            <a:latin typeface="Arial" panose="020B0604020202020204" pitchFamily="34" charset="0"/>
            <a:cs typeface="Arial" panose="020B0604020202020204" pitchFamily="34" charset="0"/>
          </a:endParaRPr>
        </a:p>
      </dgm:t>
    </dgm:pt>
    <dgm:pt modelId="{C0A57E9B-6A1E-421D-9F90-1265940C8245}">
      <dgm:prSet phldrT="[Text]" custT="1"/>
      <dgm:spPr>
        <a:xfrm>
          <a:off x="1531019" y="24204"/>
          <a:ext cx="791616" cy="791616"/>
        </a:xfrm>
        <a:noFill/>
        <a:ln>
          <a:noFill/>
        </a:ln>
        <a:effectLst/>
      </dgm:spPr>
      <dgm:t>
        <a:bodyPr/>
        <a:lstStyle/>
        <a:p>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8BAB20AB-220A-4EA8-8448-C72A2D40C4B2}" type="parTrans" cxnId="{EA915069-DA52-4C88-B955-F922D0F95A21}">
      <dgm:prSet/>
      <dgm:spPr/>
      <dgm:t>
        <a:bodyPr/>
        <a:lstStyle/>
        <a:p>
          <a:endParaRPr lang="tr-TR" sz="1200">
            <a:latin typeface="Arial" panose="020B0604020202020204" pitchFamily="34" charset="0"/>
            <a:cs typeface="Arial" panose="020B0604020202020204" pitchFamily="34" charset="0"/>
          </a:endParaRPr>
        </a:p>
      </dgm:t>
    </dgm:pt>
    <dgm:pt modelId="{F3889792-9024-4B92-9C96-F09208ED6E78}" type="sibTrans" cxnId="{EA915069-DA52-4C88-B955-F922D0F95A21}">
      <dgm:prSet/>
      <dgm:spPr>
        <a:xfrm>
          <a:off x="1391622" y="-65026"/>
          <a:ext cx="2968278" cy="2968278"/>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sz="1200">
            <a:latin typeface="Arial" panose="020B0604020202020204" pitchFamily="34" charset="0"/>
            <a:cs typeface="Arial" panose="020B0604020202020204" pitchFamily="34" charset="0"/>
          </a:endParaRPr>
        </a:p>
      </dgm:t>
    </dgm:pt>
    <dgm:pt modelId="{5AAFEF5B-4C37-499F-B744-E3C9294E56C4}" type="pres">
      <dgm:prSet presAssocID="{6E1715F7-F189-4911-A4E3-E699EBE1F5C7}" presName="cycle" presStyleCnt="0">
        <dgm:presLayoutVars>
          <dgm:dir/>
          <dgm:resizeHandles val="exact"/>
        </dgm:presLayoutVars>
      </dgm:prSet>
      <dgm:spPr/>
      <dgm:t>
        <a:bodyPr/>
        <a:lstStyle/>
        <a:p>
          <a:endParaRPr lang="tr-TR"/>
        </a:p>
      </dgm:t>
    </dgm:pt>
    <dgm:pt modelId="{5EAFB9EA-54D3-47CB-BA6F-01247FB72611}" type="pres">
      <dgm:prSet presAssocID="{D036D588-692D-49C9-89C9-F28AA9895261}" presName="dummy" presStyleCnt="0"/>
      <dgm:spPr/>
    </dgm:pt>
    <dgm:pt modelId="{43D76820-4713-46FB-90EB-C13EF0DEAB46}" type="pres">
      <dgm:prSet presAssocID="{D036D588-692D-49C9-89C9-F28AA9895261}" presName="node" presStyleLbl="revTx" presStyleIdx="0" presStyleCnt="5" custScaleX="143496" custScaleY="75423" custRadScaleRad="113125" custRadScaleInc="45145">
        <dgm:presLayoutVars>
          <dgm:bulletEnabled val="1"/>
        </dgm:presLayoutVars>
      </dgm:prSet>
      <dgm:spPr>
        <a:prstGeom prst="rect">
          <a:avLst/>
        </a:prstGeom>
      </dgm:spPr>
      <dgm:t>
        <a:bodyPr/>
        <a:lstStyle/>
        <a:p>
          <a:endParaRPr lang="tr-TR"/>
        </a:p>
      </dgm:t>
    </dgm:pt>
    <dgm:pt modelId="{0904AD24-B868-46EE-88DE-9E562F5708CE}" type="pres">
      <dgm:prSet presAssocID="{48788FD1-7BF8-46B3-8A48-55011136132C}" presName="sibTrans" presStyleLbl="node1" presStyleIdx="0" presStyleCnt="5" custLinFactNeighborX="-3033" custLinFactNeighborY="6156"/>
      <dgm:spPr>
        <a:prstGeom prst="circularArrow">
          <a:avLst>
            <a:gd name="adj1" fmla="val 5200"/>
            <a:gd name="adj2" fmla="val 335938"/>
            <a:gd name="adj3" fmla="val 113822"/>
            <a:gd name="adj4" fmla="val 19992260"/>
            <a:gd name="adj5" fmla="val 6067"/>
          </a:avLst>
        </a:prstGeom>
      </dgm:spPr>
      <dgm:t>
        <a:bodyPr/>
        <a:lstStyle/>
        <a:p>
          <a:endParaRPr lang="tr-TR"/>
        </a:p>
      </dgm:t>
    </dgm:pt>
    <dgm:pt modelId="{A31A9941-C8D1-4AD6-9A8A-137F09C1ECBF}" type="pres">
      <dgm:prSet presAssocID="{EBE47B20-345B-4E7E-9F00-1E032E72685A}" presName="dummy" presStyleCnt="0"/>
      <dgm:spPr/>
    </dgm:pt>
    <dgm:pt modelId="{1D75E903-155C-4D1D-A5F4-995F1293E6E0}" type="pres">
      <dgm:prSet presAssocID="{EBE47B20-345B-4E7E-9F00-1E032E72685A}" presName="node" presStyleLbl="revTx" presStyleIdx="1" presStyleCnt="5" custScaleX="411777" custScaleY="109282">
        <dgm:presLayoutVars>
          <dgm:bulletEnabled val="1"/>
        </dgm:presLayoutVars>
      </dgm:prSet>
      <dgm:spPr>
        <a:prstGeom prst="rect">
          <a:avLst/>
        </a:prstGeom>
      </dgm:spPr>
      <dgm:t>
        <a:bodyPr/>
        <a:lstStyle/>
        <a:p>
          <a:endParaRPr lang="tr-TR"/>
        </a:p>
      </dgm:t>
    </dgm:pt>
    <dgm:pt modelId="{1B5D68FB-186D-4B8F-BD38-62BE1872D1E9}" type="pres">
      <dgm:prSet presAssocID="{43E231EC-CB11-4269-86A2-2ADC05125685}" presName="sibTrans" presStyleLbl="node1" presStyleIdx="1" presStyleCnt="5" custLinFactNeighborX="13224" custLinFactNeighborY="-1"/>
      <dgm:spPr>
        <a:prstGeom prst="circularArrow">
          <a:avLst>
            <a:gd name="adj1" fmla="val 5200"/>
            <a:gd name="adj2" fmla="val 335938"/>
            <a:gd name="adj3" fmla="val 4014594"/>
            <a:gd name="adj4" fmla="val 2376219"/>
            <a:gd name="adj5" fmla="val 6067"/>
          </a:avLst>
        </a:prstGeom>
      </dgm:spPr>
      <dgm:t>
        <a:bodyPr/>
        <a:lstStyle/>
        <a:p>
          <a:endParaRPr lang="tr-TR"/>
        </a:p>
      </dgm:t>
    </dgm:pt>
    <dgm:pt modelId="{AB44AE59-4C00-4AE4-8B39-DF986C57549C}" type="pres">
      <dgm:prSet presAssocID="{06E0FA33-6A0D-4ACF-B222-2B8A16488FDC}" presName="dummy" presStyleCnt="0"/>
      <dgm:spPr/>
    </dgm:pt>
    <dgm:pt modelId="{154EB722-BB66-40F3-BAB1-8CDDC7D015BB}" type="pres">
      <dgm:prSet presAssocID="{06E0FA33-6A0D-4ACF-B222-2B8A16488FDC}" presName="node" presStyleLbl="revTx" presStyleIdx="2" presStyleCnt="5" custScaleX="131328">
        <dgm:presLayoutVars>
          <dgm:bulletEnabled val="1"/>
        </dgm:presLayoutVars>
      </dgm:prSet>
      <dgm:spPr>
        <a:prstGeom prst="rect">
          <a:avLst/>
        </a:prstGeom>
      </dgm:spPr>
      <dgm:t>
        <a:bodyPr/>
        <a:lstStyle/>
        <a:p>
          <a:endParaRPr lang="tr-TR"/>
        </a:p>
      </dgm:t>
    </dgm:pt>
    <dgm:pt modelId="{9E0640BF-50DB-4649-8C51-CC2C3A720F37}" type="pres">
      <dgm:prSet presAssocID="{F1A09D70-B3DD-4E5C-987C-A7F5DE29E009}" presName="sibTrans" presStyleLbl="node1" presStyleIdx="2" presStyleCnt="5" custLinFactNeighborX="-7362" custLinFactNeighborY="-1872"/>
      <dgm:spPr>
        <a:prstGeom prst="circularArrow">
          <a:avLst>
            <a:gd name="adj1" fmla="val 5200"/>
            <a:gd name="adj2" fmla="val 335938"/>
            <a:gd name="adj3" fmla="val 8052476"/>
            <a:gd name="adj4" fmla="val 6449468"/>
            <a:gd name="adj5" fmla="val 6067"/>
          </a:avLst>
        </a:prstGeom>
      </dgm:spPr>
      <dgm:t>
        <a:bodyPr/>
        <a:lstStyle/>
        <a:p>
          <a:endParaRPr lang="tr-TR"/>
        </a:p>
      </dgm:t>
    </dgm:pt>
    <dgm:pt modelId="{D082D6C2-84CB-4195-A463-66D36276E347}" type="pres">
      <dgm:prSet presAssocID="{E75B545A-875A-4D17-8BB3-1ADA213A2947}" presName="dummy" presStyleCnt="0"/>
      <dgm:spPr/>
    </dgm:pt>
    <dgm:pt modelId="{2824A1B5-D876-401D-8288-A64717FEC1B1}" type="pres">
      <dgm:prSet presAssocID="{E75B545A-875A-4D17-8BB3-1ADA213A2947}" presName="node" presStyleLbl="revTx" presStyleIdx="3" presStyleCnt="5" custScaleX="303648" custScaleY="111908">
        <dgm:presLayoutVars>
          <dgm:bulletEnabled val="1"/>
        </dgm:presLayoutVars>
      </dgm:prSet>
      <dgm:spPr>
        <a:prstGeom prst="rect">
          <a:avLst/>
        </a:prstGeom>
      </dgm:spPr>
      <dgm:t>
        <a:bodyPr/>
        <a:lstStyle/>
        <a:p>
          <a:endParaRPr lang="tr-TR"/>
        </a:p>
      </dgm:t>
    </dgm:pt>
    <dgm:pt modelId="{273382AA-5DDB-4514-9121-E795B37C9D6D}" type="pres">
      <dgm:prSet presAssocID="{D825E9EF-FD8F-4556-B782-82D27EF341B4}" presName="sibTrans" presStyleLbl="node1" presStyleIdx="3" presStyleCnt="5" custLinFactNeighborX="-5491" custLinFactNeighborY="5614"/>
      <dgm:spPr>
        <a:prstGeom prst="circularArrow">
          <a:avLst>
            <a:gd name="adj1" fmla="val 5200"/>
            <a:gd name="adj2" fmla="val 335938"/>
            <a:gd name="adj3" fmla="val 12297735"/>
            <a:gd name="adj4" fmla="val 10893972"/>
            <a:gd name="adj5" fmla="val 6067"/>
          </a:avLst>
        </a:prstGeom>
      </dgm:spPr>
      <dgm:t>
        <a:bodyPr/>
        <a:lstStyle/>
        <a:p>
          <a:endParaRPr lang="tr-TR"/>
        </a:p>
      </dgm:t>
    </dgm:pt>
    <dgm:pt modelId="{1D268C34-C5F1-4ADA-9DAC-949E97E13220}" type="pres">
      <dgm:prSet presAssocID="{C0A57E9B-6A1E-421D-9F90-1265940C8245}" presName="dummy" presStyleCnt="0"/>
      <dgm:spPr/>
    </dgm:pt>
    <dgm:pt modelId="{17611383-8560-4D86-8025-C29CDD7C66E3}" type="pres">
      <dgm:prSet presAssocID="{C0A57E9B-6A1E-421D-9F90-1265940C8245}" presName="node" presStyleLbl="revTx" presStyleIdx="4" presStyleCnt="5" custRadScaleRad="98811" custRadScaleInc="-37021">
        <dgm:presLayoutVars>
          <dgm:bulletEnabled val="1"/>
        </dgm:presLayoutVars>
      </dgm:prSet>
      <dgm:spPr>
        <a:prstGeom prst="rect">
          <a:avLst/>
        </a:prstGeom>
      </dgm:spPr>
      <dgm:t>
        <a:bodyPr/>
        <a:lstStyle/>
        <a:p>
          <a:endParaRPr lang="tr-TR"/>
        </a:p>
      </dgm:t>
    </dgm:pt>
    <dgm:pt modelId="{D018E67F-4251-490B-8B54-E96CAE63BFC9}" type="pres">
      <dgm:prSet presAssocID="{F3889792-9024-4B92-9C96-F09208ED6E78}" presName="sibTrans" presStyleLbl="node1" presStyleIdx="4" presStyleCnt="5" custLinFactNeighborX="1091" custLinFactNeighborY="10233"/>
      <dgm:spPr>
        <a:prstGeom prst="circularArrow">
          <a:avLst>
            <a:gd name="adj1" fmla="val 5200"/>
            <a:gd name="adj2" fmla="val 335938"/>
            <a:gd name="adj3" fmla="val 16565786"/>
            <a:gd name="adj4" fmla="val 14709856"/>
            <a:gd name="adj5" fmla="val 6067"/>
          </a:avLst>
        </a:prstGeom>
      </dgm:spPr>
      <dgm:t>
        <a:bodyPr/>
        <a:lstStyle/>
        <a:p>
          <a:endParaRPr lang="tr-TR"/>
        </a:p>
      </dgm:t>
    </dgm:pt>
  </dgm:ptLst>
  <dgm:cxnLst>
    <dgm:cxn modelId="{4A2A0F6E-E573-4068-9576-65051B6F368B}" srcId="{6E1715F7-F189-4911-A4E3-E699EBE1F5C7}" destId="{06E0FA33-6A0D-4ACF-B222-2B8A16488FDC}" srcOrd="2" destOrd="0" parTransId="{C6317989-AFD9-45A7-B3BE-DC2AAE0F84D3}" sibTransId="{F1A09D70-B3DD-4E5C-987C-A7F5DE29E009}"/>
    <dgm:cxn modelId="{67B60875-913A-404C-B5A4-C37575209512}" type="presOf" srcId="{D825E9EF-FD8F-4556-B782-82D27EF341B4}" destId="{273382AA-5DDB-4514-9121-E795B37C9D6D}" srcOrd="0" destOrd="0" presId="urn:microsoft.com/office/officeart/2005/8/layout/cycle1"/>
    <dgm:cxn modelId="{2852A8A6-FF14-4043-A91D-BE58D77DC1D6}" type="presOf" srcId="{E75B545A-875A-4D17-8BB3-1ADA213A2947}" destId="{2824A1B5-D876-401D-8288-A64717FEC1B1}" srcOrd="0" destOrd="0" presId="urn:microsoft.com/office/officeart/2005/8/layout/cycle1"/>
    <dgm:cxn modelId="{FB1D242A-0A6C-48B8-B6F9-9025958A345D}" type="presOf" srcId="{C0A57E9B-6A1E-421D-9F90-1265940C8245}" destId="{17611383-8560-4D86-8025-C29CDD7C66E3}" srcOrd="0" destOrd="0" presId="urn:microsoft.com/office/officeart/2005/8/layout/cycle1"/>
    <dgm:cxn modelId="{CB866314-627B-449D-A9C2-96CFF5AD27B7}" type="presOf" srcId="{F3889792-9024-4B92-9C96-F09208ED6E78}" destId="{D018E67F-4251-490B-8B54-E96CAE63BFC9}" srcOrd="0" destOrd="0" presId="urn:microsoft.com/office/officeart/2005/8/layout/cycle1"/>
    <dgm:cxn modelId="{4DDCDA1B-3CC6-4A12-BA59-A733B5D01F60}" type="presOf" srcId="{F1A09D70-B3DD-4E5C-987C-A7F5DE29E009}" destId="{9E0640BF-50DB-4649-8C51-CC2C3A720F37}" srcOrd="0" destOrd="0" presId="urn:microsoft.com/office/officeart/2005/8/layout/cycle1"/>
    <dgm:cxn modelId="{FD6F6708-79FD-4B2A-AE59-1C54D10AA8F8}" srcId="{6E1715F7-F189-4911-A4E3-E699EBE1F5C7}" destId="{EBE47B20-345B-4E7E-9F00-1E032E72685A}" srcOrd="1" destOrd="0" parTransId="{FF06E482-2175-47D3-8FC8-9F5456A6A7B9}" sibTransId="{43E231EC-CB11-4269-86A2-2ADC05125685}"/>
    <dgm:cxn modelId="{EA915069-DA52-4C88-B955-F922D0F95A21}" srcId="{6E1715F7-F189-4911-A4E3-E699EBE1F5C7}" destId="{C0A57E9B-6A1E-421D-9F90-1265940C8245}" srcOrd="4" destOrd="0" parTransId="{8BAB20AB-220A-4EA8-8448-C72A2D40C4B2}" sibTransId="{F3889792-9024-4B92-9C96-F09208ED6E78}"/>
    <dgm:cxn modelId="{B64934DF-0149-46D2-859C-7F9E01893966}" srcId="{6E1715F7-F189-4911-A4E3-E699EBE1F5C7}" destId="{D036D588-692D-49C9-89C9-F28AA9895261}" srcOrd="0" destOrd="0" parTransId="{9962FC63-5C81-49E0-8F8A-F6943AB90DA8}" sibTransId="{48788FD1-7BF8-46B3-8A48-55011136132C}"/>
    <dgm:cxn modelId="{584E498B-50F5-441C-A683-9F3A739D7892}" type="presOf" srcId="{06E0FA33-6A0D-4ACF-B222-2B8A16488FDC}" destId="{154EB722-BB66-40F3-BAB1-8CDDC7D015BB}" srcOrd="0" destOrd="0" presId="urn:microsoft.com/office/officeart/2005/8/layout/cycle1"/>
    <dgm:cxn modelId="{02E11C14-AA06-4127-BD56-A56E82E4A20A}" type="presOf" srcId="{6E1715F7-F189-4911-A4E3-E699EBE1F5C7}" destId="{5AAFEF5B-4C37-499F-B744-E3C9294E56C4}" srcOrd="0" destOrd="0" presId="urn:microsoft.com/office/officeart/2005/8/layout/cycle1"/>
    <dgm:cxn modelId="{6773CE50-5629-4C47-AE22-6A98E28BC499}" type="presOf" srcId="{EBE47B20-345B-4E7E-9F00-1E032E72685A}" destId="{1D75E903-155C-4D1D-A5F4-995F1293E6E0}" srcOrd="0" destOrd="0" presId="urn:microsoft.com/office/officeart/2005/8/layout/cycle1"/>
    <dgm:cxn modelId="{C696EB47-C9F3-4AD1-82CB-07543B268A37}" type="presOf" srcId="{43E231EC-CB11-4269-86A2-2ADC05125685}" destId="{1B5D68FB-186D-4B8F-BD38-62BE1872D1E9}" srcOrd="0" destOrd="0" presId="urn:microsoft.com/office/officeart/2005/8/layout/cycle1"/>
    <dgm:cxn modelId="{76CC25EF-02A1-4383-AF59-A96BDE3C4BC9}" type="presOf" srcId="{48788FD1-7BF8-46B3-8A48-55011136132C}" destId="{0904AD24-B868-46EE-88DE-9E562F5708CE}" srcOrd="0" destOrd="0" presId="urn:microsoft.com/office/officeart/2005/8/layout/cycle1"/>
    <dgm:cxn modelId="{50D97730-5043-49D8-B177-21FC1204E3CC}" type="presOf" srcId="{D036D588-692D-49C9-89C9-F28AA9895261}" destId="{43D76820-4713-46FB-90EB-C13EF0DEAB46}" srcOrd="0" destOrd="0" presId="urn:microsoft.com/office/officeart/2005/8/layout/cycle1"/>
    <dgm:cxn modelId="{4A62F0CC-4A3E-4A22-A78C-0CBADC9A4E66}" srcId="{6E1715F7-F189-4911-A4E3-E699EBE1F5C7}" destId="{E75B545A-875A-4D17-8BB3-1ADA213A2947}" srcOrd="3" destOrd="0" parTransId="{4B56864B-E6FA-40FE-8BC2-52699DAD556F}" sibTransId="{D825E9EF-FD8F-4556-B782-82D27EF341B4}"/>
    <dgm:cxn modelId="{5CB7136F-0D34-48B7-9CA7-DA86DDD09C8C}" type="presParOf" srcId="{5AAFEF5B-4C37-499F-B744-E3C9294E56C4}" destId="{5EAFB9EA-54D3-47CB-BA6F-01247FB72611}" srcOrd="0" destOrd="0" presId="urn:microsoft.com/office/officeart/2005/8/layout/cycle1"/>
    <dgm:cxn modelId="{06C2AB10-AB35-440F-AA4B-084D244FACCE}" type="presParOf" srcId="{5AAFEF5B-4C37-499F-B744-E3C9294E56C4}" destId="{43D76820-4713-46FB-90EB-C13EF0DEAB46}" srcOrd="1" destOrd="0" presId="urn:microsoft.com/office/officeart/2005/8/layout/cycle1"/>
    <dgm:cxn modelId="{EF88D766-44C2-4302-A5F6-13BA7F0063AE}" type="presParOf" srcId="{5AAFEF5B-4C37-499F-B744-E3C9294E56C4}" destId="{0904AD24-B868-46EE-88DE-9E562F5708CE}" srcOrd="2" destOrd="0" presId="urn:microsoft.com/office/officeart/2005/8/layout/cycle1"/>
    <dgm:cxn modelId="{B4AE2364-2E24-4DB2-ABB0-1283E2088E2D}" type="presParOf" srcId="{5AAFEF5B-4C37-499F-B744-E3C9294E56C4}" destId="{A31A9941-C8D1-4AD6-9A8A-137F09C1ECBF}" srcOrd="3" destOrd="0" presId="urn:microsoft.com/office/officeart/2005/8/layout/cycle1"/>
    <dgm:cxn modelId="{1FEB8F65-F9EF-405C-8542-3C1F180219C3}" type="presParOf" srcId="{5AAFEF5B-4C37-499F-B744-E3C9294E56C4}" destId="{1D75E903-155C-4D1D-A5F4-995F1293E6E0}" srcOrd="4" destOrd="0" presId="urn:microsoft.com/office/officeart/2005/8/layout/cycle1"/>
    <dgm:cxn modelId="{BAF3D728-17EE-486E-A9A0-09D2A3DF0DCC}" type="presParOf" srcId="{5AAFEF5B-4C37-499F-B744-E3C9294E56C4}" destId="{1B5D68FB-186D-4B8F-BD38-62BE1872D1E9}" srcOrd="5" destOrd="0" presId="urn:microsoft.com/office/officeart/2005/8/layout/cycle1"/>
    <dgm:cxn modelId="{4EBEE01E-FFF0-4C63-A605-DE9F01355632}" type="presParOf" srcId="{5AAFEF5B-4C37-499F-B744-E3C9294E56C4}" destId="{AB44AE59-4C00-4AE4-8B39-DF986C57549C}" srcOrd="6" destOrd="0" presId="urn:microsoft.com/office/officeart/2005/8/layout/cycle1"/>
    <dgm:cxn modelId="{E9326930-D319-413B-B542-5A8DC593CA36}" type="presParOf" srcId="{5AAFEF5B-4C37-499F-B744-E3C9294E56C4}" destId="{154EB722-BB66-40F3-BAB1-8CDDC7D015BB}" srcOrd="7" destOrd="0" presId="urn:microsoft.com/office/officeart/2005/8/layout/cycle1"/>
    <dgm:cxn modelId="{3AD4E2F7-CC05-4D80-9F33-C287C019BCF3}" type="presParOf" srcId="{5AAFEF5B-4C37-499F-B744-E3C9294E56C4}" destId="{9E0640BF-50DB-4649-8C51-CC2C3A720F37}" srcOrd="8" destOrd="0" presId="urn:microsoft.com/office/officeart/2005/8/layout/cycle1"/>
    <dgm:cxn modelId="{56E6F1D9-399A-4A4D-96D0-31B8825380F9}" type="presParOf" srcId="{5AAFEF5B-4C37-499F-B744-E3C9294E56C4}" destId="{D082D6C2-84CB-4195-A463-66D36276E347}" srcOrd="9" destOrd="0" presId="urn:microsoft.com/office/officeart/2005/8/layout/cycle1"/>
    <dgm:cxn modelId="{3ACC38F2-A304-446A-9D0E-8FF431FB92C2}" type="presParOf" srcId="{5AAFEF5B-4C37-499F-B744-E3C9294E56C4}" destId="{2824A1B5-D876-401D-8288-A64717FEC1B1}" srcOrd="10" destOrd="0" presId="urn:microsoft.com/office/officeart/2005/8/layout/cycle1"/>
    <dgm:cxn modelId="{B6938959-17C9-455D-9523-657424E72A16}" type="presParOf" srcId="{5AAFEF5B-4C37-499F-B744-E3C9294E56C4}" destId="{273382AA-5DDB-4514-9121-E795B37C9D6D}" srcOrd="11" destOrd="0" presId="urn:microsoft.com/office/officeart/2005/8/layout/cycle1"/>
    <dgm:cxn modelId="{A5CEA592-6131-47D2-97D2-7B6A770365FF}" type="presParOf" srcId="{5AAFEF5B-4C37-499F-B744-E3C9294E56C4}" destId="{1D268C34-C5F1-4ADA-9DAC-949E97E13220}" srcOrd="12" destOrd="0" presId="urn:microsoft.com/office/officeart/2005/8/layout/cycle1"/>
    <dgm:cxn modelId="{98BBBF55-3CE6-4E0A-8031-27DE75CBEACF}" type="presParOf" srcId="{5AAFEF5B-4C37-499F-B744-E3C9294E56C4}" destId="{17611383-8560-4D86-8025-C29CDD7C66E3}" srcOrd="13" destOrd="0" presId="urn:microsoft.com/office/officeart/2005/8/layout/cycle1"/>
    <dgm:cxn modelId="{88B922CB-8E20-4D4A-B2C1-ED544CFB92DE}" type="presParOf" srcId="{5AAFEF5B-4C37-499F-B744-E3C9294E56C4}" destId="{D018E67F-4251-490B-8B54-E96CAE63BFC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09568-9BFA-4A99-89FB-A8D7323D1412}">
      <dsp:nvSpPr>
        <dsp:cNvPr id="0" name=""/>
        <dsp:cNvSpPr/>
      </dsp:nvSpPr>
      <dsp:spPr>
        <a:xfrm rot="5400000">
          <a:off x="2408901" y="414083"/>
          <a:ext cx="1240039" cy="1078833"/>
        </a:xfrm>
        <a:prstGeom prst="hexagon">
          <a:avLst>
            <a:gd name="adj" fmla="val 25000"/>
            <a:gd name="vf" fmla="val 115470"/>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noProof="0" dirty="0" smtClean="0"/>
            <a:t>Credit Policy</a:t>
          </a:r>
          <a:endParaRPr lang="en-US" sz="1600" b="1" i="0" kern="1200" noProof="0" dirty="0"/>
        </a:p>
      </dsp:txBody>
      <dsp:txXfrm rot="-5400000">
        <a:off x="2657622" y="526719"/>
        <a:ext cx="742597" cy="853561"/>
      </dsp:txXfrm>
    </dsp:sp>
    <dsp:sp modelId="{041C6F8A-28E7-44EE-BF9D-4C7809ABF529}">
      <dsp:nvSpPr>
        <dsp:cNvPr id="0" name=""/>
        <dsp:cNvSpPr/>
      </dsp:nvSpPr>
      <dsp:spPr>
        <a:xfrm>
          <a:off x="2874763" y="581493"/>
          <a:ext cx="1383883" cy="744023"/>
        </a:xfrm>
        <a:prstGeom prst="rect">
          <a:avLst/>
        </a:prstGeom>
        <a:noFill/>
        <a:ln>
          <a:noFill/>
        </a:ln>
        <a:effectLst/>
      </dsp:spPr>
      <dsp:style>
        <a:lnRef idx="0">
          <a:scrgbClr r="0" g="0" b="0"/>
        </a:lnRef>
        <a:fillRef idx="0">
          <a:scrgbClr r="0" g="0" b="0"/>
        </a:fillRef>
        <a:effectRef idx="0">
          <a:scrgbClr r="0" g="0" b="0"/>
        </a:effectRef>
        <a:fontRef idx="minor"/>
      </dsp:style>
    </dsp:sp>
    <dsp:sp modelId="{8A7DD8B3-FB88-4CEC-A114-33FB1A194BC7}">
      <dsp:nvSpPr>
        <dsp:cNvPr id="0" name=""/>
        <dsp:cNvSpPr/>
      </dsp:nvSpPr>
      <dsp:spPr>
        <a:xfrm rot="5400000">
          <a:off x="1210661" y="366209"/>
          <a:ext cx="1240039" cy="1174580"/>
        </a:xfrm>
        <a:prstGeom prst="hexagon">
          <a:avLst>
            <a:gd name="adj" fmla="val 2500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noProof="0" dirty="0" smtClean="0"/>
            <a:t>Reserve Requirements</a:t>
          </a:r>
        </a:p>
        <a:p>
          <a:pPr lvl="0" algn="ctr" defTabSz="533400">
            <a:lnSpc>
              <a:spcPct val="25000"/>
            </a:lnSpc>
            <a:spcBef>
              <a:spcPct val="0"/>
            </a:spcBef>
            <a:spcAft>
              <a:spcPct val="35000"/>
            </a:spcAft>
          </a:pPr>
          <a:endParaRPr lang="en-US" sz="1200" b="1" kern="1200" noProof="0" dirty="0" smtClean="0"/>
        </a:p>
        <a:p>
          <a:pPr lvl="0" algn="ctr" defTabSz="533400">
            <a:lnSpc>
              <a:spcPct val="90000"/>
            </a:lnSpc>
            <a:spcBef>
              <a:spcPct val="0"/>
            </a:spcBef>
            <a:spcAft>
              <a:spcPct val="35000"/>
            </a:spcAft>
          </a:pPr>
          <a:r>
            <a:rPr lang="en-US" sz="1200" b="1" kern="1200" noProof="0" dirty="0" smtClean="0"/>
            <a:t>Macro- prudential Tools</a:t>
          </a:r>
        </a:p>
      </dsp:txBody>
      <dsp:txXfrm rot="-5400000">
        <a:off x="1433986" y="534698"/>
        <a:ext cx="793388" cy="837603"/>
      </dsp:txXfrm>
    </dsp:sp>
    <dsp:sp modelId="{FC52845B-5172-4145-9697-9B44A955A61F}">
      <dsp:nvSpPr>
        <dsp:cNvPr id="0" name=""/>
        <dsp:cNvSpPr/>
      </dsp:nvSpPr>
      <dsp:spPr>
        <a:xfrm rot="5400000">
          <a:off x="1770496" y="1466628"/>
          <a:ext cx="1240039" cy="1078833"/>
        </a:xfrm>
        <a:prstGeom prst="hexagon">
          <a:avLst>
            <a:gd name="adj" fmla="val 2500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noProof="0" dirty="0" smtClean="0"/>
            <a:t>Weekly Repo</a:t>
          </a:r>
          <a:endParaRPr lang="en-US" sz="1200" b="1" kern="1200" noProof="0" dirty="0"/>
        </a:p>
      </dsp:txBody>
      <dsp:txXfrm rot="-5400000">
        <a:off x="2019217" y="1579264"/>
        <a:ext cx="742597" cy="853561"/>
      </dsp:txXfrm>
    </dsp:sp>
    <dsp:sp modelId="{9A9B2B68-D9C2-4175-92C7-06E98C4D7231}">
      <dsp:nvSpPr>
        <dsp:cNvPr id="0" name=""/>
        <dsp:cNvSpPr/>
      </dsp:nvSpPr>
      <dsp:spPr>
        <a:xfrm>
          <a:off x="1690290" y="0"/>
          <a:ext cx="1438560" cy="744023"/>
        </a:xfrm>
        <a:prstGeom prst="rect">
          <a:avLst/>
        </a:prstGeom>
        <a:noFill/>
        <a:ln>
          <a:noFill/>
        </a:ln>
        <a:effectLst/>
      </dsp:spPr>
      <dsp:style>
        <a:lnRef idx="0">
          <a:scrgbClr r="0" g="0" b="0"/>
        </a:lnRef>
        <a:fillRef idx="0">
          <a:scrgbClr r="0" g="0" b="0"/>
        </a:fillRef>
        <a:effectRef idx="0">
          <a:scrgbClr r="0" g="0" b="0"/>
        </a:effectRef>
        <a:fontRef idx="minor"/>
      </dsp:style>
    </dsp:sp>
    <dsp:sp modelId="{70CD2DB2-5DAA-4396-A66D-A5B99698778F}">
      <dsp:nvSpPr>
        <dsp:cNvPr id="0" name=""/>
        <dsp:cNvSpPr/>
      </dsp:nvSpPr>
      <dsp:spPr>
        <a:xfrm rot="5400000">
          <a:off x="2950385" y="1460390"/>
          <a:ext cx="1240039" cy="1078833"/>
        </a:xfrm>
        <a:prstGeom prst="hexagon">
          <a:avLst>
            <a:gd name="adj" fmla="val 25000"/>
            <a:gd name="vf" fmla="val 115470"/>
          </a:avLst>
        </a:prstGeom>
        <a:gradFill rotWithShape="0">
          <a:gsLst>
            <a:gs pos="0">
              <a:schemeClr val="accent2">
                <a:alpha val="90000"/>
                <a:hueOff val="0"/>
                <a:satOff val="0"/>
                <a:lumOff val="0"/>
                <a:alphaOff val="-24000"/>
                <a:tint val="50000"/>
                <a:satMod val="300000"/>
              </a:schemeClr>
            </a:gs>
            <a:gs pos="35000">
              <a:schemeClr val="accent2">
                <a:alpha val="90000"/>
                <a:hueOff val="0"/>
                <a:satOff val="0"/>
                <a:lumOff val="0"/>
                <a:alphaOff val="-24000"/>
                <a:tint val="37000"/>
                <a:satMod val="300000"/>
              </a:schemeClr>
            </a:gs>
            <a:gs pos="100000">
              <a:schemeClr val="accent2">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noProof="0" dirty="0" smtClean="0"/>
            <a:t>Interest Rate Policy</a:t>
          </a:r>
        </a:p>
      </dsp:txBody>
      <dsp:txXfrm rot="-5400000">
        <a:off x="3199106" y="1573026"/>
        <a:ext cx="742597" cy="853561"/>
      </dsp:txXfrm>
    </dsp:sp>
    <dsp:sp modelId="{8EF4C8D9-42D1-46DE-BC62-C969E6E88631}">
      <dsp:nvSpPr>
        <dsp:cNvPr id="0" name=""/>
        <dsp:cNvSpPr/>
      </dsp:nvSpPr>
      <dsp:spPr>
        <a:xfrm rot="5400000">
          <a:off x="2375802" y="2172979"/>
          <a:ext cx="1240039" cy="1110745"/>
        </a:xfrm>
        <a:prstGeom prst="hexagon">
          <a:avLst>
            <a:gd name="adj" fmla="val 25000"/>
            <a:gd name="vf" fmla="val 115470"/>
          </a:avLst>
        </a:prstGeom>
        <a:gradFill rotWithShape="0">
          <a:gsLst>
            <a:gs pos="0">
              <a:schemeClr val="accent2">
                <a:alpha val="90000"/>
                <a:hueOff val="0"/>
                <a:satOff val="0"/>
                <a:lumOff val="0"/>
                <a:alphaOff val="-32000"/>
                <a:tint val="50000"/>
                <a:satMod val="300000"/>
              </a:schemeClr>
            </a:gs>
            <a:gs pos="35000">
              <a:schemeClr val="accent2">
                <a:alpha val="90000"/>
                <a:hueOff val="0"/>
                <a:satOff val="0"/>
                <a:lumOff val="0"/>
                <a:alphaOff val="-32000"/>
                <a:tint val="37000"/>
                <a:satMod val="300000"/>
              </a:schemeClr>
            </a:gs>
            <a:gs pos="100000">
              <a:schemeClr val="accent2">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Liquidity Policy</a:t>
          </a:r>
          <a:endParaRPr lang="en-US" sz="1600" b="1" kern="1200" noProof="0" dirty="0"/>
        </a:p>
      </dsp:txBody>
      <dsp:txXfrm rot="-5400000">
        <a:off x="2615922" y="2304231"/>
        <a:ext cx="759799" cy="848241"/>
      </dsp:txXfrm>
    </dsp:sp>
    <dsp:sp modelId="{40E7CA83-0B38-4028-B7E9-32CA79CC20B6}">
      <dsp:nvSpPr>
        <dsp:cNvPr id="0" name=""/>
        <dsp:cNvSpPr/>
      </dsp:nvSpPr>
      <dsp:spPr>
        <a:xfrm>
          <a:off x="2874763" y="2029744"/>
          <a:ext cx="1383883" cy="744023"/>
        </a:xfrm>
        <a:prstGeom prst="rect">
          <a:avLst/>
        </a:prstGeom>
        <a:noFill/>
        <a:ln>
          <a:noFill/>
        </a:ln>
        <a:effectLst/>
      </dsp:spPr>
      <dsp:style>
        <a:lnRef idx="0">
          <a:scrgbClr r="0" g="0" b="0"/>
        </a:lnRef>
        <a:fillRef idx="0">
          <a:scrgbClr r="0" g="0" b="0"/>
        </a:fillRef>
        <a:effectRef idx="0">
          <a:scrgbClr r="0" g="0" b="0"/>
        </a:effectRef>
        <a:fontRef idx="minor"/>
      </dsp:style>
    </dsp:sp>
    <dsp:sp modelId="{A6E5699C-EFCE-46C0-BFDD-E967AECAD353}">
      <dsp:nvSpPr>
        <dsp:cNvPr id="0" name=""/>
        <dsp:cNvSpPr/>
      </dsp:nvSpPr>
      <dsp:spPr>
        <a:xfrm rot="5400000">
          <a:off x="1210661" y="2188935"/>
          <a:ext cx="1240039" cy="1078833"/>
        </a:xfrm>
        <a:prstGeom prst="hexagon">
          <a:avLst>
            <a:gd name="adj" fmla="val 2500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noProof="0" smtClean="0"/>
            <a:t>Interest Rate Corridor</a:t>
          </a:r>
        </a:p>
        <a:p>
          <a:pPr lvl="0" algn="ctr" defTabSz="533400">
            <a:lnSpc>
              <a:spcPct val="25000"/>
            </a:lnSpc>
            <a:spcBef>
              <a:spcPct val="0"/>
            </a:spcBef>
            <a:spcAft>
              <a:spcPct val="35000"/>
            </a:spcAft>
          </a:pPr>
          <a:endParaRPr lang="en-US" sz="1200" b="1" kern="1200" noProof="0" smtClean="0"/>
        </a:p>
        <a:p>
          <a:pPr lvl="0" algn="ctr" defTabSz="533400">
            <a:lnSpc>
              <a:spcPct val="90000"/>
            </a:lnSpc>
            <a:spcBef>
              <a:spcPct val="0"/>
            </a:spcBef>
            <a:spcAft>
              <a:spcPct val="35000"/>
            </a:spcAft>
          </a:pPr>
          <a:r>
            <a:rPr lang="en-US" sz="1200" b="1" kern="1200" noProof="0" smtClean="0"/>
            <a:t>Funding Strategy</a:t>
          </a:r>
          <a:endParaRPr lang="en-US" sz="1200" b="1" kern="1200" noProof="0"/>
        </a:p>
      </dsp:txBody>
      <dsp:txXfrm rot="-5400000">
        <a:off x="1459382" y="2301571"/>
        <a:ext cx="742597" cy="8535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6820-4713-46FB-90EB-C13EF0DEAB46}">
      <dsp:nvSpPr>
        <dsp:cNvPr id="0" name=""/>
        <dsp:cNvSpPr/>
      </dsp:nvSpPr>
      <dsp:spPr>
        <a:xfrm>
          <a:off x="3621842" y="128903"/>
          <a:ext cx="882127" cy="46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0" kern="1200" dirty="0" err="1">
              <a:solidFill>
                <a:schemeClr val="tx1"/>
              </a:solidFill>
              <a:latin typeface="Arial" panose="020B0604020202020204" pitchFamily="34" charset="0"/>
              <a:ea typeface="+mn-ea"/>
              <a:cs typeface="Arial" panose="020B0604020202020204" pitchFamily="34" charset="0"/>
            </a:rPr>
            <a:t>Currency</a:t>
          </a:r>
          <a:r>
            <a:rPr lang="tr-TR" sz="1200" b="0" kern="1200" dirty="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r>
            <a:rPr lang="tr-TR" sz="1200" b="0" kern="1200" dirty="0">
              <a:solidFill>
                <a:schemeClr val="tx1"/>
              </a:solidFill>
              <a:latin typeface="Arial" panose="020B0604020202020204" pitchFamily="34" charset="0"/>
              <a:ea typeface="+mn-ea"/>
              <a:cs typeface="Arial" panose="020B0604020202020204" pitchFamily="34" charset="0"/>
            </a:rPr>
            <a:t> </a:t>
          </a:r>
        </a:p>
      </dsp:txBody>
      <dsp:txXfrm>
        <a:off x="3621842" y="128903"/>
        <a:ext cx="882127" cy="463655"/>
      </dsp:txXfrm>
    </dsp:sp>
    <dsp:sp modelId="{0904AD24-B868-46EE-88DE-9E562F5708CE}">
      <dsp:nvSpPr>
        <dsp:cNvPr id="0" name=""/>
        <dsp:cNvSpPr/>
      </dsp:nvSpPr>
      <dsp:spPr>
        <a:xfrm>
          <a:off x="2025934" y="-130162"/>
          <a:ext cx="2307218" cy="2307218"/>
        </a:xfrm>
        <a:prstGeom prst="circularArrow">
          <a:avLst>
            <a:gd name="adj1" fmla="val 5200"/>
            <a:gd name="adj2" fmla="val 335938"/>
            <a:gd name="adj3" fmla="val 113822"/>
            <a:gd name="adj4" fmla="val 19992260"/>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D75E903-155C-4D1D-A5F4-995F1293E6E0}">
      <dsp:nvSpPr>
        <dsp:cNvPr id="0" name=""/>
        <dsp:cNvSpPr/>
      </dsp:nvSpPr>
      <dsp:spPr>
        <a:xfrm>
          <a:off x="2926158" y="1133455"/>
          <a:ext cx="2531358"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pPr lvl="0" algn="ctr" defTabSz="533400">
            <a:lnSpc>
              <a:spcPct val="90000"/>
            </a:lnSpc>
            <a:spcBef>
              <a:spcPct val="0"/>
            </a:spcBef>
            <a:spcAft>
              <a:spcPct val="35000"/>
            </a:spcAft>
          </a:pP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926158" y="1133455"/>
        <a:ext cx="2531358" cy="671800"/>
      </dsp:txXfrm>
    </dsp:sp>
    <dsp:sp modelId="{1B5D68FB-186D-4B8F-BD38-62BE1872D1E9}">
      <dsp:nvSpPr>
        <dsp:cNvPr id="0" name=""/>
        <dsp:cNvSpPr/>
      </dsp:nvSpPr>
      <dsp:spPr>
        <a:xfrm>
          <a:off x="2369695" y="-631"/>
          <a:ext cx="2307218" cy="2307218"/>
        </a:xfrm>
        <a:prstGeom prst="circularArrow">
          <a:avLst>
            <a:gd name="adj1" fmla="val 5200"/>
            <a:gd name="adj2" fmla="val 335938"/>
            <a:gd name="adj3" fmla="val 4014594"/>
            <a:gd name="adj4" fmla="val 2376219"/>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54EB722-BB66-40F3-BAB1-8CDDC7D015BB}">
      <dsp:nvSpPr>
        <dsp:cNvPr id="0" name=""/>
        <dsp:cNvSpPr/>
      </dsp:nvSpPr>
      <dsp:spPr>
        <a:xfrm>
          <a:off x="2814534" y="1869375"/>
          <a:ext cx="807325"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0" kern="1200" dirty="0" err="1">
              <a:solidFill>
                <a:schemeClr val="tx1"/>
              </a:solidFill>
              <a:latin typeface="Arial" panose="020B0604020202020204" pitchFamily="34" charset="0"/>
              <a:ea typeface="+mn-ea"/>
              <a:cs typeface="Arial" panose="020B0604020202020204" pitchFamily="34" charset="0"/>
            </a:rPr>
            <a:t>Domestic</a:t>
          </a:r>
          <a:r>
            <a:rPr lang="tr-TR" sz="1200" b="1" i="0" kern="1200" dirty="0">
              <a:solidFill>
                <a:schemeClr val="tx1"/>
              </a:solidFill>
              <a:latin typeface="Arial" panose="020B0604020202020204" pitchFamily="34" charset="0"/>
              <a:ea typeface="+mn-ea"/>
              <a:cs typeface="Arial" panose="020B0604020202020204" pitchFamily="34" charset="0"/>
            </a:rPr>
            <a:t> </a:t>
          </a:r>
          <a:r>
            <a:rPr lang="tr-TR" sz="1200" b="1" i="0" kern="1200" dirty="0" err="1">
              <a:solidFill>
                <a:schemeClr val="tx1"/>
              </a:solidFill>
              <a:latin typeface="Arial" panose="020B0604020202020204" pitchFamily="34" charset="0"/>
              <a:ea typeface="+mn-ea"/>
              <a:cs typeface="Arial" panose="020B0604020202020204" pitchFamily="34" charset="0"/>
            </a:rPr>
            <a:t>Credit</a:t>
          </a:r>
          <a:r>
            <a:rPr lang="tr-TR" sz="1200" b="1" i="0" kern="1200" dirty="0">
              <a:solidFill>
                <a:schemeClr val="tx1"/>
              </a:solidFill>
              <a:latin typeface="Arial" panose="020B0604020202020204" pitchFamily="34" charset="0"/>
              <a:ea typeface="+mn-ea"/>
              <a:cs typeface="Arial" panose="020B0604020202020204" pitchFamily="34" charset="0"/>
            </a:rPr>
            <a:t> Expansion</a:t>
          </a:r>
        </a:p>
      </dsp:txBody>
      <dsp:txXfrm>
        <a:off x="2814534" y="1869375"/>
        <a:ext cx="807325" cy="614740"/>
      </dsp:txXfrm>
    </dsp:sp>
    <dsp:sp modelId="{9E0640BF-50DB-4649-8C51-CC2C3A720F37}">
      <dsp:nvSpPr>
        <dsp:cNvPr id="0" name=""/>
        <dsp:cNvSpPr/>
      </dsp:nvSpPr>
      <dsp:spPr>
        <a:xfrm>
          <a:off x="1894731" y="-43799"/>
          <a:ext cx="2307218" cy="2307218"/>
        </a:xfrm>
        <a:prstGeom prst="circularArrow">
          <a:avLst>
            <a:gd name="adj1" fmla="val 5200"/>
            <a:gd name="adj2" fmla="val 335938"/>
            <a:gd name="adj3" fmla="val 8052476"/>
            <a:gd name="adj4" fmla="val 6449468"/>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824A1B5-D876-401D-8288-A64717FEC1B1}">
      <dsp:nvSpPr>
        <dsp:cNvPr id="0" name=""/>
        <dsp:cNvSpPr/>
      </dsp:nvSpPr>
      <dsp:spPr>
        <a:xfrm>
          <a:off x="1311235" y="1125383"/>
          <a:ext cx="1866646" cy="68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lvl="0" algn="ctr" defTabSz="533400">
            <a:lnSpc>
              <a:spcPct val="90000"/>
            </a:lnSpc>
            <a:spcBef>
              <a:spcPct val="0"/>
            </a:spcBef>
            <a:spcAft>
              <a:spcPct val="35000"/>
            </a:spcAft>
          </a:pPr>
          <a:r>
            <a:rPr lang="tr-TR" sz="1200" b="0" i="0" kern="1200" dirty="0" err="1" smtClean="0">
              <a:solidFill>
                <a:schemeClr val="tx1"/>
              </a:solidFill>
              <a:latin typeface="Arial" panose="020B0604020202020204" pitchFamily="34" charset="0"/>
              <a:ea typeface="+mn-ea"/>
              <a:cs typeface="Arial" panose="020B0604020202020204" pitchFamily="34" charset="0"/>
            </a:rPr>
            <a:t>further</a:t>
          </a:r>
          <a:r>
            <a:rPr lang="tr-TR" sz="1200" b="0" i="0" kern="1200" dirty="0" smtClean="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endParaRPr lang="tr-TR" sz="1200" b="0" i="0" kern="1200" dirty="0">
            <a:solidFill>
              <a:schemeClr val="tx1"/>
            </a:solidFill>
            <a:latin typeface="Arial" panose="020B0604020202020204" pitchFamily="34" charset="0"/>
            <a:ea typeface="+mn-ea"/>
            <a:cs typeface="Arial" panose="020B0604020202020204" pitchFamily="34" charset="0"/>
          </a:endParaRPr>
        </a:p>
      </dsp:txBody>
      <dsp:txXfrm>
        <a:off x="1311235" y="1125383"/>
        <a:ext cx="1866646" cy="687943"/>
      </dsp:txXfrm>
    </dsp:sp>
    <dsp:sp modelId="{273382AA-5DDB-4514-9121-E795B37C9D6D}">
      <dsp:nvSpPr>
        <dsp:cNvPr id="0" name=""/>
        <dsp:cNvSpPr/>
      </dsp:nvSpPr>
      <dsp:spPr>
        <a:xfrm>
          <a:off x="1936529" y="161015"/>
          <a:ext cx="2307218" cy="2307218"/>
        </a:xfrm>
        <a:prstGeom prst="circularArrow">
          <a:avLst>
            <a:gd name="adj1" fmla="val 5200"/>
            <a:gd name="adj2" fmla="val 335938"/>
            <a:gd name="adj3" fmla="val 12297735"/>
            <a:gd name="adj4" fmla="val 10893972"/>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7611383-8560-4D86-8025-C29CDD7C66E3}">
      <dsp:nvSpPr>
        <dsp:cNvPr id="0" name=""/>
        <dsp:cNvSpPr/>
      </dsp:nvSpPr>
      <dsp:spPr>
        <a:xfrm>
          <a:off x="2196974" y="128906"/>
          <a:ext cx="614740"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196974" y="128906"/>
        <a:ext cx="614740" cy="614740"/>
      </dsp:txXfrm>
    </dsp:sp>
    <dsp:sp modelId="{D018E67F-4251-490B-8B54-E96CAE63BFC9}">
      <dsp:nvSpPr>
        <dsp:cNvPr id="0" name=""/>
        <dsp:cNvSpPr/>
      </dsp:nvSpPr>
      <dsp:spPr>
        <a:xfrm>
          <a:off x="2249971" y="161770"/>
          <a:ext cx="2307218" cy="2307218"/>
        </a:xfrm>
        <a:prstGeom prst="circularArrow">
          <a:avLst>
            <a:gd name="adj1" fmla="val 5200"/>
            <a:gd name="adj2" fmla="val 335938"/>
            <a:gd name="adj3" fmla="val 16565786"/>
            <a:gd name="adj4" fmla="val 14709856"/>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E6301-3B95-489F-96AA-B10BE3AB3CE2}">
      <dsp:nvSpPr>
        <dsp:cNvPr id="0" name=""/>
        <dsp:cNvSpPr/>
      </dsp:nvSpPr>
      <dsp:spPr>
        <a:xfrm rot="5400000">
          <a:off x="527018" y="1701693"/>
          <a:ext cx="1408616" cy="1283996"/>
        </a:xfrm>
        <a:prstGeom prst="hexagon">
          <a:avLst>
            <a:gd name="adj" fmla="val 25000"/>
            <a:gd name="vf" fmla="val 115470"/>
          </a:avLst>
        </a:prstGeom>
        <a:solidFill>
          <a:schemeClr val="accent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Financial Stability</a:t>
          </a:r>
          <a:endParaRPr lang="en-US" sz="1600" b="1" kern="1200" noProof="0" dirty="0"/>
        </a:p>
      </dsp:txBody>
      <dsp:txXfrm rot="-5400000">
        <a:off x="793861" y="1863767"/>
        <a:ext cx="874930" cy="959848"/>
      </dsp:txXfrm>
    </dsp:sp>
    <dsp:sp modelId="{9D22A244-40FB-4EDB-A23D-CBAC3F60A347}">
      <dsp:nvSpPr>
        <dsp:cNvPr id="0" name=""/>
        <dsp:cNvSpPr/>
      </dsp:nvSpPr>
      <dsp:spPr>
        <a:xfrm>
          <a:off x="4206240" y="1087179"/>
          <a:ext cx="1889760" cy="1016000"/>
        </a:xfrm>
        <a:prstGeom prst="rect">
          <a:avLst/>
        </a:prstGeom>
        <a:noFill/>
        <a:ln>
          <a:noFill/>
        </a:ln>
        <a:effectLst/>
      </dsp:spPr>
      <dsp:style>
        <a:lnRef idx="0">
          <a:scrgbClr r="0" g="0" b="0"/>
        </a:lnRef>
        <a:fillRef idx="0">
          <a:scrgbClr r="0" g="0" b="0"/>
        </a:fillRef>
        <a:effectRef idx="0">
          <a:scrgbClr r="0" g="0" b="0"/>
        </a:effectRef>
        <a:fontRef idx="minor"/>
      </dsp:style>
    </dsp:sp>
    <dsp:sp modelId="{E3D04A94-6CF0-4A38-B8E8-C9A54670A74D}">
      <dsp:nvSpPr>
        <dsp:cNvPr id="0" name=""/>
        <dsp:cNvSpPr/>
      </dsp:nvSpPr>
      <dsp:spPr>
        <a:xfrm rot="5400000">
          <a:off x="525898" y="263536"/>
          <a:ext cx="1408616" cy="1283996"/>
        </a:xfrm>
        <a:prstGeom prst="hexagon">
          <a:avLst>
            <a:gd name="adj" fmla="val 25000"/>
            <a:gd name="vf" fmla="val 115470"/>
          </a:avLst>
        </a:prstGeom>
        <a:solidFill>
          <a:schemeClr val="accent2">
            <a:hueOff val="0"/>
            <a:satOff val="0"/>
            <a:lumOff val="0"/>
            <a:alphaOff val="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noProof="0" dirty="0" smtClean="0"/>
            <a:t>Price Stability</a:t>
          </a:r>
          <a:endParaRPr lang="en-US" sz="1600" b="1" kern="1200" noProof="0" dirty="0"/>
        </a:p>
      </dsp:txBody>
      <dsp:txXfrm rot="-5400000">
        <a:off x="792741" y="425610"/>
        <a:ext cx="874930" cy="959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00D55-9353-4CFD-B29B-D506E930CB64}">
      <dsp:nvSpPr>
        <dsp:cNvPr id="0" name=""/>
        <dsp:cNvSpPr/>
      </dsp:nvSpPr>
      <dsp:spPr>
        <a:xfrm>
          <a:off x="1648509" y="846"/>
          <a:ext cx="1119132" cy="44765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noProof="0" dirty="0" smtClean="0"/>
            <a:t>Expectations</a:t>
          </a:r>
          <a:endParaRPr lang="en-US" sz="900" kern="1200" noProof="0" dirty="0"/>
        </a:p>
      </dsp:txBody>
      <dsp:txXfrm>
        <a:off x="1872335" y="846"/>
        <a:ext cx="671480" cy="447652"/>
      </dsp:txXfrm>
    </dsp:sp>
    <dsp:sp modelId="{E03D6860-5E93-4E07-A711-2977F37CA014}">
      <dsp:nvSpPr>
        <dsp:cNvPr id="0" name=""/>
        <dsp:cNvSpPr/>
      </dsp:nvSpPr>
      <dsp:spPr>
        <a:xfrm>
          <a:off x="1648509" y="511170"/>
          <a:ext cx="1119132" cy="44765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noProof="0" dirty="0" smtClean="0"/>
            <a:t>Credit Growth</a:t>
          </a:r>
          <a:endParaRPr lang="en-US" sz="900" kern="1200" noProof="0" dirty="0"/>
        </a:p>
      </dsp:txBody>
      <dsp:txXfrm>
        <a:off x="1872335" y="511170"/>
        <a:ext cx="671480" cy="447652"/>
      </dsp:txXfrm>
    </dsp:sp>
    <dsp:sp modelId="{F123FF2A-B26D-4A00-B62D-1AB6AA4B5FF6}">
      <dsp:nvSpPr>
        <dsp:cNvPr id="0" name=""/>
        <dsp:cNvSpPr/>
      </dsp:nvSpPr>
      <dsp:spPr>
        <a:xfrm>
          <a:off x="1648509" y="1021494"/>
          <a:ext cx="1119132" cy="44765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tr-TR" sz="900" kern="1200" noProof="0" dirty="0" smtClean="0"/>
            <a:t>Exchange Rate</a:t>
          </a:r>
          <a:endParaRPr lang="en-US" sz="900" kern="1200" noProof="0" dirty="0"/>
        </a:p>
      </dsp:txBody>
      <dsp:txXfrm>
        <a:off x="1872335" y="1021494"/>
        <a:ext cx="671480" cy="447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75036-01C9-4628-89D0-0CDFEAD2C8C3}">
      <dsp:nvSpPr>
        <dsp:cNvPr id="0" name=""/>
        <dsp:cNvSpPr/>
      </dsp:nvSpPr>
      <dsp:spPr>
        <a:xfrm rot="5400000">
          <a:off x="5186789" y="-2696373"/>
          <a:ext cx="480822" cy="599544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tr-TR" sz="1200" kern="1200" baseline="0" dirty="0" err="1" smtClean="0">
              <a:latin typeface="+mj-lt"/>
            </a:rPr>
            <a:t>Public</a:t>
          </a:r>
          <a:r>
            <a:rPr lang="tr-TR" sz="1200" kern="1200" baseline="0" dirty="0" smtClean="0">
              <a:latin typeface="+mj-lt"/>
            </a:rPr>
            <a:t> </a:t>
          </a:r>
          <a:r>
            <a:rPr lang="tr-TR" sz="1200" kern="1200" baseline="0" dirty="0" err="1" smtClean="0">
              <a:latin typeface="+mj-lt"/>
            </a:rPr>
            <a:t>debt</a:t>
          </a:r>
          <a:r>
            <a:rPr lang="tr-TR" sz="1200" kern="1200" baseline="0" dirty="0" smtClean="0">
              <a:latin typeface="+mj-lt"/>
            </a:rPr>
            <a:t> </a:t>
          </a:r>
          <a:r>
            <a:rPr lang="tr-TR" sz="1200" kern="1200" baseline="0" dirty="0" err="1" smtClean="0">
              <a:latin typeface="+mj-lt"/>
            </a:rPr>
            <a:t>management</a:t>
          </a:r>
          <a:endParaRPr lang="tr-TR" sz="1200" kern="1200" baseline="0" dirty="0">
            <a:latin typeface="+mj-lt"/>
          </a:endParaRPr>
        </a:p>
        <a:p>
          <a:pPr marL="114300" lvl="1" indent="-114300" algn="l" defTabSz="533400">
            <a:lnSpc>
              <a:spcPct val="90000"/>
            </a:lnSpc>
            <a:spcBef>
              <a:spcPct val="0"/>
            </a:spcBef>
            <a:spcAft>
              <a:spcPct val="15000"/>
            </a:spcAft>
            <a:buChar char="••"/>
          </a:pPr>
          <a:r>
            <a:rPr lang="tr-TR" sz="1200" kern="1200" baseline="0" dirty="0" smtClean="0">
              <a:latin typeface="+mj-lt"/>
            </a:rPr>
            <a:t>R</a:t>
          </a:r>
          <a:r>
            <a:rPr lang="en-US" sz="1200" kern="1200" baseline="0" dirty="0" err="1" smtClean="0">
              <a:latin typeface="+mj-lt"/>
            </a:rPr>
            <a:t>egulation</a:t>
          </a:r>
          <a:r>
            <a:rPr lang="en-US" sz="1200" kern="1200" baseline="0" dirty="0" smtClean="0">
              <a:latin typeface="+mj-lt"/>
            </a:rPr>
            <a:t> and supervision of insurance companies.</a:t>
          </a:r>
          <a:endParaRPr lang="tr-TR" sz="1200" kern="1200" baseline="0" dirty="0">
            <a:latin typeface="+mj-lt"/>
          </a:endParaRPr>
        </a:p>
      </dsp:txBody>
      <dsp:txXfrm rot="-5400000">
        <a:off x="2429479" y="84409"/>
        <a:ext cx="5971971" cy="433878"/>
      </dsp:txXfrm>
    </dsp:sp>
    <dsp:sp modelId="{A8DB44D3-9C67-45DB-B1FD-8D28AD16EE35}">
      <dsp:nvSpPr>
        <dsp:cNvPr id="0" name=""/>
        <dsp:cNvSpPr/>
      </dsp:nvSpPr>
      <dsp:spPr>
        <a:xfrm>
          <a:off x="13" y="834"/>
          <a:ext cx="2429466" cy="601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Undersecretariat of Treasury</a:t>
          </a:r>
          <a:r>
            <a:rPr lang="tr-TR" sz="1800" kern="1200" dirty="0" smtClean="0">
              <a:solidFill>
                <a:schemeClr val="bg1"/>
              </a:solidFill>
              <a:latin typeface="+mj-lt"/>
            </a:rPr>
            <a:t> </a:t>
          </a:r>
          <a:endParaRPr lang="tr-TR" sz="1800" kern="1200" dirty="0">
            <a:solidFill>
              <a:schemeClr val="bg1"/>
            </a:solidFill>
          </a:endParaRPr>
        </a:p>
      </dsp:txBody>
      <dsp:txXfrm>
        <a:off x="29353" y="30174"/>
        <a:ext cx="2370786" cy="542347"/>
      </dsp:txXfrm>
    </dsp:sp>
    <dsp:sp modelId="{C161307A-53AF-40E4-A281-F73448098AE4}">
      <dsp:nvSpPr>
        <dsp:cNvPr id="0" name=""/>
        <dsp:cNvSpPr/>
      </dsp:nvSpPr>
      <dsp:spPr>
        <a:xfrm rot="5400000">
          <a:off x="5185631" y="-2064136"/>
          <a:ext cx="480822" cy="59931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tr-TR" sz="1200" kern="1200" baseline="0" dirty="0" err="1" smtClean="0"/>
            <a:t>Lender</a:t>
          </a:r>
          <a:r>
            <a:rPr lang="tr-TR" sz="1200" kern="1200" baseline="0" dirty="0" smtClean="0"/>
            <a:t> of </a:t>
          </a:r>
          <a:r>
            <a:rPr lang="tr-TR" sz="1200" kern="1200" baseline="0" dirty="0" err="1" smtClean="0"/>
            <a:t>last</a:t>
          </a:r>
          <a:r>
            <a:rPr lang="tr-TR" sz="1200" kern="1200" baseline="0" dirty="0" smtClean="0"/>
            <a:t> </a:t>
          </a:r>
          <a:r>
            <a:rPr lang="tr-TR" sz="1200" kern="1200" baseline="0" dirty="0" err="1" smtClean="0"/>
            <a:t>resort</a:t>
          </a:r>
          <a:r>
            <a:rPr lang="tr-TR" sz="1200" kern="1200" baseline="0" dirty="0" smtClean="0"/>
            <a:t> </a:t>
          </a:r>
          <a:r>
            <a:rPr lang="tr-TR" sz="1200" kern="1200" baseline="0" dirty="0" err="1" smtClean="0"/>
            <a:t>function</a:t>
          </a:r>
          <a:endParaRPr lang="tr-TR" sz="1200" kern="1200" baseline="0" dirty="0"/>
        </a:p>
        <a:p>
          <a:pPr marL="114300" lvl="1" indent="-114300" algn="l" defTabSz="533400">
            <a:lnSpc>
              <a:spcPct val="90000"/>
            </a:lnSpc>
            <a:spcBef>
              <a:spcPct val="0"/>
            </a:spcBef>
            <a:spcAft>
              <a:spcPct val="15000"/>
            </a:spcAft>
            <a:buChar char="••"/>
          </a:pPr>
          <a:r>
            <a:rPr lang="tr-TR" sz="1200" kern="1200" baseline="0" dirty="0" smtClean="0"/>
            <a:t>Oversight of </a:t>
          </a:r>
          <a:r>
            <a:rPr lang="tr-TR" sz="1200" kern="1200" baseline="0" dirty="0" err="1" smtClean="0"/>
            <a:t>payment</a:t>
          </a:r>
          <a:r>
            <a:rPr lang="tr-TR" sz="1200" kern="1200" baseline="0" dirty="0" smtClean="0"/>
            <a:t> </a:t>
          </a:r>
          <a:r>
            <a:rPr lang="tr-TR" sz="1200" kern="1200" baseline="0" dirty="0" err="1" smtClean="0"/>
            <a:t>systems</a:t>
          </a:r>
          <a:r>
            <a:rPr lang="tr-TR" sz="1200" kern="1200" baseline="0" dirty="0" smtClean="0"/>
            <a:t>.</a:t>
          </a:r>
          <a:endParaRPr lang="tr-TR" sz="1200" kern="1200" baseline="0" dirty="0"/>
        </a:p>
        <a:p>
          <a:pPr marL="114300" lvl="1" indent="-114300" algn="l" defTabSz="533400">
            <a:lnSpc>
              <a:spcPct val="90000"/>
            </a:lnSpc>
            <a:spcBef>
              <a:spcPct val="0"/>
            </a:spcBef>
            <a:spcAft>
              <a:spcPct val="15000"/>
            </a:spcAft>
            <a:buChar char="••"/>
          </a:pPr>
          <a:r>
            <a:rPr lang="en-US" sz="1200" u="sng" kern="1200" baseline="0" dirty="0" smtClean="0"/>
            <a:t>Tools: </a:t>
          </a:r>
          <a:r>
            <a:rPr lang="en-US" sz="1200" kern="1200" baseline="0" dirty="0" smtClean="0"/>
            <a:t>Interest Rates, Reserve Requirements, Liquidity</a:t>
          </a:r>
          <a:r>
            <a:rPr lang="tr-TR" sz="1200" kern="1200" baseline="0" dirty="0" smtClean="0"/>
            <a:t> Tools</a:t>
          </a:r>
          <a:endParaRPr lang="tr-TR" sz="1200" kern="1200" baseline="0" dirty="0"/>
        </a:p>
      </dsp:txBody>
      <dsp:txXfrm rot="-5400000">
        <a:off x="2429479" y="715488"/>
        <a:ext cx="5969655" cy="433878"/>
      </dsp:txXfrm>
    </dsp:sp>
    <dsp:sp modelId="{24774E9A-3ABA-444D-8E6B-09D801AFC55D}">
      <dsp:nvSpPr>
        <dsp:cNvPr id="0" name=""/>
        <dsp:cNvSpPr/>
      </dsp:nvSpPr>
      <dsp:spPr>
        <a:xfrm>
          <a:off x="13" y="631913"/>
          <a:ext cx="2429466" cy="601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latin typeface="+mj-lt"/>
            </a:rPr>
            <a:t>Central Bank of </a:t>
          </a:r>
          <a:r>
            <a:rPr lang="tr-TR" sz="1800" kern="1200" dirty="0" err="1" smtClean="0">
              <a:solidFill>
                <a:schemeClr val="bg1"/>
              </a:solidFill>
              <a:latin typeface="+mj-lt"/>
            </a:rPr>
            <a:t>the</a:t>
          </a:r>
          <a:r>
            <a:rPr lang="tr-TR" sz="1800" kern="1200" dirty="0" smtClean="0">
              <a:solidFill>
                <a:schemeClr val="bg1"/>
              </a:solidFill>
              <a:latin typeface="+mj-lt"/>
            </a:rPr>
            <a:t> </a:t>
          </a:r>
          <a:r>
            <a:rPr lang="tr-TR" sz="1800" kern="1200" dirty="0" err="1" smtClean="0">
              <a:solidFill>
                <a:schemeClr val="bg1"/>
              </a:solidFill>
              <a:latin typeface="+mj-lt"/>
            </a:rPr>
            <a:t>Republic</a:t>
          </a:r>
          <a:r>
            <a:rPr lang="tr-TR" sz="1800" kern="1200" dirty="0" smtClean="0">
              <a:solidFill>
                <a:schemeClr val="bg1"/>
              </a:solidFill>
              <a:latin typeface="+mj-lt"/>
            </a:rPr>
            <a:t> of </a:t>
          </a:r>
          <a:r>
            <a:rPr lang="tr-TR" sz="1800" kern="1200" dirty="0" err="1" smtClean="0">
              <a:solidFill>
                <a:schemeClr val="bg1"/>
              </a:solidFill>
              <a:latin typeface="+mj-lt"/>
            </a:rPr>
            <a:t>Turkey</a:t>
          </a:r>
          <a:r>
            <a:rPr lang="tr-TR" sz="1800" kern="1200" dirty="0" smtClean="0">
              <a:solidFill>
                <a:schemeClr val="bg1"/>
              </a:solidFill>
              <a:latin typeface="+mj-lt"/>
            </a:rPr>
            <a:t> (CBRT) </a:t>
          </a:r>
          <a:endParaRPr lang="tr-TR" sz="1800" kern="1200" dirty="0">
            <a:solidFill>
              <a:schemeClr val="bg1"/>
            </a:solidFill>
          </a:endParaRPr>
        </a:p>
      </dsp:txBody>
      <dsp:txXfrm>
        <a:off x="29353" y="661253"/>
        <a:ext cx="2370786" cy="542347"/>
      </dsp:txXfrm>
    </dsp:sp>
    <dsp:sp modelId="{2EEC994A-D288-4094-AF97-83449483CE48}">
      <dsp:nvSpPr>
        <dsp:cNvPr id="0" name=""/>
        <dsp:cNvSpPr/>
      </dsp:nvSpPr>
      <dsp:spPr>
        <a:xfrm rot="5400000">
          <a:off x="5187724" y="-1363563"/>
          <a:ext cx="480822" cy="5987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smtClean="0">
              <a:solidFill>
                <a:schemeClr val="tx1"/>
              </a:solidFill>
              <a:latin typeface="+mj-lt"/>
            </a:rPr>
            <a:t>Regulation and supervision of banks and financial holding companies, leasing, factoring and consumer finance companies</a:t>
          </a:r>
          <a:r>
            <a:rPr lang="tr-TR" sz="1200" b="0" kern="1200" dirty="0" smtClean="0">
              <a:solidFill>
                <a:schemeClr val="tx1"/>
              </a:solidFill>
              <a:latin typeface="+mj-lt"/>
            </a:rPr>
            <a:t>.</a:t>
          </a:r>
          <a:endParaRPr lang="tr-TR" sz="1200" kern="1200" dirty="0">
            <a:latin typeface="+mj-lt"/>
          </a:endParaRPr>
        </a:p>
        <a:p>
          <a:pPr marL="114300" lvl="1" indent="-114300" algn="l" defTabSz="533400">
            <a:lnSpc>
              <a:spcPct val="90000"/>
            </a:lnSpc>
            <a:spcBef>
              <a:spcPct val="0"/>
            </a:spcBef>
            <a:spcAft>
              <a:spcPct val="15000"/>
            </a:spcAft>
            <a:buChar char="••"/>
          </a:pPr>
          <a:r>
            <a:rPr lang="tr-TR" sz="1200" u="sng" kern="1200" dirty="0" smtClean="0">
              <a:latin typeface="+mj-lt"/>
            </a:rPr>
            <a:t>Tools: </a:t>
          </a:r>
          <a:r>
            <a:rPr lang="en-US" sz="1200" kern="1200" dirty="0" smtClean="0">
              <a:latin typeface="+mj-lt"/>
            </a:rPr>
            <a:t>Capital Adequacy  Ratio, Provisioning Rules, Loan-to-value ratio, Regulation on Bank cards and Credit cards</a:t>
          </a:r>
          <a:endParaRPr lang="tr-TR" sz="1200" kern="1200" dirty="0">
            <a:latin typeface="+mj-lt"/>
          </a:endParaRPr>
        </a:p>
      </dsp:txBody>
      <dsp:txXfrm rot="-5400000">
        <a:off x="2434382" y="1413251"/>
        <a:ext cx="5964034" cy="433878"/>
      </dsp:txXfrm>
    </dsp:sp>
    <dsp:sp modelId="{328A4050-B77A-4253-9E96-B2327924ECD0}">
      <dsp:nvSpPr>
        <dsp:cNvPr id="0" name=""/>
        <dsp:cNvSpPr/>
      </dsp:nvSpPr>
      <dsp:spPr>
        <a:xfrm>
          <a:off x="13" y="1262992"/>
          <a:ext cx="2434369" cy="734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Banking Regulation and Supervision Agency (BRSA) </a:t>
          </a:r>
          <a:endParaRPr lang="tr-TR" sz="1800" kern="1200" dirty="0">
            <a:solidFill>
              <a:schemeClr val="bg1"/>
            </a:solidFill>
          </a:endParaRPr>
        </a:p>
      </dsp:txBody>
      <dsp:txXfrm>
        <a:off x="35863" y="1298842"/>
        <a:ext cx="2362669" cy="662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75036-01C9-4628-89D0-0CDFEAD2C8C3}">
      <dsp:nvSpPr>
        <dsp:cNvPr id="0" name=""/>
        <dsp:cNvSpPr/>
      </dsp:nvSpPr>
      <dsp:spPr>
        <a:xfrm rot="5400000">
          <a:off x="5263902" y="-2752473"/>
          <a:ext cx="362008" cy="59588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tr-TR" sz="1200" kern="1200" baseline="0" dirty="0"/>
        </a:p>
        <a:p>
          <a:pPr marL="114300" lvl="1" indent="-114300" algn="l" defTabSz="533400">
            <a:lnSpc>
              <a:spcPct val="90000"/>
            </a:lnSpc>
            <a:spcBef>
              <a:spcPct val="0"/>
            </a:spcBef>
            <a:spcAft>
              <a:spcPct val="15000"/>
            </a:spcAft>
            <a:buChar char="••"/>
          </a:pPr>
          <a:r>
            <a:rPr lang="en-US" sz="1200" kern="1200" baseline="0" dirty="0" smtClean="0"/>
            <a:t>Regulation and supervision of capital markets and intermediary institutions.</a:t>
          </a:r>
          <a:endParaRPr lang="tr-TR" sz="1200" kern="1200" baseline="0" dirty="0"/>
        </a:p>
        <a:p>
          <a:pPr marL="114300" lvl="1" indent="-114300" algn="l" defTabSz="533400">
            <a:lnSpc>
              <a:spcPct val="90000"/>
            </a:lnSpc>
            <a:spcBef>
              <a:spcPct val="0"/>
            </a:spcBef>
            <a:spcAft>
              <a:spcPct val="15000"/>
            </a:spcAft>
            <a:buChar char="••"/>
          </a:pPr>
          <a:endParaRPr lang="tr-TR" sz="1200" kern="1200" baseline="0"/>
        </a:p>
      </dsp:txBody>
      <dsp:txXfrm rot="-5400000">
        <a:off x="2465492" y="63609"/>
        <a:ext cx="5941157" cy="326664"/>
      </dsp:txXfrm>
    </dsp:sp>
    <dsp:sp modelId="{A8DB44D3-9C67-45DB-B1FD-8D28AD16EE35}">
      <dsp:nvSpPr>
        <dsp:cNvPr id="0" name=""/>
        <dsp:cNvSpPr/>
      </dsp:nvSpPr>
      <dsp:spPr>
        <a:xfrm>
          <a:off x="614" y="0"/>
          <a:ext cx="2464877" cy="4525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Capital Markets Board (CMB)</a:t>
          </a:r>
          <a:endParaRPr lang="tr-TR" sz="1800" kern="1200" dirty="0">
            <a:solidFill>
              <a:schemeClr val="bg1"/>
            </a:solidFill>
          </a:endParaRPr>
        </a:p>
      </dsp:txBody>
      <dsp:txXfrm>
        <a:off x="22704" y="22090"/>
        <a:ext cx="2420697" cy="408331"/>
      </dsp:txXfrm>
    </dsp:sp>
    <dsp:sp modelId="{C161307A-53AF-40E4-A281-F73448098AE4}">
      <dsp:nvSpPr>
        <dsp:cNvPr id="0" name=""/>
        <dsp:cNvSpPr/>
      </dsp:nvSpPr>
      <dsp:spPr>
        <a:xfrm rot="5400000">
          <a:off x="5239349" y="-2297908"/>
          <a:ext cx="362008" cy="59999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baseline="0" dirty="0" smtClean="0">
              <a:solidFill>
                <a:schemeClr val="tx1"/>
              </a:solidFill>
              <a:latin typeface="+mj-lt"/>
            </a:rPr>
            <a:t>Protecting the rights of depositors, </a:t>
          </a:r>
          <a:endParaRPr lang="tr-TR" sz="1200" kern="1200" baseline="0" dirty="0"/>
        </a:p>
        <a:p>
          <a:pPr marL="114300" lvl="1" indent="-114300" algn="l" defTabSz="533400">
            <a:lnSpc>
              <a:spcPct val="90000"/>
            </a:lnSpc>
            <a:spcBef>
              <a:spcPct val="0"/>
            </a:spcBef>
            <a:spcAft>
              <a:spcPct val="15000"/>
            </a:spcAft>
            <a:buChar char="••"/>
          </a:pPr>
          <a:r>
            <a:rPr lang="tr-TR" sz="1200" b="0" kern="1200" baseline="0" dirty="0" smtClean="0">
              <a:solidFill>
                <a:schemeClr val="tx1"/>
              </a:solidFill>
              <a:latin typeface="+mj-lt"/>
            </a:rPr>
            <a:t>R</a:t>
          </a:r>
          <a:r>
            <a:rPr lang="en-US" sz="1200" b="0" kern="1200" baseline="0" dirty="0" err="1" smtClean="0">
              <a:solidFill>
                <a:schemeClr val="tx1"/>
              </a:solidFill>
              <a:latin typeface="+mj-lt"/>
            </a:rPr>
            <a:t>esolution</a:t>
          </a:r>
          <a:r>
            <a:rPr lang="en-US" sz="1200" b="0" kern="1200" baseline="0" dirty="0" smtClean="0">
              <a:solidFill>
                <a:schemeClr val="tx1"/>
              </a:solidFill>
              <a:latin typeface="+mj-lt"/>
            </a:rPr>
            <a:t> of banks</a:t>
          </a:r>
          <a:r>
            <a:rPr lang="tr-TR" sz="1200" b="0" kern="1200" baseline="0" dirty="0" smtClean="0">
              <a:solidFill>
                <a:schemeClr val="tx1"/>
              </a:solidFill>
              <a:latin typeface="+mj-lt"/>
            </a:rPr>
            <a:t>.</a:t>
          </a:r>
          <a:endParaRPr lang="tr-TR" sz="1200" kern="1200" baseline="0" dirty="0"/>
        </a:p>
      </dsp:txBody>
      <dsp:txXfrm rot="-5400000">
        <a:off x="2420367" y="538746"/>
        <a:ext cx="5982301" cy="326664"/>
      </dsp:txXfrm>
    </dsp:sp>
    <dsp:sp modelId="{24774E9A-3ABA-444D-8E6B-09D801AFC55D}">
      <dsp:nvSpPr>
        <dsp:cNvPr id="0" name=""/>
        <dsp:cNvSpPr/>
      </dsp:nvSpPr>
      <dsp:spPr>
        <a:xfrm>
          <a:off x="614" y="475822"/>
          <a:ext cx="2419752" cy="4525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Savings Deposit Insurance Fund (SDIF)</a:t>
          </a:r>
          <a:endParaRPr lang="tr-TR" sz="1800" kern="1200" dirty="0">
            <a:solidFill>
              <a:schemeClr val="bg1"/>
            </a:solidFill>
          </a:endParaRPr>
        </a:p>
      </dsp:txBody>
      <dsp:txXfrm>
        <a:off x="22704" y="497912"/>
        <a:ext cx="2375572" cy="408331"/>
      </dsp:txXfrm>
    </dsp:sp>
    <dsp:sp modelId="{2EEC994A-D288-4094-AF97-83449483CE48}">
      <dsp:nvSpPr>
        <dsp:cNvPr id="0" name=""/>
        <dsp:cNvSpPr/>
      </dsp:nvSpPr>
      <dsp:spPr>
        <a:xfrm rot="5400000">
          <a:off x="5239757" y="-1825581"/>
          <a:ext cx="362008" cy="6005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tr-TR" sz="1200" kern="1200" baseline="0" dirty="0">
            <a:latin typeface="+mj-lt"/>
          </a:endParaRPr>
        </a:p>
        <a:p>
          <a:pPr marL="114300" lvl="1" indent="-114300" algn="l" defTabSz="533400">
            <a:lnSpc>
              <a:spcPct val="90000"/>
            </a:lnSpc>
            <a:spcBef>
              <a:spcPct val="0"/>
            </a:spcBef>
            <a:spcAft>
              <a:spcPct val="15000"/>
            </a:spcAft>
            <a:buChar char="••"/>
          </a:pPr>
          <a:r>
            <a:rPr lang="tr-TR" sz="1200" b="0" kern="1200" baseline="0" dirty="0" err="1" smtClean="0">
              <a:solidFill>
                <a:schemeClr val="tx1"/>
              </a:solidFill>
              <a:latin typeface="+mj-lt"/>
            </a:rPr>
            <a:t>Tax</a:t>
          </a:r>
          <a:r>
            <a:rPr lang="tr-TR" sz="1200" b="0" kern="1200" baseline="0" dirty="0" smtClean="0">
              <a:solidFill>
                <a:schemeClr val="tx1"/>
              </a:solidFill>
              <a:latin typeface="+mj-lt"/>
            </a:rPr>
            <a:t> </a:t>
          </a:r>
          <a:r>
            <a:rPr lang="tr-TR" sz="1200" b="0" kern="1200" baseline="0" dirty="0" err="1" smtClean="0">
              <a:solidFill>
                <a:schemeClr val="tx1"/>
              </a:solidFill>
              <a:latin typeface="+mj-lt"/>
            </a:rPr>
            <a:t>related</a:t>
          </a:r>
          <a:r>
            <a:rPr lang="tr-TR" sz="1200" b="0" kern="1200" baseline="0" dirty="0" smtClean="0">
              <a:solidFill>
                <a:schemeClr val="tx1"/>
              </a:solidFill>
              <a:latin typeface="+mj-lt"/>
            </a:rPr>
            <a:t> </a:t>
          </a:r>
          <a:r>
            <a:rPr lang="tr-TR" sz="1200" b="0" kern="1200" baseline="0" dirty="0" err="1" smtClean="0">
              <a:solidFill>
                <a:schemeClr val="tx1"/>
              </a:solidFill>
              <a:latin typeface="+mj-lt"/>
            </a:rPr>
            <a:t>policies</a:t>
          </a:r>
          <a:endParaRPr lang="tr-TR" sz="1200" kern="1200" baseline="0" dirty="0">
            <a:latin typeface="+mj-lt"/>
          </a:endParaRPr>
        </a:p>
        <a:p>
          <a:pPr marL="114300" lvl="1" indent="-114300" algn="l" defTabSz="533400">
            <a:lnSpc>
              <a:spcPct val="90000"/>
            </a:lnSpc>
            <a:spcBef>
              <a:spcPct val="0"/>
            </a:spcBef>
            <a:spcAft>
              <a:spcPct val="15000"/>
            </a:spcAft>
            <a:buChar char="••"/>
          </a:pPr>
          <a:r>
            <a:rPr lang="tr-TR" sz="1200" b="0" i="0" u="sng" kern="1200" baseline="0" dirty="0" smtClean="0">
              <a:solidFill>
                <a:schemeClr val="tx1"/>
              </a:solidFill>
              <a:latin typeface="+mj-lt"/>
            </a:rPr>
            <a:t>Tools: </a:t>
          </a:r>
          <a:r>
            <a:rPr lang="tr-TR" sz="1200" b="0" kern="1200" baseline="0" dirty="0" smtClean="0">
              <a:solidFill>
                <a:schemeClr val="tx1"/>
              </a:solidFill>
              <a:latin typeface="+mj-lt"/>
            </a:rPr>
            <a:t>Resource </a:t>
          </a:r>
          <a:r>
            <a:rPr lang="tr-TR" sz="1200" b="0" kern="1200" baseline="0" dirty="0" err="1" smtClean="0">
              <a:solidFill>
                <a:schemeClr val="tx1"/>
              </a:solidFill>
              <a:latin typeface="+mj-lt"/>
            </a:rPr>
            <a:t>Utilization</a:t>
          </a:r>
          <a:r>
            <a:rPr lang="tr-TR" sz="1200" b="0" kern="1200" baseline="0" dirty="0" smtClean="0">
              <a:solidFill>
                <a:schemeClr val="tx1"/>
              </a:solidFill>
              <a:latin typeface="+mj-lt"/>
            </a:rPr>
            <a:t> </a:t>
          </a:r>
          <a:r>
            <a:rPr lang="tr-TR" sz="1200" b="0" kern="1200" baseline="0" dirty="0" err="1" smtClean="0">
              <a:solidFill>
                <a:schemeClr val="tx1"/>
              </a:solidFill>
              <a:latin typeface="+mj-lt"/>
            </a:rPr>
            <a:t>Fund</a:t>
          </a:r>
          <a:r>
            <a:rPr lang="tr-TR" sz="1200" b="0" kern="1200" baseline="0" dirty="0" smtClean="0">
              <a:solidFill>
                <a:schemeClr val="tx1"/>
              </a:solidFill>
              <a:latin typeface="+mj-lt"/>
            </a:rPr>
            <a:t> </a:t>
          </a:r>
          <a:r>
            <a:rPr lang="tr-TR" sz="1200" b="0" kern="1200" baseline="0" dirty="0" err="1" smtClean="0">
              <a:solidFill>
                <a:schemeClr val="tx1"/>
              </a:solidFill>
              <a:latin typeface="+mj-lt"/>
            </a:rPr>
            <a:t>Rates</a:t>
          </a:r>
          <a:r>
            <a:rPr lang="tr-TR" sz="1200" b="0" kern="1200" baseline="0" dirty="0" smtClean="0">
              <a:solidFill>
                <a:schemeClr val="tx1"/>
              </a:solidFill>
              <a:latin typeface="+mj-lt"/>
            </a:rPr>
            <a:t>, </a:t>
          </a:r>
          <a:r>
            <a:rPr lang="tr-TR" sz="1200" b="0" kern="1200" baseline="0" dirty="0" err="1" smtClean="0">
              <a:solidFill>
                <a:schemeClr val="tx1"/>
              </a:solidFill>
              <a:latin typeface="+mj-lt"/>
            </a:rPr>
            <a:t>Withholding</a:t>
          </a:r>
          <a:r>
            <a:rPr lang="tr-TR" sz="1200" b="0" kern="1200" baseline="0" dirty="0" smtClean="0">
              <a:solidFill>
                <a:schemeClr val="tx1"/>
              </a:solidFill>
              <a:latin typeface="+mj-lt"/>
            </a:rPr>
            <a:t> </a:t>
          </a:r>
          <a:r>
            <a:rPr lang="tr-TR" sz="1200" b="0" kern="1200" baseline="0" dirty="0" err="1" smtClean="0">
              <a:solidFill>
                <a:schemeClr val="tx1"/>
              </a:solidFill>
              <a:latin typeface="+mj-lt"/>
            </a:rPr>
            <a:t>tax</a:t>
          </a:r>
          <a:r>
            <a:rPr lang="tr-TR" sz="1200" b="0" kern="1200" baseline="0" dirty="0" smtClean="0">
              <a:solidFill>
                <a:schemeClr val="tx1"/>
              </a:solidFill>
              <a:latin typeface="+mj-lt"/>
            </a:rPr>
            <a:t>.</a:t>
          </a:r>
          <a:endParaRPr lang="tr-TR" sz="1200" kern="1200" baseline="0" dirty="0">
            <a:latin typeface="+mj-lt"/>
          </a:endParaRPr>
        </a:p>
        <a:p>
          <a:pPr marL="114300" lvl="1" indent="-114300" algn="l" defTabSz="533400">
            <a:lnSpc>
              <a:spcPct val="90000"/>
            </a:lnSpc>
            <a:spcBef>
              <a:spcPct val="0"/>
            </a:spcBef>
            <a:spcAft>
              <a:spcPct val="15000"/>
            </a:spcAft>
            <a:buChar char="••"/>
          </a:pPr>
          <a:endParaRPr lang="tr-TR" sz="1200" kern="1200" baseline="0" dirty="0">
            <a:latin typeface="+mj-lt"/>
          </a:endParaRPr>
        </a:p>
      </dsp:txBody>
      <dsp:txXfrm rot="-5400000">
        <a:off x="2417966" y="1013882"/>
        <a:ext cx="5987919" cy="326664"/>
      </dsp:txXfrm>
    </dsp:sp>
    <dsp:sp modelId="{328A4050-B77A-4253-9E96-B2327924ECD0}">
      <dsp:nvSpPr>
        <dsp:cNvPr id="0" name=""/>
        <dsp:cNvSpPr/>
      </dsp:nvSpPr>
      <dsp:spPr>
        <a:xfrm>
          <a:off x="614" y="950959"/>
          <a:ext cx="2417350" cy="4525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err="1" smtClean="0"/>
            <a:t>Ministry</a:t>
          </a:r>
          <a:r>
            <a:rPr lang="tr-TR" sz="1800" kern="1200" dirty="0" smtClean="0"/>
            <a:t> of Finance</a:t>
          </a:r>
          <a:endParaRPr lang="tr-TR" sz="1800" kern="1200" dirty="0"/>
        </a:p>
      </dsp:txBody>
      <dsp:txXfrm>
        <a:off x="22704" y="973049"/>
        <a:ext cx="2373170" cy="408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0C6C1-43F9-43B5-BA50-FA0124BBF5EE}">
      <dsp:nvSpPr>
        <dsp:cNvPr id="0" name=""/>
        <dsp:cNvSpPr/>
      </dsp:nvSpPr>
      <dsp:spPr>
        <a:xfrm>
          <a:off x="1675298" y="957"/>
          <a:ext cx="1510206" cy="817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UNDERSECRETARIAT OF TREASURY</a:t>
          </a:r>
          <a:endParaRPr lang="tr-TR" sz="1200" kern="1200" dirty="0"/>
        </a:p>
      </dsp:txBody>
      <dsp:txXfrm>
        <a:off x="1715214" y="40873"/>
        <a:ext cx="1430374" cy="737842"/>
      </dsp:txXfrm>
    </dsp:sp>
    <dsp:sp modelId="{253A5995-F590-4F06-A336-E4FA3001FCEF}">
      <dsp:nvSpPr>
        <dsp:cNvPr id="0" name=""/>
        <dsp:cNvSpPr/>
      </dsp:nvSpPr>
      <dsp:spPr>
        <a:xfrm>
          <a:off x="794042" y="409794"/>
          <a:ext cx="3272718" cy="3272718"/>
        </a:xfrm>
        <a:custGeom>
          <a:avLst/>
          <a:gdLst/>
          <a:ahLst/>
          <a:cxnLst/>
          <a:rect l="0" t="0" r="0" b="0"/>
          <a:pathLst>
            <a:path>
              <a:moveTo>
                <a:pt x="2398610" y="188379"/>
              </a:moveTo>
              <a:arcTo wR="1636359" hR="1636359" stAng="17865804" swAng="16786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366080-795A-47E3-9B18-1E8E4967E2DC}">
      <dsp:nvSpPr>
        <dsp:cNvPr id="0" name=""/>
        <dsp:cNvSpPr/>
      </dsp:nvSpPr>
      <dsp:spPr>
        <a:xfrm>
          <a:off x="3278553" y="1131654"/>
          <a:ext cx="1416236" cy="817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mj-lt"/>
            </a:rPr>
            <a:t>BANKING REGULATION AND SUPERVISION AGENCY </a:t>
          </a:r>
          <a:endParaRPr lang="tr-TR" sz="1200" kern="1200" dirty="0">
            <a:solidFill>
              <a:schemeClr val="bg1"/>
            </a:solidFill>
          </a:endParaRPr>
        </a:p>
      </dsp:txBody>
      <dsp:txXfrm>
        <a:off x="3318469" y="1171570"/>
        <a:ext cx="1336404" cy="737842"/>
      </dsp:txXfrm>
    </dsp:sp>
    <dsp:sp modelId="{6DC4E302-91CC-480F-9A2B-E2ED98301A3D}">
      <dsp:nvSpPr>
        <dsp:cNvPr id="0" name=""/>
        <dsp:cNvSpPr/>
      </dsp:nvSpPr>
      <dsp:spPr>
        <a:xfrm>
          <a:off x="794042" y="409794"/>
          <a:ext cx="3272718" cy="3272718"/>
        </a:xfrm>
        <a:custGeom>
          <a:avLst/>
          <a:gdLst/>
          <a:ahLst/>
          <a:cxnLst/>
          <a:rect l="0" t="0" r="0" b="0"/>
          <a:pathLst>
            <a:path>
              <a:moveTo>
                <a:pt x="3270438" y="1550007"/>
              </a:moveTo>
              <a:arcTo wR="1636359" hR="1636359" stAng="21418503" swAng="21993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AAC71D-0667-4976-AC77-3B8B6EB9CD93}">
      <dsp:nvSpPr>
        <dsp:cNvPr id="0" name=""/>
        <dsp:cNvSpPr/>
      </dsp:nvSpPr>
      <dsp:spPr>
        <a:xfrm>
          <a:off x="2698420" y="2961159"/>
          <a:ext cx="1387618" cy="817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200" kern="1200" dirty="0" smtClean="0"/>
            <a:t>SAVINGS DEPOSIT INSURANCE FUND</a:t>
          </a:r>
        </a:p>
      </dsp:txBody>
      <dsp:txXfrm>
        <a:off x="2738336" y="3001075"/>
        <a:ext cx="1307786" cy="737842"/>
      </dsp:txXfrm>
    </dsp:sp>
    <dsp:sp modelId="{7A8B5D5A-29EE-494F-9F1F-ECB3F8707355}">
      <dsp:nvSpPr>
        <dsp:cNvPr id="0" name=""/>
        <dsp:cNvSpPr/>
      </dsp:nvSpPr>
      <dsp:spPr>
        <a:xfrm>
          <a:off x="794042" y="409794"/>
          <a:ext cx="3272718" cy="3272718"/>
        </a:xfrm>
        <a:custGeom>
          <a:avLst/>
          <a:gdLst/>
          <a:ahLst/>
          <a:cxnLst/>
          <a:rect l="0" t="0" r="0" b="0"/>
          <a:pathLst>
            <a:path>
              <a:moveTo>
                <a:pt x="1899408" y="3251437"/>
              </a:moveTo>
              <a:arcTo wR="1636359" hR="1636359" stAng="4844965" swAng="10412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A711A9-D007-4672-8C28-E2EB27D08083}">
      <dsp:nvSpPr>
        <dsp:cNvPr id="0" name=""/>
        <dsp:cNvSpPr/>
      </dsp:nvSpPr>
      <dsp:spPr>
        <a:xfrm>
          <a:off x="742378" y="2961159"/>
          <a:ext cx="1452390" cy="817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CAPITAL MARKETS BOARD</a:t>
          </a:r>
          <a:endParaRPr lang="tr-TR" sz="1200" kern="1200" dirty="0"/>
        </a:p>
      </dsp:txBody>
      <dsp:txXfrm>
        <a:off x="782294" y="3001075"/>
        <a:ext cx="1372558" cy="737842"/>
      </dsp:txXfrm>
    </dsp:sp>
    <dsp:sp modelId="{AA987787-5692-41B3-8954-50BB764210AB}">
      <dsp:nvSpPr>
        <dsp:cNvPr id="0" name=""/>
        <dsp:cNvSpPr/>
      </dsp:nvSpPr>
      <dsp:spPr>
        <a:xfrm>
          <a:off x="794042" y="409794"/>
          <a:ext cx="3272718" cy="3272718"/>
        </a:xfrm>
        <a:custGeom>
          <a:avLst/>
          <a:gdLst/>
          <a:ahLst/>
          <a:cxnLst/>
          <a:rect l="0" t="0" r="0" b="0"/>
          <a:pathLst>
            <a:path>
              <a:moveTo>
                <a:pt x="273894" y="2542648"/>
              </a:moveTo>
              <a:arcTo wR="1636359" hR="1636359" stAng="8782127" swAng="21993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C3D305-1DB7-4AC0-A7AA-11BBCA8D22EC}">
      <dsp:nvSpPr>
        <dsp:cNvPr id="0" name=""/>
        <dsp:cNvSpPr/>
      </dsp:nvSpPr>
      <dsp:spPr>
        <a:xfrm>
          <a:off x="129746" y="1131654"/>
          <a:ext cx="1488770" cy="817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CENTRAL BANK OF THE REPUBLIC OF TURKEY</a:t>
          </a:r>
          <a:endParaRPr lang="tr-TR" sz="1200" kern="1200" dirty="0"/>
        </a:p>
      </dsp:txBody>
      <dsp:txXfrm>
        <a:off x="169662" y="1171570"/>
        <a:ext cx="1408938" cy="737842"/>
      </dsp:txXfrm>
    </dsp:sp>
    <dsp:sp modelId="{26824094-979F-47DA-87EE-DE815778CBE3}">
      <dsp:nvSpPr>
        <dsp:cNvPr id="0" name=""/>
        <dsp:cNvSpPr/>
      </dsp:nvSpPr>
      <dsp:spPr>
        <a:xfrm>
          <a:off x="794042" y="409794"/>
          <a:ext cx="3272718" cy="3272718"/>
        </a:xfrm>
        <a:custGeom>
          <a:avLst/>
          <a:gdLst/>
          <a:ahLst/>
          <a:cxnLst/>
          <a:rect l="0" t="0" r="0" b="0"/>
          <a:pathLst>
            <a:path>
              <a:moveTo>
                <a:pt x="283916" y="715180"/>
              </a:moveTo>
              <a:arcTo wR="1636359" hR="1636359" stAng="12855579" swAng="16786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6820-4713-46FB-90EB-C13EF0DEAB46}">
      <dsp:nvSpPr>
        <dsp:cNvPr id="0" name=""/>
        <dsp:cNvSpPr/>
      </dsp:nvSpPr>
      <dsp:spPr>
        <a:xfrm>
          <a:off x="3621842" y="128903"/>
          <a:ext cx="882127" cy="46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0" kern="1200" dirty="0" err="1">
              <a:solidFill>
                <a:schemeClr val="tx1"/>
              </a:solidFill>
              <a:latin typeface="Arial" panose="020B0604020202020204" pitchFamily="34" charset="0"/>
              <a:ea typeface="+mn-ea"/>
              <a:cs typeface="Arial" panose="020B0604020202020204" pitchFamily="34" charset="0"/>
            </a:rPr>
            <a:t>Currency</a:t>
          </a:r>
          <a:r>
            <a:rPr lang="tr-TR" sz="1200" b="0" kern="1200" dirty="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r>
            <a:rPr lang="tr-TR" sz="1200" b="0" kern="1200" dirty="0">
              <a:solidFill>
                <a:schemeClr val="tx1"/>
              </a:solidFill>
              <a:latin typeface="Arial" panose="020B0604020202020204" pitchFamily="34" charset="0"/>
              <a:ea typeface="+mn-ea"/>
              <a:cs typeface="Arial" panose="020B0604020202020204" pitchFamily="34" charset="0"/>
            </a:rPr>
            <a:t> </a:t>
          </a:r>
        </a:p>
      </dsp:txBody>
      <dsp:txXfrm>
        <a:off x="3621842" y="128903"/>
        <a:ext cx="882127" cy="463655"/>
      </dsp:txXfrm>
    </dsp:sp>
    <dsp:sp modelId="{0904AD24-B868-46EE-88DE-9E562F5708CE}">
      <dsp:nvSpPr>
        <dsp:cNvPr id="0" name=""/>
        <dsp:cNvSpPr/>
      </dsp:nvSpPr>
      <dsp:spPr>
        <a:xfrm>
          <a:off x="2025934" y="-130162"/>
          <a:ext cx="2307218" cy="2307218"/>
        </a:xfrm>
        <a:prstGeom prst="circularArrow">
          <a:avLst>
            <a:gd name="adj1" fmla="val 5200"/>
            <a:gd name="adj2" fmla="val 335938"/>
            <a:gd name="adj3" fmla="val 113822"/>
            <a:gd name="adj4" fmla="val 19992260"/>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D75E903-155C-4D1D-A5F4-995F1293E6E0}">
      <dsp:nvSpPr>
        <dsp:cNvPr id="0" name=""/>
        <dsp:cNvSpPr/>
      </dsp:nvSpPr>
      <dsp:spPr>
        <a:xfrm>
          <a:off x="2926158" y="1133455"/>
          <a:ext cx="2531358"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pPr lvl="0" algn="ctr" defTabSz="533400">
            <a:lnSpc>
              <a:spcPct val="90000"/>
            </a:lnSpc>
            <a:spcBef>
              <a:spcPct val="0"/>
            </a:spcBef>
            <a:spcAft>
              <a:spcPct val="35000"/>
            </a:spcAft>
          </a:pP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926158" y="1133455"/>
        <a:ext cx="2531358" cy="671800"/>
      </dsp:txXfrm>
    </dsp:sp>
    <dsp:sp modelId="{1B5D68FB-186D-4B8F-BD38-62BE1872D1E9}">
      <dsp:nvSpPr>
        <dsp:cNvPr id="0" name=""/>
        <dsp:cNvSpPr/>
      </dsp:nvSpPr>
      <dsp:spPr>
        <a:xfrm>
          <a:off x="2369695" y="-631"/>
          <a:ext cx="2307218" cy="2307218"/>
        </a:xfrm>
        <a:prstGeom prst="circularArrow">
          <a:avLst>
            <a:gd name="adj1" fmla="val 5200"/>
            <a:gd name="adj2" fmla="val 335938"/>
            <a:gd name="adj3" fmla="val 4014594"/>
            <a:gd name="adj4" fmla="val 2376219"/>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54EB722-BB66-40F3-BAB1-8CDDC7D015BB}">
      <dsp:nvSpPr>
        <dsp:cNvPr id="0" name=""/>
        <dsp:cNvSpPr/>
      </dsp:nvSpPr>
      <dsp:spPr>
        <a:xfrm>
          <a:off x="2814534" y="1869375"/>
          <a:ext cx="807325"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0" kern="1200" dirty="0" err="1">
              <a:solidFill>
                <a:schemeClr val="tx1"/>
              </a:solidFill>
              <a:latin typeface="Arial" panose="020B0604020202020204" pitchFamily="34" charset="0"/>
              <a:ea typeface="+mn-ea"/>
              <a:cs typeface="Arial" panose="020B0604020202020204" pitchFamily="34" charset="0"/>
            </a:rPr>
            <a:t>Domestic</a:t>
          </a:r>
          <a:r>
            <a:rPr lang="tr-TR" sz="1200" b="1" i="0" kern="1200" dirty="0">
              <a:solidFill>
                <a:schemeClr val="tx1"/>
              </a:solidFill>
              <a:latin typeface="Arial" panose="020B0604020202020204" pitchFamily="34" charset="0"/>
              <a:ea typeface="+mn-ea"/>
              <a:cs typeface="Arial" panose="020B0604020202020204" pitchFamily="34" charset="0"/>
            </a:rPr>
            <a:t> </a:t>
          </a:r>
          <a:r>
            <a:rPr lang="tr-TR" sz="1200" b="1" i="0" kern="1200" dirty="0" err="1">
              <a:solidFill>
                <a:schemeClr val="tx1"/>
              </a:solidFill>
              <a:latin typeface="Arial" panose="020B0604020202020204" pitchFamily="34" charset="0"/>
              <a:ea typeface="+mn-ea"/>
              <a:cs typeface="Arial" panose="020B0604020202020204" pitchFamily="34" charset="0"/>
            </a:rPr>
            <a:t>Credit</a:t>
          </a:r>
          <a:r>
            <a:rPr lang="tr-TR" sz="1200" b="1" i="0" kern="1200" dirty="0">
              <a:solidFill>
                <a:schemeClr val="tx1"/>
              </a:solidFill>
              <a:latin typeface="Arial" panose="020B0604020202020204" pitchFamily="34" charset="0"/>
              <a:ea typeface="+mn-ea"/>
              <a:cs typeface="Arial" panose="020B0604020202020204" pitchFamily="34" charset="0"/>
            </a:rPr>
            <a:t> Expansion</a:t>
          </a:r>
        </a:p>
      </dsp:txBody>
      <dsp:txXfrm>
        <a:off x="2814534" y="1869375"/>
        <a:ext cx="807325" cy="614740"/>
      </dsp:txXfrm>
    </dsp:sp>
    <dsp:sp modelId="{9E0640BF-50DB-4649-8C51-CC2C3A720F37}">
      <dsp:nvSpPr>
        <dsp:cNvPr id="0" name=""/>
        <dsp:cNvSpPr/>
      </dsp:nvSpPr>
      <dsp:spPr>
        <a:xfrm>
          <a:off x="1894731" y="-43799"/>
          <a:ext cx="2307218" cy="2307218"/>
        </a:xfrm>
        <a:prstGeom prst="circularArrow">
          <a:avLst>
            <a:gd name="adj1" fmla="val 5200"/>
            <a:gd name="adj2" fmla="val 335938"/>
            <a:gd name="adj3" fmla="val 8052476"/>
            <a:gd name="adj4" fmla="val 6449468"/>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824A1B5-D876-401D-8288-A64717FEC1B1}">
      <dsp:nvSpPr>
        <dsp:cNvPr id="0" name=""/>
        <dsp:cNvSpPr/>
      </dsp:nvSpPr>
      <dsp:spPr>
        <a:xfrm>
          <a:off x="1311235" y="1125383"/>
          <a:ext cx="1866646" cy="68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lvl="0" algn="ctr" defTabSz="533400">
            <a:lnSpc>
              <a:spcPct val="90000"/>
            </a:lnSpc>
            <a:spcBef>
              <a:spcPct val="0"/>
            </a:spcBef>
            <a:spcAft>
              <a:spcPct val="35000"/>
            </a:spcAft>
          </a:pPr>
          <a:r>
            <a:rPr lang="tr-TR" sz="1200" b="0" i="0" kern="1200" dirty="0" err="1" smtClean="0">
              <a:solidFill>
                <a:schemeClr val="tx1"/>
              </a:solidFill>
              <a:latin typeface="Arial" panose="020B0604020202020204" pitchFamily="34" charset="0"/>
              <a:ea typeface="+mn-ea"/>
              <a:cs typeface="Arial" panose="020B0604020202020204" pitchFamily="34" charset="0"/>
            </a:rPr>
            <a:t>further</a:t>
          </a:r>
          <a:r>
            <a:rPr lang="tr-TR" sz="1200" b="0" i="0" kern="1200" dirty="0" smtClean="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endParaRPr lang="tr-TR" sz="1200" b="0" i="0" kern="1200" dirty="0">
            <a:solidFill>
              <a:schemeClr val="tx1"/>
            </a:solidFill>
            <a:latin typeface="Arial" panose="020B0604020202020204" pitchFamily="34" charset="0"/>
            <a:ea typeface="+mn-ea"/>
            <a:cs typeface="Arial" panose="020B0604020202020204" pitchFamily="34" charset="0"/>
          </a:endParaRPr>
        </a:p>
      </dsp:txBody>
      <dsp:txXfrm>
        <a:off x="1311235" y="1125383"/>
        <a:ext cx="1866646" cy="687943"/>
      </dsp:txXfrm>
    </dsp:sp>
    <dsp:sp modelId="{273382AA-5DDB-4514-9121-E795B37C9D6D}">
      <dsp:nvSpPr>
        <dsp:cNvPr id="0" name=""/>
        <dsp:cNvSpPr/>
      </dsp:nvSpPr>
      <dsp:spPr>
        <a:xfrm>
          <a:off x="1936529" y="161015"/>
          <a:ext cx="2307218" cy="2307218"/>
        </a:xfrm>
        <a:prstGeom prst="circularArrow">
          <a:avLst>
            <a:gd name="adj1" fmla="val 5200"/>
            <a:gd name="adj2" fmla="val 335938"/>
            <a:gd name="adj3" fmla="val 12297735"/>
            <a:gd name="adj4" fmla="val 10893972"/>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7611383-8560-4D86-8025-C29CDD7C66E3}">
      <dsp:nvSpPr>
        <dsp:cNvPr id="0" name=""/>
        <dsp:cNvSpPr/>
      </dsp:nvSpPr>
      <dsp:spPr>
        <a:xfrm>
          <a:off x="2196974" y="128906"/>
          <a:ext cx="614740"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196974" y="128906"/>
        <a:ext cx="614740" cy="614740"/>
      </dsp:txXfrm>
    </dsp:sp>
    <dsp:sp modelId="{D018E67F-4251-490B-8B54-E96CAE63BFC9}">
      <dsp:nvSpPr>
        <dsp:cNvPr id="0" name=""/>
        <dsp:cNvSpPr/>
      </dsp:nvSpPr>
      <dsp:spPr>
        <a:xfrm>
          <a:off x="2249971" y="161770"/>
          <a:ext cx="2307218" cy="2307218"/>
        </a:xfrm>
        <a:prstGeom prst="circularArrow">
          <a:avLst>
            <a:gd name="adj1" fmla="val 5200"/>
            <a:gd name="adj2" fmla="val 335938"/>
            <a:gd name="adj3" fmla="val 16565786"/>
            <a:gd name="adj4" fmla="val 14709856"/>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6820-4713-46FB-90EB-C13EF0DEAB46}">
      <dsp:nvSpPr>
        <dsp:cNvPr id="0" name=""/>
        <dsp:cNvSpPr/>
      </dsp:nvSpPr>
      <dsp:spPr>
        <a:xfrm>
          <a:off x="3621842" y="128903"/>
          <a:ext cx="882127" cy="46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0" kern="1200" dirty="0" err="1">
              <a:solidFill>
                <a:schemeClr val="tx1"/>
              </a:solidFill>
              <a:latin typeface="Arial" panose="020B0604020202020204" pitchFamily="34" charset="0"/>
              <a:ea typeface="+mn-ea"/>
              <a:cs typeface="Arial" panose="020B0604020202020204" pitchFamily="34" charset="0"/>
            </a:rPr>
            <a:t>Currency</a:t>
          </a:r>
          <a:r>
            <a:rPr lang="tr-TR" sz="1200" b="0" kern="1200" dirty="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r>
            <a:rPr lang="tr-TR" sz="1200" b="0" kern="1200" dirty="0">
              <a:solidFill>
                <a:schemeClr val="tx1"/>
              </a:solidFill>
              <a:latin typeface="Arial" panose="020B0604020202020204" pitchFamily="34" charset="0"/>
              <a:ea typeface="+mn-ea"/>
              <a:cs typeface="Arial" panose="020B0604020202020204" pitchFamily="34" charset="0"/>
            </a:rPr>
            <a:t> </a:t>
          </a:r>
        </a:p>
      </dsp:txBody>
      <dsp:txXfrm>
        <a:off x="3621842" y="128903"/>
        <a:ext cx="882127" cy="463655"/>
      </dsp:txXfrm>
    </dsp:sp>
    <dsp:sp modelId="{0904AD24-B868-46EE-88DE-9E562F5708CE}">
      <dsp:nvSpPr>
        <dsp:cNvPr id="0" name=""/>
        <dsp:cNvSpPr/>
      </dsp:nvSpPr>
      <dsp:spPr>
        <a:xfrm>
          <a:off x="2025934" y="-130162"/>
          <a:ext cx="2307218" cy="2307218"/>
        </a:xfrm>
        <a:prstGeom prst="circularArrow">
          <a:avLst>
            <a:gd name="adj1" fmla="val 5200"/>
            <a:gd name="adj2" fmla="val 335938"/>
            <a:gd name="adj3" fmla="val 113822"/>
            <a:gd name="adj4" fmla="val 19992260"/>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D75E903-155C-4D1D-A5F4-995F1293E6E0}">
      <dsp:nvSpPr>
        <dsp:cNvPr id="0" name=""/>
        <dsp:cNvSpPr/>
      </dsp:nvSpPr>
      <dsp:spPr>
        <a:xfrm>
          <a:off x="2926158" y="1133455"/>
          <a:ext cx="2531358"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pPr lvl="0" algn="ctr" defTabSz="533400">
            <a:lnSpc>
              <a:spcPct val="90000"/>
            </a:lnSpc>
            <a:spcBef>
              <a:spcPct val="0"/>
            </a:spcBef>
            <a:spcAft>
              <a:spcPct val="35000"/>
            </a:spcAft>
          </a:pP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926158" y="1133455"/>
        <a:ext cx="2531358" cy="671800"/>
      </dsp:txXfrm>
    </dsp:sp>
    <dsp:sp modelId="{1B5D68FB-186D-4B8F-BD38-62BE1872D1E9}">
      <dsp:nvSpPr>
        <dsp:cNvPr id="0" name=""/>
        <dsp:cNvSpPr/>
      </dsp:nvSpPr>
      <dsp:spPr>
        <a:xfrm>
          <a:off x="2369695" y="-631"/>
          <a:ext cx="2307218" cy="2307218"/>
        </a:xfrm>
        <a:prstGeom prst="circularArrow">
          <a:avLst>
            <a:gd name="adj1" fmla="val 5200"/>
            <a:gd name="adj2" fmla="val 335938"/>
            <a:gd name="adj3" fmla="val 4014594"/>
            <a:gd name="adj4" fmla="val 2376219"/>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54EB722-BB66-40F3-BAB1-8CDDC7D015BB}">
      <dsp:nvSpPr>
        <dsp:cNvPr id="0" name=""/>
        <dsp:cNvSpPr/>
      </dsp:nvSpPr>
      <dsp:spPr>
        <a:xfrm>
          <a:off x="2814534" y="1869375"/>
          <a:ext cx="807325"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0" kern="1200" dirty="0" err="1">
              <a:solidFill>
                <a:schemeClr val="tx1"/>
              </a:solidFill>
              <a:latin typeface="Arial" panose="020B0604020202020204" pitchFamily="34" charset="0"/>
              <a:ea typeface="+mn-ea"/>
              <a:cs typeface="Arial" panose="020B0604020202020204" pitchFamily="34" charset="0"/>
            </a:rPr>
            <a:t>Domestic</a:t>
          </a:r>
          <a:r>
            <a:rPr lang="tr-TR" sz="1200" b="1" i="0" kern="1200" dirty="0">
              <a:solidFill>
                <a:schemeClr val="tx1"/>
              </a:solidFill>
              <a:latin typeface="Arial" panose="020B0604020202020204" pitchFamily="34" charset="0"/>
              <a:ea typeface="+mn-ea"/>
              <a:cs typeface="Arial" panose="020B0604020202020204" pitchFamily="34" charset="0"/>
            </a:rPr>
            <a:t> </a:t>
          </a:r>
          <a:r>
            <a:rPr lang="tr-TR" sz="1200" b="1" i="0" kern="1200" dirty="0" err="1">
              <a:solidFill>
                <a:schemeClr val="tx1"/>
              </a:solidFill>
              <a:latin typeface="Arial" panose="020B0604020202020204" pitchFamily="34" charset="0"/>
              <a:ea typeface="+mn-ea"/>
              <a:cs typeface="Arial" panose="020B0604020202020204" pitchFamily="34" charset="0"/>
            </a:rPr>
            <a:t>Credit</a:t>
          </a:r>
          <a:r>
            <a:rPr lang="tr-TR" sz="1200" b="1" i="0" kern="1200" dirty="0">
              <a:solidFill>
                <a:schemeClr val="tx1"/>
              </a:solidFill>
              <a:latin typeface="Arial" panose="020B0604020202020204" pitchFamily="34" charset="0"/>
              <a:ea typeface="+mn-ea"/>
              <a:cs typeface="Arial" panose="020B0604020202020204" pitchFamily="34" charset="0"/>
            </a:rPr>
            <a:t> Expansion</a:t>
          </a:r>
        </a:p>
      </dsp:txBody>
      <dsp:txXfrm>
        <a:off x="2814534" y="1869375"/>
        <a:ext cx="807325" cy="614740"/>
      </dsp:txXfrm>
    </dsp:sp>
    <dsp:sp modelId="{9E0640BF-50DB-4649-8C51-CC2C3A720F37}">
      <dsp:nvSpPr>
        <dsp:cNvPr id="0" name=""/>
        <dsp:cNvSpPr/>
      </dsp:nvSpPr>
      <dsp:spPr>
        <a:xfrm>
          <a:off x="1894731" y="-43799"/>
          <a:ext cx="2307218" cy="2307218"/>
        </a:xfrm>
        <a:prstGeom prst="circularArrow">
          <a:avLst>
            <a:gd name="adj1" fmla="val 5200"/>
            <a:gd name="adj2" fmla="val 335938"/>
            <a:gd name="adj3" fmla="val 8052476"/>
            <a:gd name="adj4" fmla="val 6449468"/>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824A1B5-D876-401D-8288-A64717FEC1B1}">
      <dsp:nvSpPr>
        <dsp:cNvPr id="0" name=""/>
        <dsp:cNvSpPr/>
      </dsp:nvSpPr>
      <dsp:spPr>
        <a:xfrm>
          <a:off x="1311235" y="1125383"/>
          <a:ext cx="1866646" cy="68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lvl="0" algn="ctr" defTabSz="533400">
            <a:lnSpc>
              <a:spcPct val="90000"/>
            </a:lnSpc>
            <a:spcBef>
              <a:spcPct val="0"/>
            </a:spcBef>
            <a:spcAft>
              <a:spcPct val="35000"/>
            </a:spcAft>
          </a:pPr>
          <a:r>
            <a:rPr lang="tr-TR" sz="1200" b="0" i="0" kern="1200" dirty="0" err="1" smtClean="0">
              <a:solidFill>
                <a:schemeClr val="tx1"/>
              </a:solidFill>
              <a:latin typeface="Arial" panose="020B0604020202020204" pitchFamily="34" charset="0"/>
              <a:ea typeface="+mn-ea"/>
              <a:cs typeface="Arial" panose="020B0604020202020204" pitchFamily="34" charset="0"/>
            </a:rPr>
            <a:t>further</a:t>
          </a:r>
          <a:r>
            <a:rPr lang="tr-TR" sz="1200" b="0" i="0" kern="1200" dirty="0" smtClean="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endParaRPr lang="tr-TR" sz="1200" b="0" i="0" kern="1200" dirty="0">
            <a:solidFill>
              <a:schemeClr val="tx1"/>
            </a:solidFill>
            <a:latin typeface="Arial" panose="020B0604020202020204" pitchFamily="34" charset="0"/>
            <a:ea typeface="+mn-ea"/>
            <a:cs typeface="Arial" panose="020B0604020202020204" pitchFamily="34" charset="0"/>
          </a:endParaRPr>
        </a:p>
      </dsp:txBody>
      <dsp:txXfrm>
        <a:off x="1311235" y="1125383"/>
        <a:ext cx="1866646" cy="687943"/>
      </dsp:txXfrm>
    </dsp:sp>
    <dsp:sp modelId="{273382AA-5DDB-4514-9121-E795B37C9D6D}">
      <dsp:nvSpPr>
        <dsp:cNvPr id="0" name=""/>
        <dsp:cNvSpPr/>
      </dsp:nvSpPr>
      <dsp:spPr>
        <a:xfrm>
          <a:off x="1936529" y="161015"/>
          <a:ext cx="2307218" cy="2307218"/>
        </a:xfrm>
        <a:prstGeom prst="circularArrow">
          <a:avLst>
            <a:gd name="adj1" fmla="val 5200"/>
            <a:gd name="adj2" fmla="val 335938"/>
            <a:gd name="adj3" fmla="val 12297735"/>
            <a:gd name="adj4" fmla="val 10893972"/>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7611383-8560-4D86-8025-C29CDD7C66E3}">
      <dsp:nvSpPr>
        <dsp:cNvPr id="0" name=""/>
        <dsp:cNvSpPr/>
      </dsp:nvSpPr>
      <dsp:spPr>
        <a:xfrm>
          <a:off x="2196974" y="128906"/>
          <a:ext cx="614740"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196974" y="128906"/>
        <a:ext cx="614740" cy="614740"/>
      </dsp:txXfrm>
    </dsp:sp>
    <dsp:sp modelId="{D018E67F-4251-490B-8B54-E96CAE63BFC9}">
      <dsp:nvSpPr>
        <dsp:cNvPr id="0" name=""/>
        <dsp:cNvSpPr/>
      </dsp:nvSpPr>
      <dsp:spPr>
        <a:xfrm>
          <a:off x="2249971" y="161770"/>
          <a:ext cx="2307218" cy="2307218"/>
        </a:xfrm>
        <a:prstGeom prst="circularArrow">
          <a:avLst>
            <a:gd name="adj1" fmla="val 5200"/>
            <a:gd name="adj2" fmla="val 335938"/>
            <a:gd name="adj3" fmla="val 16565786"/>
            <a:gd name="adj4" fmla="val 14709856"/>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6820-4713-46FB-90EB-C13EF0DEAB46}">
      <dsp:nvSpPr>
        <dsp:cNvPr id="0" name=""/>
        <dsp:cNvSpPr/>
      </dsp:nvSpPr>
      <dsp:spPr>
        <a:xfrm>
          <a:off x="3621842" y="128903"/>
          <a:ext cx="882127" cy="46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0" kern="1200" dirty="0" err="1">
              <a:solidFill>
                <a:schemeClr val="tx1"/>
              </a:solidFill>
              <a:latin typeface="Arial" panose="020B0604020202020204" pitchFamily="34" charset="0"/>
              <a:ea typeface="+mn-ea"/>
              <a:cs typeface="Arial" panose="020B0604020202020204" pitchFamily="34" charset="0"/>
            </a:rPr>
            <a:t>Currency</a:t>
          </a:r>
          <a:r>
            <a:rPr lang="tr-TR" sz="1200" b="0" kern="1200" dirty="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r>
            <a:rPr lang="tr-TR" sz="1200" b="0" kern="1200" dirty="0">
              <a:solidFill>
                <a:schemeClr val="tx1"/>
              </a:solidFill>
              <a:latin typeface="Arial" panose="020B0604020202020204" pitchFamily="34" charset="0"/>
              <a:ea typeface="+mn-ea"/>
              <a:cs typeface="Arial" panose="020B0604020202020204" pitchFamily="34" charset="0"/>
            </a:rPr>
            <a:t> </a:t>
          </a:r>
        </a:p>
      </dsp:txBody>
      <dsp:txXfrm>
        <a:off x="3621842" y="128903"/>
        <a:ext cx="882127" cy="463655"/>
      </dsp:txXfrm>
    </dsp:sp>
    <dsp:sp modelId="{0904AD24-B868-46EE-88DE-9E562F5708CE}">
      <dsp:nvSpPr>
        <dsp:cNvPr id="0" name=""/>
        <dsp:cNvSpPr/>
      </dsp:nvSpPr>
      <dsp:spPr>
        <a:xfrm>
          <a:off x="2025934" y="-130162"/>
          <a:ext cx="2307218" cy="2307218"/>
        </a:xfrm>
        <a:prstGeom prst="circularArrow">
          <a:avLst>
            <a:gd name="adj1" fmla="val 5200"/>
            <a:gd name="adj2" fmla="val 335938"/>
            <a:gd name="adj3" fmla="val 113822"/>
            <a:gd name="adj4" fmla="val 19992260"/>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D75E903-155C-4D1D-A5F4-995F1293E6E0}">
      <dsp:nvSpPr>
        <dsp:cNvPr id="0" name=""/>
        <dsp:cNvSpPr/>
      </dsp:nvSpPr>
      <dsp:spPr>
        <a:xfrm>
          <a:off x="2926158" y="1133455"/>
          <a:ext cx="2531358"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Improved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balance</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smtClean="0">
              <a:solidFill>
                <a:srgbClr val="000000">
                  <a:hueOff val="0"/>
                  <a:satOff val="0"/>
                  <a:lumOff val="0"/>
                  <a:alphaOff val="0"/>
                </a:srgbClr>
              </a:solidFill>
              <a:latin typeface="Arial" panose="020B0604020202020204" pitchFamily="34" charset="0"/>
              <a:ea typeface="+mn-ea"/>
              <a:cs typeface="Arial" panose="020B0604020202020204" pitchFamily="34" charset="0"/>
            </a:rPr>
            <a:t>sheet</a:t>
          </a: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 </a:t>
          </a:r>
        </a:p>
        <a:p>
          <a:pPr lvl="0" algn="ctr" defTabSz="533400">
            <a:lnSpc>
              <a:spcPct val="90000"/>
            </a:lnSpc>
            <a:spcBef>
              <a:spcPct val="0"/>
            </a:spcBef>
            <a:spcAft>
              <a:spcPct val="35000"/>
            </a:spcAft>
          </a:pPr>
          <a:r>
            <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rPr>
            <a:t>of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non-financial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firms</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 </a:t>
          </a:r>
        </a:p>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Increased</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collateral</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values</a:t>
          </a:r>
          <a:endPar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926158" y="1133455"/>
        <a:ext cx="2531358" cy="671800"/>
      </dsp:txXfrm>
    </dsp:sp>
    <dsp:sp modelId="{1B5D68FB-186D-4B8F-BD38-62BE1872D1E9}">
      <dsp:nvSpPr>
        <dsp:cNvPr id="0" name=""/>
        <dsp:cNvSpPr/>
      </dsp:nvSpPr>
      <dsp:spPr>
        <a:xfrm>
          <a:off x="2369695" y="-631"/>
          <a:ext cx="2307218" cy="2307218"/>
        </a:xfrm>
        <a:prstGeom prst="circularArrow">
          <a:avLst>
            <a:gd name="adj1" fmla="val 5200"/>
            <a:gd name="adj2" fmla="val 335938"/>
            <a:gd name="adj3" fmla="val 4014594"/>
            <a:gd name="adj4" fmla="val 2376219"/>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54EB722-BB66-40F3-BAB1-8CDDC7D015BB}">
      <dsp:nvSpPr>
        <dsp:cNvPr id="0" name=""/>
        <dsp:cNvSpPr/>
      </dsp:nvSpPr>
      <dsp:spPr>
        <a:xfrm>
          <a:off x="2814534" y="1869375"/>
          <a:ext cx="807325"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0" kern="1200" dirty="0" err="1">
              <a:solidFill>
                <a:schemeClr val="tx1"/>
              </a:solidFill>
              <a:latin typeface="Arial" panose="020B0604020202020204" pitchFamily="34" charset="0"/>
              <a:ea typeface="+mn-ea"/>
              <a:cs typeface="Arial" panose="020B0604020202020204" pitchFamily="34" charset="0"/>
            </a:rPr>
            <a:t>Domestic</a:t>
          </a:r>
          <a:r>
            <a:rPr lang="tr-TR" sz="1200" b="1" i="0" kern="1200" dirty="0">
              <a:solidFill>
                <a:schemeClr val="tx1"/>
              </a:solidFill>
              <a:latin typeface="Arial" panose="020B0604020202020204" pitchFamily="34" charset="0"/>
              <a:ea typeface="+mn-ea"/>
              <a:cs typeface="Arial" panose="020B0604020202020204" pitchFamily="34" charset="0"/>
            </a:rPr>
            <a:t> </a:t>
          </a:r>
          <a:r>
            <a:rPr lang="tr-TR" sz="1200" b="1" i="0" kern="1200" dirty="0" err="1">
              <a:solidFill>
                <a:schemeClr val="tx1"/>
              </a:solidFill>
              <a:latin typeface="Arial" panose="020B0604020202020204" pitchFamily="34" charset="0"/>
              <a:ea typeface="+mn-ea"/>
              <a:cs typeface="Arial" panose="020B0604020202020204" pitchFamily="34" charset="0"/>
            </a:rPr>
            <a:t>Credit</a:t>
          </a:r>
          <a:r>
            <a:rPr lang="tr-TR" sz="1200" b="1" i="0" kern="1200" dirty="0">
              <a:solidFill>
                <a:schemeClr val="tx1"/>
              </a:solidFill>
              <a:latin typeface="Arial" panose="020B0604020202020204" pitchFamily="34" charset="0"/>
              <a:ea typeface="+mn-ea"/>
              <a:cs typeface="Arial" panose="020B0604020202020204" pitchFamily="34" charset="0"/>
            </a:rPr>
            <a:t> Expansion</a:t>
          </a:r>
        </a:p>
      </dsp:txBody>
      <dsp:txXfrm>
        <a:off x="2814534" y="1869375"/>
        <a:ext cx="807325" cy="614740"/>
      </dsp:txXfrm>
    </dsp:sp>
    <dsp:sp modelId="{9E0640BF-50DB-4649-8C51-CC2C3A720F37}">
      <dsp:nvSpPr>
        <dsp:cNvPr id="0" name=""/>
        <dsp:cNvSpPr/>
      </dsp:nvSpPr>
      <dsp:spPr>
        <a:xfrm>
          <a:off x="1894731" y="-43799"/>
          <a:ext cx="2307218" cy="2307218"/>
        </a:xfrm>
        <a:prstGeom prst="circularArrow">
          <a:avLst>
            <a:gd name="adj1" fmla="val 5200"/>
            <a:gd name="adj2" fmla="val 335938"/>
            <a:gd name="adj3" fmla="val 8052476"/>
            <a:gd name="adj4" fmla="val 6449468"/>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824A1B5-D876-401D-8288-A64717FEC1B1}">
      <dsp:nvSpPr>
        <dsp:cNvPr id="0" name=""/>
        <dsp:cNvSpPr/>
      </dsp:nvSpPr>
      <dsp:spPr>
        <a:xfrm>
          <a:off x="1311235" y="1125383"/>
          <a:ext cx="1866646" cy="68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Non-tradable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price</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inflation</a:t>
          </a:r>
          <a:r>
            <a:rPr lang="tr-TR" sz="12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endParaRPr lang="tr-TR" sz="1200" kern="1200" dirty="0" smtClean="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lvl="0" algn="ctr" defTabSz="533400">
            <a:lnSpc>
              <a:spcPct val="90000"/>
            </a:lnSpc>
            <a:spcBef>
              <a:spcPct val="0"/>
            </a:spcBef>
            <a:spcAft>
              <a:spcPct val="35000"/>
            </a:spcAft>
          </a:pPr>
          <a:r>
            <a:rPr lang="tr-TR" sz="1200" b="0" i="0" kern="1200" dirty="0" err="1" smtClean="0">
              <a:solidFill>
                <a:schemeClr val="tx1"/>
              </a:solidFill>
              <a:latin typeface="Arial" panose="020B0604020202020204" pitchFamily="34" charset="0"/>
              <a:ea typeface="+mn-ea"/>
              <a:cs typeface="Arial" panose="020B0604020202020204" pitchFamily="34" charset="0"/>
            </a:rPr>
            <a:t>further</a:t>
          </a:r>
          <a:r>
            <a:rPr lang="tr-TR" sz="1200" b="0" i="0" kern="1200" dirty="0" smtClean="0">
              <a:solidFill>
                <a:schemeClr val="tx1"/>
              </a:solidFill>
              <a:latin typeface="Arial" panose="020B0604020202020204" pitchFamily="34" charset="0"/>
              <a:ea typeface="+mn-ea"/>
              <a:cs typeface="Arial" panose="020B0604020202020204" pitchFamily="34" charset="0"/>
            </a:rPr>
            <a:t> </a:t>
          </a:r>
          <a:r>
            <a:rPr lang="tr-TR" sz="1200" b="0" i="0" kern="1200" dirty="0" err="1">
              <a:solidFill>
                <a:schemeClr val="tx1"/>
              </a:solidFill>
              <a:latin typeface="Arial" panose="020B0604020202020204" pitchFamily="34" charset="0"/>
              <a:ea typeface="+mn-ea"/>
              <a:cs typeface="Arial" panose="020B0604020202020204" pitchFamily="34" charset="0"/>
            </a:rPr>
            <a:t>appreciation</a:t>
          </a:r>
          <a:endParaRPr lang="tr-TR" sz="1200" b="0" i="0" kern="1200" dirty="0">
            <a:solidFill>
              <a:schemeClr val="tx1"/>
            </a:solidFill>
            <a:latin typeface="Arial" panose="020B0604020202020204" pitchFamily="34" charset="0"/>
            <a:ea typeface="+mn-ea"/>
            <a:cs typeface="Arial" panose="020B0604020202020204" pitchFamily="34" charset="0"/>
          </a:endParaRPr>
        </a:p>
      </dsp:txBody>
      <dsp:txXfrm>
        <a:off x="1311235" y="1125383"/>
        <a:ext cx="1866646" cy="687943"/>
      </dsp:txXfrm>
    </dsp:sp>
    <dsp:sp modelId="{273382AA-5DDB-4514-9121-E795B37C9D6D}">
      <dsp:nvSpPr>
        <dsp:cNvPr id="0" name=""/>
        <dsp:cNvSpPr/>
      </dsp:nvSpPr>
      <dsp:spPr>
        <a:xfrm>
          <a:off x="1936529" y="161015"/>
          <a:ext cx="2307218" cy="2307218"/>
        </a:xfrm>
        <a:prstGeom prst="circularArrow">
          <a:avLst>
            <a:gd name="adj1" fmla="val 5200"/>
            <a:gd name="adj2" fmla="val 335938"/>
            <a:gd name="adj3" fmla="val 12297735"/>
            <a:gd name="adj4" fmla="val 10893972"/>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7611383-8560-4D86-8025-C29CDD7C66E3}">
      <dsp:nvSpPr>
        <dsp:cNvPr id="0" name=""/>
        <dsp:cNvSpPr/>
      </dsp:nvSpPr>
      <dsp:spPr>
        <a:xfrm>
          <a:off x="2196974" y="128906"/>
          <a:ext cx="614740" cy="61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A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surge</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in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capital</a:t>
          </a:r>
          <a:r>
            <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a:t>
          </a:r>
          <a:r>
            <a:rPr lang="tr-TR" sz="1200" b="1" i="1" u="sng" kern="1200" dirty="0" err="1">
              <a:solidFill>
                <a:srgbClr val="000000">
                  <a:hueOff val="0"/>
                  <a:satOff val="0"/>
                  <a:lumOff val="0"/>
                  <a:alphaOff val="0"/>
                </a:srgbClr>
              </a:solidFill>
              <a:latin typeface="Arial" panose="020B0604020202020204" pitchFamily="34" charset="0"/>
              <a:ea typeface="+mn-ea"/>
              <a:cs typeface="Arial" panose="020B0604020202020204" pitchFamily="34" charset="0"/>
            </a:rPr>
            <a:t>inflows</a:t>
          </a:r>
          <a:endParaRPr lang="tr-TR" sz="1200" b="1" i="1" u="sng"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196974" y="128906"/>
        <a:ext cx="614740" cy="614740"/>
      </dsp:txXfrm>
    </dsp:sp>
    <dsp:sp modelId="{D018E67F-4251-490B-8B54-E96CAE63BFC9}">
      <dsp:nvSpPr>
        <dsp:cNvPr id="0" name=""/>
        <dsp:cNvSpPr/>
      </dsp:nvSpPr>
      <dsp:spPr>
        <a:xfrm>
          <a:off x="2249971" y="161770"/>
          <a:ext cx="2307218" cy="2307218"/>
        </a:xfrm>
        <a:prstGeom prst="circularArrow">
          <a:avLst>
            <a:gd name="adj1" fmla="val 5200"/>
            <a:gd name="adj2" fmla="val 335938"/>
            <a:gd name="adj3" fmla="val 16565786"/>
            <a:gd name="adj4" fmla="val 14709856"/>
            <a:gd name="adj5" fmla="val 6067"/>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0.60785</cdr:x>
      <cdr:y>0.19743</cdr:y>
    </cdr:from>
    <cdr:to>
      <cdr:x>0.91988</cdr:x>
      <cdr:y>0.30898</cdr:y>
    </cdr:to>
    <cdr:sp macro="" textlink="">
      <cdr:nvSpPr>
        <cdr:cNvPr id="2" name="Text Box 25"/>
        <cdr:cNvSpPr txBox="1">
          <a:spLocks xmlns:a="http://schemas.openxmlformats.org/drawingml/2006/main" noChangeArrowheads="1"/>
        </cdr:cNvSpPr>
      </cdr:nvSpPr>
      <cdr:spPr bwMode="auto">
        <a:xfrm xmlns:a="http://schemas.openxmlformats.org/drawingml/2006/main">
          <a:off x="2456780" y="817066"/>
          <a:ext cx="1261155" cy="4616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spcBef>
              <a:spcPct val="0"/>
            </a:spcBef>
          </a:pPr>
          <a:r>
            <a:rPr lang="en-US" sz="1200" b="1" dirty="0">
              <a:solidFill>
                <a:srgbClr val="87212E"/>
              </a:solidFill>
              <a:latin typeface="Calibri" pitchFamily="34" charset="0"/>
              <a:cs typeface="Calibri" pitchFamily="34" charset="0"/>
            </a:rPr>
            <a:t>Change in Credit/GDP</a:t>
          </a:r>
        </a:p>
      </cdr:txBody>
    </cdr:sp>
  </cdr:relSizeAnchor>
  <cdr:relSizeAnchor xmlns:cdr="http://schemas.openxmlformats.org/drawingml/2006/chartDrawing">
    <cdr:from>
      <cdr:x>0.00211</cdr:x>
      <cdr:y>0.63766</cdr:y>
    </cdr:from>
    <cdr:to>
      <cdr:x>0.64348</cdr:x>
      <cdr:y>0.70459</cdr:y>
    </cdr:to>
    <cdr:sp macro="" textlink="">
      <cdr:nvSpPr>
        <cdr:cNvPr id="3" name="Text Box 25"/>
        <cdr:cNvSpPr txBox="1">
          <a:spLocks xmlns:a="http://schemas.openxmlformats.org/drawingml/2006/main" noChangeArrowheads="1"/>
        </cdr:cNvSpPr>
      </cdr:nvSpPr>
      <cdr:spPr bwMode="auto">
        <a:xfrm xmlns:a="http://schemas.openxmlformats.org/drawingml/2006/main">
          <a:off x="8508" y="2639039"/>
          <a:ext cx="2592288" cy="27699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spcBef>
              <a:spcPct val="0"/>
            </a:spcBef>
          </a:pPr>
          <a:r>
            <a:rPr lang="en-US" sz="1200" b="1" dirty="0">
              <a:solidFill>
                <a:srgbClr val="333399"/>
              </a:solidFill>
              <a:latin typeface="Calibri" pitchFamily="34" charset="0"/>
              <a:cs typeface="Calibri" pitchFamily="34" charset="0"/>
            </a:rPr>
            <a:t>Net Capital Flows/GDP</a:t>
          </a:r>
        </a:p>
      </cdr:txBody>
    </cdr:sp>
  </cdr:relSizeAnchor>
</c:userShapes>
</file>

<file path=ppt/drawings/drawing2.xml><?xml version="1.0" encoding="utf-8"?>
<c:userShapes xmlns:c="http://schemas.openxmlformats.org/drawingml/2006/chart">
  <cdr:relSizeAnchor xmlns:cdr="http://schemas.openxmlformats.org/drawingml/2006/chartDrawing">
    <cdr:from>
      <cdr:x>0.01518</cdr:x>
      <cdr:y>0.93072</cdr:y>
    </cdr:from>
    <cdr:to>
      <cdr:x>0.74004</cdr:x>
      <cdr:y>0.98845</cdr:y>
    </cdr:to>
    <cdr:sp macro="" textlink="">
      <cdr:nvSpPr>
        <cdr:cNvPr id="2" name="TextBox 1"/>
        <cdr:cNvSpPr txBox="1"/>
      </cdr:nvSpPr>
      <cdr:spPr>
        <a:xfrm xmlns:a="http://schemas.openxmlformats.org/drawingml/2006/main">
          <a:off x="76200" y="3838575"/>
          <a:ext cx="36385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a:p>
      </cdr:txBody>
    </cdr:sp>
  </cdr:relSizeAnchor>
  <cdr:relSizeAnchor xmlns:cdr="http://schemas.openxmlformats.org/drawingml/2006/chartDrawing">
    <cdr:from>
      <cdr:x>0.01518</cdr:x>
      <cdr:y>0.93072</cdr:y>
    </cdr:from>
    <cdr:to>
      <cdr:x>0.74004</cdr:x>
      <cdr:y>0.98845</cdr:y>
    </cdr:to>
    <cdr:sp macro="" textlink="">
      <cdr:nvSpPr>
        <cdr:cNvPr id="4" name="TextBox 1"/>
        <cdr:cNvSpPr txBox="1"/>
      </cdr:nvSpPr>
      <cdr:spPr>
        <a:xfrm xmlns:a="http://schemas.openxmlformats.org/drawingml/2006/main">
          <a:off x="76200" y="3838575"/>
          <a:ext cx="36385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a:p>
      </cdr:txBody>
    </cdr:sp>
  </cdr:relSizeAnchor>
  <cdr:relSizeAnchor xmlns:cdr="http://schemas.openxmlformats.org/drawingml/2006/chartDrawing">
    <cdr:from>
      <cdr:x>0.01518</cdr:x>
      <cdr:y>0.93072</cdr:y>
    </cdr:from>
    <cdr:to>
      <cdr:x>0.74004</cdr:x>
      <cdr:y>0.98845</cdr:y>
    </cdr:to>
    <cdr:sp macro="" textlink="">
      <cdr:nvSpPr>
        <cdr:cNvPr id="5" name="TextBox 1"/>
        <cdr:cNvSpPr txBox="1"/>
      </cdr:nvSpPr>
      <cdr:spPr>
        <a:xfrm xmlns:a="http://schemas.openxmlformats.org/drawingml/2006/main">
          <a:off x="76200" y="3838575"/>
          <a:ext cx="36385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a:p>
      </cdr:txBody>
    </cdr:sp>
  </cdr:relSizeAnchor>
  <cdr:relSizeAnchor xmlns:cdr="http://schemas.openxmlformats.org/drawingml/2006/chartDrawing">
    <cdr:from>
      <cdr:x>0.01518</cdr:x>
      <cdr:y>0.93072</cdr:y>
    </cdr:from>
    <cdr:to>
      <cdr:x>0.74004</cdr:x>
      <cdr:y>0.98845</cdr:y>
    </cdr:to>
    <cdr:sp macro="" textlink="">
      <cdr:nvSpPr>
        <cdr:cNvPr id="6" name="TextBox 1"/>
        <cdr:cNvSpPr txBox="1"/>
      </cdr:nvSpPr>
      <cdr:spPr>
        <a:xfrm xmlns:a="http://schemas.openxmlformats.org/drawingml/2006/main">
          <a:off x="76200" y="3838575"/>
          <a:ext cx="36385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a:p>
      </cdr:txBody>
    </cdr:sp>
  </cdr:relSizeAnchor>
  <cdr:relSizeAnchor xmlns:cdr="http://schemas.openxmlformats.org/drawingml/2006/chartDrawing">
    <cdr:from>
      <cdr:x>0.01518</cdr:x>
      <cdr:y>0.93072</cdr:y>
    </cdr:from>
    <cdr:to>
      <cdr:x>0.74004</cdr:x>
      <cdr:y>0.98845</cdr:y>
    </cdr:to>
    <cdr:sp macro="" textlink="">
      <cdr:nvSpPr>
        <cdr:cNvPr id="7" name="TextBox 1"/>
        <cdr:cNvSpPr txBox="1"/>
      </cdr:nvSpPr>
      <cdr:spPr>
        <a:xfrm xmlns:a="http://schemas.openxmlformats.org/drawingml/2006/main">
          <a:off x="76200" y="3838575"/>
          <a:ext cx="36385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a:p>
      </cdr:txBody>
    </cdr:sp>
  </cdr:relSizeAnchor>
</c:userShapes>
</file>

<file path=ppt/drawings/drawing3.xml><?xml version="1.0" encoding="utf-8"?>
<c:userShapes xmlns:c="http://schemas.openxmlformats.org/drawingml/2006/chart">
  <cdr:relSizeAnchor xmlns:cdr="http://schemas.openxmlformats.org/drawingml/2006/chartDrawing">
    <cdr:from>
      <cdr:x>0.01518</cdr:x>
      <cdr:y>0.93072</cdr:y>
    </cdr:from>
    <cdr:to>
      <cdr:x>0.74004</cdr:x>
      <cdr:y>0.98845</cdr:y>
    </cdr:to>
    <cdr:sp macro="" textlink="">
      <cdr:nvSpPr>
        <cdr:cNvPr id="2" name="TextBox 1"/>
        <cdr:cNvSpPr txBox="1"/>
      </cdr:nvSpPr>
      <cdr:spPr>
        <a:xfrm xmlns:a="http://schemas.openxmlformats.org/drawingml/2006/main">
          <a:off x="76200" y="3838575"/>
          <a:ext cx="36385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C66F38-4ECC-4704-A2CD-995FC3EADFC7}" type="datetimeFigureOut">
              <a:rPr lang="tr-TR"/>
              <a:pPr>
                <a:defRPr/>
              </a:pPr>
              <a:t>25.04.2016</a:t>
            </a:fld>
            <a:endParaRPr lang="tr-TR"/>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50DC5AE-0D4E-4606-86A1-AC7C7F585557}" type="slidenum">
              <a:rPr lang="tr-TR"/>
              <a:pPr>
                <a:defRPr/>
              </a:pPr>
              <a:t>‹#›</a:t>
            </a:fld>
            <a:endParaRPr lang="tr-TR"/>
          </a:p>
        </p:txBody>
      </p:sp>
    </p:spTree>
    <p:extLst>
      <p:ext uri="{BB962C8B-B14F-4D97-AF65-F5344CB8AC3E}">
        <p14:creationId xmlns:p14="http://schemas.microsoft.com/office/powerpoint/2010/main" val="848014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89E048-27E1-4CEC-AF2E-DFD86C6A464C}" type="datetimeFigureOut">
              <a:rPr lang="tr-TR"/>
              <a:pPr>
                <a:defRPr/>
              </a:pPr>
              <a:t>25.04.2016</a:t>
            </a:fld>
            <a:endParaRPr lang="tr-T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F339F6A-0391-4E1B-847B-677EBDF24720}" type="slidenum">
              <a:rPr lang="tr-TR"/>
              <a:pPr>
                <a:defRPr/>
              </a:pPr>
              <a:t>‹#›</a:t>
            </a:fld>
            <a:endParaRPr lang="tr-TR"/>
          </a:p>
        </p:txBody>
      </p:sp>
    </p:spTree>
    <p:extLst>
      <p:ext uri="{BB962C8B-B14F-4D97-AF65-F5344CB8AC3E}">
        <p14:creationId xmlns:p14="http://schemas.microsoft.com/office/powerpoint/2010/main" val="181327830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C653EE84-A6A4-49B5-9BE5-A42004159B38}" type="slidenum">
              <a:rPr lang="tr-TR" altLang="tr-TR"/>
              <a:pPr fontAlgn="base">
                <a:spcBef>
                  <a:spcPct val="0"/>
                </a:spcBef>
                <a:spcAft>
                  <a:spcPct val="0"/>
                </a:spcAft>
              </a:pPr>
              <a:t>1</a:t>
            </a:fld>
            <a:endParaRPr lang="tr-TR" altLang="tr-TR"/>
          </a:p>
        </p:txBody>
      </p:sp>
    </p:spTree>
    <p:extLst>
      <p:ext uri="{BB962C8B-B14F-4D97-AF65-F5344CB8AC3E}">
        <p14:creationId xmlns:p14="http://schemas.microsoft.com/office/powerpoint/2010/main" val="237276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7691" indent="-177691">
              <a:buFont typeface="Arial" pitchFamily="34" charset="0"/>
              <a:buChar char="•"/>
            </a:pPr>
            <a:r>
              <a:rPr lang="en-US" noProof="0" dirty="0" smtClean="0"/>
              <a:t>The capital flow measures against short term inflows employed by Brazil and Korea </a:t>
            </a:r>
            <a:r>
              <a:rPr lang="en-US" baseline="0" noProof="0" dirty="0" smtClean="0"/>
              <a:t>have created quite a controversy in the global arena.</a:t>
            </a:r>
          </a:p>
          <a:p>
            <a:pPr marL="177691" indent="-177691">
              <a:buFont typeface="Arial" pitchFamily="34" charset="0"/>
              <a:buChar char="•"/>
            </a:pPr>
            <a:r>
              <a:rPr lang="en-US" baseline="0" noProof="0" dirty="0" smtClean="0"/>
              <a:t>On the other hand, Turkey has opted to go for a policy mix, using </a:t>
            </a:r>
            <a:r>
              <a:rPr lang="en-US" baseline="0" noProof="0" dirty="0" err="1" smtClean="0"/>
              <a:t>macroprudential</a:t>
            </a:r>
            <a:r>
              <a:rPr lang="en-US" baseline="0" noProof="0" dirty="0" smtClean="0"/>
              <a:t> measures to restrict domestic credit and domestic demand.  </a:t>
            </a:r>
            <a:endParaRPr lang="en-US" noProof="0" dirty="0"/>
          </a:p>
        </p:txBody>
      </p:sp>
      <p:sp>
        <p:nvSpPr>
          <p:cNvPr id="4" name="Slide Number Placeholder 3"/>
          <p:cNvSpPr>
            <a:spLocks noGrp="1"/>
          </p:cNvSpPr>
          <p:nvPr>
            <p:ph type="sldNum" sz="quarter" idx="10"/>
          </p:nvPr>
        </p:nvSpPr>
        <p:spPr/>
        <p:txBody>
          <a:bodyPr/>
          <a:lstStyle/>
          <a:p>
            <a:fld id="{C5D52516-88BA-4D7E-9273-EB5553915246}"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204978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7691" indent="-177691">
              <a:buFont typeface="Arial" pitchFamily="34" charset="0"/>
              <a:buChar char="•"/>
            </a:pPr>
            <a:r>
              <a:rPr lang="en-US" dirty="0"/>
              <a:t>Financial stability is best ensured through the newly established </a:t>
            </a:r>
            <a:r>
              <a:rPr lang="en-US" dirty="0" err="1"/>
              <a:t>macroprudential</a:t>
            </a:r>
            <a:r>
              <a:rPr lang="en-US" dirty="0"/>
              <a:t> toolkit.</a:t>
            </a:r>
          </a:p>
          <a:p>
            <a:pPr marL="177691" indent="-177691">
              <a:buFont typeface="Arial" pitchFamily="34" charset="0"/>
              <a:buChar char="•"/>
            </a:pPr>
            <a:r>
              <a:rPr lang="en-US" dirty="0"/>
              <a:t>These</a:t>
            </a:r>
            <a:r>
              <a:rPr lang="en-US" baseline="0" noProof="0" dirty="0" smtClean="0"/>
              <a:t> tools</a:t>
            </a:r>
            <a:r>
              <a:rPr lang="tr-TR" baseline="0" noProof="0" dirty="0" smtClean="0"/>
              <a:t> (</a:t>
            </a:r>
            <a:r>
              <a:rPr lang="tr-TR" baseline="0" noProof="0" dirty="0" err="1" smtClean="0"/>
              <a:t>mentioned</a:t>
            </a:r>
            <a:r>
              <a:rPr lang="tr-TR" baseline="0" noProof="0" dirty="0" smtClean="0"/>
              <a:t> </a:t>
            </a:r>
            <a:r>
              <a:rPr lang="tr-TR" baseline="0" noProof="0" dirty="0" err="1" smtClean="0"/>
              <a:t>above</a:t>
            </a:r>
            <a:r>
              <a:rPr lang="tr-TR" baseline="0" noProof="0" dirty="0" smtClean="0"/>
              <a:t>)</a:t>
            </a:r>
            <a:r>
              <a:rPr lang="en-US" baseline="0" noProof="0" dirty="0" smtClean="0"/>
              <a:t> are engineered to overcome </a:t>
            </a:r>
            <a:r>
              <a:rPr lang="tr-TR" baseline="0" noProof="0" dirty="0" err="1" smtClean="0"/>
              <a:t>the</a:t>
            </a:r>
            <a:r>
              <a:rPr lang="tr-TR" baseline="0" noProof="0" dirty="0" smtClean="0"/>
              <a:t> </a:t>
            </a:r>
            <a:r>
              <a:rPr lang="tr-TR" baseline="0" noProof="0" dirty="0" err="1" smtClean="0"/>
              <a:t>problems</a:t>
            </a:r>
            <a:r>
              <a:rPr lang="tr-TR" baseline="0" noProof="0" dirty="0" smtClean="0"/>
              <a:t> </a:t>
            </a:r>
            <a:r>
              <a:rPr lang="tr-TR" baseline="0" noProof="0" dirty="0" err="1" smtClean="0"/>
              <a:t>faced</a:t>
            </a:r>
            <a:r>
              <a:rPr lang="tr-TR" baseline="0" noProof="0" dirty="0" smtClean="0"/>
              <a:t> </a:t>
            </a:r>
            <a:r>
              <a:rPr lang="tr-TR" baseline="0" noProof="0" dirty="0" err="1" smtClean="0"/>
              <a:t>by</a:t>
            </a:r>
            <a:r>
              <a:rPr lang="tr-TR" baseline="0" noProof="0" dirty="0" smtClean="0"/>
              <a:t> </a:t>
            </a:r>
            <a:r>
              <a:rPr lang="tr-TR" baseline="0" noProof="0" dirty="0" err="1" smtClean="0"/>
              <a:t>the</a:t>
            </a:r>
            <a:r>
              <a:rPr lang="tr-TR" baseline="0" noProof="0" dirty="0" smtClean="0"/>
              <a:t> </a:t>
            </a:r>
            <a:r>
              <a:rPr lang="tr-TR" baseline="0" noProof="0" dirty="0" err="1" smtClean="0"/>
              <a:t>financial</a:t>
            </a:r>
            <a:r>
              <a:rPr lang="tr-TR" baseline="0" noProof="0" dirty="0" smtClean="0"/>
              <a:t> </a:t>
            </a:r>
            <a:r>
              <a:rPr lang="tr-TR" baseline="0" noProof="0" dirty="0" err="1" smtClean="0"/>
              <a:t>sector</a:t>
            </a:r>
            <a:r>
              <a:rPr lang="tr-TR" baseline="0" noProof="0" dirty="0" smtClean="0"/>
              <a:t> </a:t>
            </a:r>
            <a:r>
              <a:rPr lang="tr-TR" baseline="0" noProof="0" dirty="0" err="1" smtClean="0"/>
              <a:t>through</a:t>
            </a:r>
            <a:r>
              <a:rPr lang="tr-TR" baseline="0" noProof="0" dirty="0" smtClean="0"/>
              <a:t> </a:t>
            </a:r>
            <a:r>
              <a:rPr lang="tr-TR" baseline="0" noProof="0" dirty="0" err="1" smtClean="0"/>
              <a:t>volatile</a:t>
            </a:r>
            <a:r>
              <a:rPr lang="tr-TR" baseline="0" noProof="0" dirty="0" smtClean="0"/>
              <a:t> risk </a:t>
            </a:r>
            <a:r>
              <a:rPr lang="tr-TR" baseline="0" noProof="0" dirty="0" err="1" smtClean="0"/>
              <a:t>appetite</a:t>
            </a:r>
            <a:r>
              <a:rPr lang="tr-TR" baseline="0" noProof="0" dirty="0" smtClean="0"/>
              <a:t> </a:t>
            </a:r>
            <a:r>
              <a:rPr lang="tr-TR" baseline="0" noProof="0" dirty="0" err="1" smtClean="0"/>
              <a:t>and</a:t>
            </a:r>
            <a:r>
              <a:rPr lang="tr-TR" baseline="0" noProof="0" dirty="0" smtClean="0"/>
              <a:t> </a:t>
            </a:r>
            <a:r>
              <a:rPr lang="tr-TR" baseline="0" noProof="0" dirty="0" err="1" smtClean="0"/>
              <a:t>capital</a:t>
            </a:r>
            <a:r>
              <a:rPr lang="tr-TR" baseline="0" noProof="0" dirty="0" smtClean="0"/>
              <a:t> </a:t>
            </a:r>
            <a:r>
              <a:rPr lang="tr-TR" baseline="0" noProof="0" dirty="0" err="1" smtClean="0"/>
              <a:t>flows</a:t>
            </a:r>
            <a:r>
              <a:rPr lang="tr-TR" baseline="0" noProof="0" dirty="0" smtClean="0"/>
              <a:t>.</a:t>
            </a:r>
            <a:endParaRPr lang="en-US" noProof="0" dirty="0" smtClean="0"/>
          </a:p>
          <a:p>
            <a:pPr marL="2369210" lvl="5"/>
            <a:endParaRPr lang="en-US" noProof="0" dirty="0"/>
          </a:p>
        </p:txBody>
      </p:sp>
      <p:sp>
        <p:nvSpPr>
          <p:cNvPr id="4" name="Slide Number Placeholder 3"/>
          <p:cNvSpPr>
            <a:spLocks noGrp="1"/>
          </p:cNvSpPr>
          <p:nvPr>
            <p:ph type="sldNum" sz="quarter" idx="10"/>
          </p:nvPr>
        </p:nvSpPr>
        <p:spPr/>
        <p:txBody>
          <a:bodyPr/>
          <a:lstStyle/>
          <a:p>
            <a:fld id="{C5D52516-88BA-4D7E-9273-EB5553915246}"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157427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noProof="0" dirty="0" smtClean="0"/>
              <a:t>Both</a:t>
            </a:r>
            <a:r>
              <a:rPr lang="en-US" baseline="0" noProof="0" dirty="0" smtClean="0"/>
              <a:t> developed and developing countries ha</a:t>
            </a:r>
            <a:r>
              <a:rPr lang="tr-TR" baseline="0" noProof="0" dirty="0" smtClean="0"/>
              <a:t>ve</a:t>
            </a:r>
            <a:r>
              <a:rPr lang="en-US" baseline="0" noProof="0" dirty="0" smtClean="0"/>
              <a:t> used non-interest policy tools.</a:t>
            </a:r>
            <a:endParaRPr lang="en-US" noProof="0" dirty="0"/>
          </a:p>
        </p:txBody>
      </p:sp>
      <p:sp>
        <p:nvSpPr>
          <p:cNvPr id="4" name="Slide Number Placeholder 3"/>
          <p:cNvSpPr>
            <a:spLocks noGrp="1"/>
          </p:cNvSpPr>
          <p:nvPr>
            <p:ph type="sldNum" sz="quarter" idx="10"/>
          </p:nvPr>
        </p:nvSpPr>
        <p:spPr/>
        <p:txBody>
          <a:bodyPr/>
          <a:lstStyle/>
          <a:p>
            <a:fld id="{BE0521BA-226E-4175-834F-EB59279D89DC}"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300100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Loan-to-value limits (LTV) </a:t>
            </a:r>
            <a:endParaRPr lang="tr-T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Debt-to-income limits (DTI) </a:t>
            </a:r>
            <a:endParaRPr lang="tr-T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Credit growth limits (CG)</a:t>
            </a:r>
          </a:p>
          <a:p>
            <a:r>
              <a:rPr lang="en-US" sz="1200" b="0" i="0" u="none" strike="noStrike" kern="1200" baseline="0" dirty="0" smtClean="0">
                <a:solidFill>
                  <a:schemeClr val="tx1"/>
                </a:solidFill>
                <a:latin typeface="+mn-lt"/>
                <a:ea typeface="+mn-ea"/>
                <a:cs typeface="+mn-cs"/>
              </a:rPr>
              <a:t>Limits on foreign currency</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lending (FC) </a:t>
            </a:r>
            <a:endParaRPr lang="tr-T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Reserve requirements (RR) </a:t>
            </a:r>
            <a:endParaRPr lang="tr-T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Dynamic provisioning (DP)</a:t>
            </a:r>
          </a:p>
          <a:p>
            <a:r>
              <a:rPr lang="en-US" sz="1200" b="0" i="0" u="none" strike="noStrike" kern="1200" baseline="0" dirty="0" smtClean="0">
                <a:solidFill>
                  <a:schemeClr val="tx1"/>
                </a:solidFill>
                <a:latin typeface="+mn-lt"/>
                <a:ea typeface="+mn-ea"/>
                <a:cs typeface="+mn-cs"/>
              </a:rPr>
              <a:t>Countercyclical capital</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requirements (CTC) </a:t>
            </a:r>
            <a:endParaRPr lang="tr-T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Regulations on profit</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redistribution (PRD)</a:t>
            </a:r>
            <a:endParaRPr lang="en-US" dirty="0"/>
          </a:p>
        </p:txBody>
      </p:sp>
      <p:sp>
        <p:nvSpPr>
          <p:cNvPr id="4" name="Slide Number Placeholder 3"/>
          <p:cNvSpPr>
            <a:spLocks noGrp="1"/>
          </p:cNvSpPr>
          <p:nvPr>
            <p:ph type="sldNum" sz="quarter" idx="10"/>
          </p:nvPr>
        </p:nvSpPr>
        <p:spPr/>
        <p:txBody>
          <a:bodyPr/>
          <a:lstStyle/>
          <a:p>
            <a:fld id="{9E3410ED-475E-418B-B5EF-8D60CD23A696}"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238299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tr-TR" sz="1200" i="1" dirty="0" err="1" smtClean="0"/>
              <a:t>Why</a:t>
            </a:r>
            <a:r>
              <a:rPr lang="tr-TR" sz="1200" i="1" dirty="0" smtClean="0"/>
              <a:t> </a:t>
            </a:r>
            <a:r>
              <a:rPr lang="tr-TR" sz="1200" i="1" dirty="0" err="1" smtClean="0"/>
              <a:t>EMs</a:t>
            </a:r>
            <a:r>
              <a:rPr lang="tr-TR" sz="1200" i="1" baseline="0" dirty="0" smtClean="0"/>
              <a:t> </a:t>
            </a:r>
            <a:r>
              <a:rPr lang="tr-TR" sz="1200" i="1" baseline="0" dirty="0" err="1" smtClean="0"/>
              <a:t>use</a:t>
            </a:r>
            <a:r>
              <a:rPr lang="tr-TR" sz="1200" i="1" baseline="0" dirty="0" smtClean="0"/>
              <a:t> </a:t>
            </a:r>
            <a:r>
              <a:rPr lang="tr-TR" sz="1200" i="1" baseline="0" dirty="0" err="1" smtClean="0"/>
              <a:t>more</a:t>
            </a:r>
            <a:r>
              <a:rPr lang="tr-TR" sz="1200" i="1" baseline="0" dirty="0" smtClean="0"/>
              <a:t> </a:t>
            </a:r>
            <a:r>
              <a:rPr lang="tr-TR" sz="1200" i="1" baseline="0" dirty="0" err="1" smtClean="0"/>
              <a:t>MaPs</a:t>
            </a:r>
            <a:r>
              <a:rPr lang="tr-TR" sz="1200" i="1" baseline="0" dirty="0" smtClean="0"/>
              <a:t>?</a:t>
            </a:r>
          </a:p>
          <a:p>
            <a:endParaRPr lang="tr-TR" sz="1200" i="1" dirty="0" smtClean="0"/>
          </a:p>
          <a:p>
            <a:r>
              <a:rPr lang="en-US" sz="1200" i="1" dirty="0" smtClean="0"/>
              <a:t>Claessens</a:t>
            </a:r>
            <a:r>
              <a:rPr lang="tr-TR" sz="1200" i="1" dirty="0" smtClean="0"/>
              <a:t> et  al. (2014):</a:t>
            </a:r>
            <a:r>
              <a:rPr lang="tr-TR" sz="1200" i="1" baseline="0" dirty="0" smtClean="0"/>
              <a:t> </a:t>
            </a:r>
            <a:r>
              <a:rPr lang="en-US" sz="1200" b="0" i="0" u="none" strike="noStrike" kern="1200" baseline="0" dirty="0" smtClean="0">
                <a:solidFill>
                  <a:schemeClr val="tx1"/>
                </a:solidFill>
                <a:latin typeface="+mn-lt"/>
                <a:ea typeface="+mn-ea"/>
                <a:cs typeface="+mn-cs"/>
              </a:rPr>
              <a:t>While the greater recognition has come from the recent crises in advanced countries, emerging markets have had much greater experiences with macro-prudential policies, in part as they have had more pronounced business and financial cycles. This greater cyclicality is due to their larger exposures to volatile international capital flows, commodity price shocks, and other risks, and external and internal transmission channels that operate more adversely. In this context, there is much to learn for advanced countries from emerging markets, and there are lessons for emerging markets themselves, on the effectiveness of macro-prudential policies. </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page</a:t>
            </a:r>
            <a:r>
              <a:rPr lang="tr-TR" sz="1200" b="0" i="0" u="none" strike="noStrike" kern="1200" baseline="0" dirty="0" smtClean="0">
                <a:solidFill>
                  <a:schemeClr val="tx1"/>
                </a:solidFill>
                <a:latin typeface="+mn-lt"/>
                <a:ea typeface="+mn-ea"/>
                <a:cs typeface="+mn-cs"/>
              </a:rPr>
              <a:t> 3)</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err="1" smtClean="0">
                <a:solidFill>
                  <a:schemeClr val="tx1"/>
                </a:solidFill>
                <a:latin typeface="+mn-lt"/>
                <a:ea typeface="+mn-ea"/>
                <a:cs typeface="+mn-cs"/>
              </a:rPr>
              <a:t>For</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financial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openness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Chin&amp;Ito</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index</a:t>
            </a:r>
            <a:r>
              <a:rPr lang="tr-TR" sz="1200" b="0" i="0" u="none" strike="noStrike" kern="1200" baseline="0" dirty="0" smtClean="0">
                <a:solidFill>
                  <a:schemeClr val="tx1"/>
                </a:solidFill>
                <a:latin typeface="+mn-lt"/>
                <a:ea typeface="+mn-ea"/>
                <a:cs typeface="+mn-cs"/>
              </a:rPr>
              <a:t> is </a:t>
            </a:r>
            <a:r>
              <a:rPr lang="tr-TR" sz="1200" b="0" i="0" u="none" strike="noStrike" kern="1200" baseline="0" dirty="0" err="1" smtClean="0">
                <a:solidFill>
                  <a:schemeClr val="tx1"/>
                </a:solidFill>
                <a:latin typeface="+mn-lt"/>
                <a:ea typeface="+mn-ea"/>
                <a:cs typeface="+mn-cs"/>
              </a:rPr>
              <a:t>used</a:t>
            </a:r>
            <a:r>
              <a:rPr lang="tr-T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We also differentiate between open and closed capital account countries on the basis of the country having a Chinn-Ito (2008) index of financial openness in 2005 above (33 countries) or below (15 countries) the median global index. The capital account dimension is an analytically useful distinction as it indicates what risks are (more) important and affects the consequences that may need to be managed. On this measure, as expected, all advanced countries have open capital accounts, while in the case of emerging markets, some have relatively open capital accounts, but others like China and India, are relatively closed. In turns out that macro-prudential policies have been used somewhat more in closed capital account countries, reflecting perhaps these countries’ generally less liberalized financial systems. </a:t>
            </a:r>
            <a:endParaRPr lang="tr-TR"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3410ED-475E-418B-B5EF-8D60CD23A696}"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31066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9AFBDBF-B430-481D-8CE6-DAD4022B648F}" type="slidenum">
              <a:rPr lang="tr-TR" altLang="tr-TR">
                <a:solidFill>
                  <a:prstClr val="black"/>
                </a:solidFill>
              </a:rPr>
              <a:pPr eaLnBrk="1" hangingPunct="1"/>
              <a:t>15</a:t>
            </a:fld>
            <a:endParaRPr lang="tr-TR" altLang="tr-TR">
              <a:solidFill>
                <a:prstClr val="black"/>
              </a:solidFill>
            </a:endParaRPr>
          </a:p>
        </p:txBody>
      </p:sp>
    </p:spTree>
    <p:extLst>
      <p:ext uri="{BB962C8B-B14F-4D97-AF65-F5344CB8AC3E}">
        <p14:creationId xmlns:p14="http://schemas.microsoft.com/office/powerpoint/2010/main" val="115080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7691" indent="-177691">
              <a:buFontTx/>
              <a:buChar char="•"/>
            </a:pPr>
            <a:r>
              <a:rPr lang="en-US" altLang="tr-TR" smtClean="0"/>
              <a:t>The new policy approach preserves the main objective of achieving and maintaining price stability while safeguarding financial stability as a supporting objective. </a:t>
            </a:r>
          </a:p>
          <a:p>
            <a:pPr marL="177691" indent="-177691">
              <a:buFontTx/>
              <a:buChar char="•"/>
            </a:pPr>
            <a:r>
              <a:rPr lang="en-US" altLang="tr-TR" smtClean="0"/>
              <a:t>In this context, there is credit policy, interest rate policy, liquidity policy.</a:t>
            </a:r>
          </a:p>
          <a:p>
            <a:pPr marL="177691" indent="-177691">
              <a:buFontTx/>
              <a:buChar char="•"/>
            </a:pPr>
            <a:r>
              <a:rPr lang="tr-TR" altLang="tr-TR" smtClean="0"/>
              <a:t>E</a:t>
            </a:r>
            <a:r>
              <a:rPr lang="en-US" altLang="tr-TR" smtClean="0"/>
              <a:t>xpectations, credit growth and exchange rate are monitored as key indicators</a:t>
            </a:r>
            <a:r>
              <a:rPr lang="tr-TR" altLang="tr-TR" smtClean="0"/>
              <a:t> when </a:t>
            </a:r>
            <a:r>
              <a:rPr lang="en-US" altLang="tr-TR" smtClean="0"/>
              <a:t>utilizing these policies</a:t>
            </a:r>
            <a:r>
              <a:rPr lang="tr-TR" altLang="tr-TR" smtClean="0"/>
              <a:t>.</a:t>
            </a:r>
            <a:endParaRPr lang="en-US" altLang="tr-TR" smtClean="0"/>
          </a:p>
          <a:p>
            <a:pPr marL="177691" indent="-177691"/>
            <a:endParaRPr lang="en-US" altLang="tr-T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5A5FEA7-303F-4D53-8B26-294102DEBA84}" type="slidenum">
              <a:rPr lang="tr-TR" altLang="tr-TR">
                <a:solidFill>
                  <a:prstClr val="black"/>
                </a:solidFill>
              </a:rPr>
              <a:pPr eaLnBrk="1" hangingPunct="1"/>
              <a:t>16</a:t>
            </a:fld>
            <a:endParaRPr lang="tr-TR" altLang="tr-TR">
              <a:solidFill>
                <a:prstClr val="black"/>
              </a:solidFill>
            </a:endParaRPr>
          </a:p>
        </p:txBody>
      </p:sp>
    </p:spTree>
    <p:extLst>
      <p:ext uri="{BB962C8B-B14F-4D97-AF65-F5344CB8AC3E}">
        <p14:creationId xmlns:p14="http://schemas.microsoft.com/office/powerpoint/2010/main" val="3649159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E0521BA-226E-4175-834F-EB59279D89DC}"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244051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97B11-2B93-4D68-BBBC-393215E3E37A}" type="slidenum">
              <a:rPr lang="tr-TR" altLang="tr-TR" smtClean="0">
                <a:solidFill>
                  <a:prstClr val="black"/>
                </a:solidFill>
              </a:rPr>
              <a:pPr/>
              <a:t>18</a:t>
            </a:fld>
            <a:endParaRPr lang="tr-TR" altLang="tr-TR">
              <a:solidFill>
                <a:prstClr val="black"/>
              </a:solidFill>
            </a:endParaRPr>
          </a:p>
        </p:txBody>
      </p:sp>
    </p:spTree>
    <p:extLst>
      <p:ext uri="{BB962C8B-B14F-4D97-AF65-F5344CB8AC3E}">
        <p14:creationId xmlns:p14="http://schemas.microsoft.com/office/powerpoint/2010/main" val="2378347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t>Central Bank of Turkey is actively using reserve regquirements. In addition to the traditional uses of reserve requirements; maturity based, </a:t>
            </a:r>
          </a:p>
          <a:p>
            <a:r>
              <a:rPr lang="tr-TR" altLang="tr-TR" smtClean="0"/>
              <a:t>currency based, leverage based reserve requirements as well as Reserve Options Mechanism has been implemented by CBRT.   </a:t>
            </a:r>
            <a:endParaRPr lang="en-US" altLang="tr-T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AC4D83E-084D-419A-9B10-2B412718F3BB}" type="slidenum">
              <a:rPr lang="tr-TR" altLang="tr-TR">
                <a:solidFill>
                  <a:prstClr val="black"/>
                </a:solidFill>
              </a:rPr>
              <a:pPr eaLnBrk="1" hangingPunct="1"/>
              <a:t>19</a:t>
            </a:fld>
            <a:endParaRPr lang="tr-TR" altLang="tr-TR">
              <a:solidFill>
                <a:prstClr val="black"/>
              </a:solidFill>
            </a:endParaRPr>
          </a:p>
        </p:txBody>
      </p:sp>
    </p:spTree>
    <p:extLst>
      <p:ext uri="{BB962C8B-B14F-4D97-AF65-F5344CB8AC3E}">
        <p14:creationId xmlns:p14="http://schemas.microsoft.com/office/powerpoint/2010/main" val="147353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88F19A7-7B4B-420F-9130-1044743FEC21}" type="slidenum">
              <a:rPr lang="tr-TR" altLang="tr-TR">
                <a:solidFill>
                  <a:prstClr val="black"/>
                </a:solidFill>
              </a:rPr>
              <a:pPr eaLnBrk="1" hangingPunct="1"/>
              <a:t>2</a:t>
            </a:fld>
            <a:endParaRPr lang="tr-TR" altLang="tr-TR">
              <a:solidFill>
                <a:prstClr val="black"/>
              </a:solidFill>
            </a:endParaRPr>
          </a:p>
        </p:txBody>
      </p:sp>
    </p:spTree>
    <p:extLst>
      <p:ext uri="{BB962C8B-B14F-4D97-AF65-F5344CB8AC3E}">
        <p14:creationId xmlns:p14="http://schemas.microsoft.com/office/powerpoint/2010/main" val="129692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ambria" pitchFamily="18" charset="0"/>
              </a:rPr>
              <a:t>I</a:t>
            </a:r>
            <a:r>
              <a:rPr lang="en-US" altLang="tr-TR" smtClean="0">
                <a:latin typeface="Cambria" pitchFamily="18" charset="0"/>
              </a:rPr>
              <a:t>n order to enhance financial stability by extending</a:t>
            </a:r>
            <a:r>
              <a:rPr lang="tr-TR" altLang="tr-TR" smtClean="0">
                <a:latin typeface="Cambria" pitchFamily="18" charset="0"/>
              </a:rPr>
              <a:t> </a:t>
            </a:r>
            <a:r>
              <a:rPr lang="en-US" altLang="tr-TR" smtClean="0">
                <a:latin typeface="Cambria" pitchFamily="18" charset="0"/>
              </a:rPr>
              <a:t>maturity of the banking sector liabilities, reserve requirements were</a:t>
            </a:r>
            <a:r>
              <a:rPr lang="tr-TR" altLang="tr-TR" smtClean="0">
                <a:latin typeface="Cambria" pitchFamily="18" charset="0"/>
              </a:rPr>
              <a:t> </a:t>
            </a:r>
            <a:r>
              <a:rPr lang="en-US" altLang="tr-TR" smtClean="0">
                <a:latin typeface="Cambria" pitchFamily="18" charset="0"/>
              </a:rPr>
              <a:t>differentiated by maturities, with higher reserve requirements for short-term</a:t>
            </a:r>
            <a:r>
              <a:rPr lang="tr-TR" altLang="tr-TR" smtClean="0">
                <a:latin typeface="Cambria" pitchFamily="18" charset="0"/>
              </a:rPr>
              <a:t> </a:t>
            </a:r>
            <a:r>
              <a:rPr lang="en-US" altLang="tr-TR" smtClean="0">
                <a:latin typeface="Cambria" pitchFamily="18" charset="0"/>
              </a:rPr>
              <a:t>liabilities. </a:t>
            </a:r>
            <a:endParaRPr lang="tr-TR" altLang="tr-TR" smtClean="0">
              <a:latin typeface="Cambria" pitchFamily="18" charset="0"/>
            </a:endParaRPr>
          </a:p>
          <a:p>
            <a:endParaRPr lang="en-US" altLang="tr-T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E9EA790-E2D2-48CA-938A-E740E0C76B28}" type="slidenum">
              <a:rPr lang="tr-TR" altLang="tr-TR">
                <a:solidFill>
                  <a:prstClr val="black"/>
                </a:solidFill>
              </a:rPr>
              <a:pPr eaLnBrk="1" hangingPunct="1"/>
              <a:t>20</a:t>
            </a:fld>
            <a:endParaRPr lang="tr-TR" altLang="tr-TR">
              <a:solidFill>
                <a:prstClr val="black"/>
              </a:solidFill>
            </a:endParaRPr>
          </a:p>
        </p:txBody>
      </p:sp>
    </p:spTree>
    <p:extLst>
      <p:ext uri="{BB962C8B-B14F-4D97-AF65-F5344CB8AC3E}">
        <p14:creationId xmlns:p14="http://schemas.microsoft.com/office/powerpoint/2010/main" val="317843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t>Similar to interest rate corridor, reserve requirements </a:t>
            </a:r>
            <a:r>
              <a:rPr lang="en-US" altLang="tr-TR" smtClean="0"/>
              <a:t>are adjusted according to the course of economic and financial developments</a:t>
            </a:r>
            <a:r>
              <a:rPr lang="tr-TR" altLang="tr-TR" smtClean="0"/>
              <a:t>.</a:t>
            </a:r>
            <a:r>
              <a:rPr lang="en-US" altLang="tr-TR" smtClean="0"/>
              <a: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2EADEA4-E262-46D7-9788-743D8B5D5466}" type="slidenum">
              <a:rPr lang="tr-TR" altLang="tr-TR">
                <a:solidFill>
                  <a:prstClr val="black"/>
                </a:solidFill>
              </a:rPr>
              <a:pPr eaLnBrk="1" hangingPunct="1"/>
              <a:t>21</a:t>
            </a:fld>
            <a:endParaRPr lang="tr-TR" altLang="tr-TR">
              <a:solidFill>
                <a:prstClr val="black"/>
              </a:solidFill>
            </a:endParaRPr>
          </a:p>
        </p:txBody>
      </p:sp>
    </p:spTree>
    <p:extLst>
      <p:ext uri="{BB962C8B-B14F-4D97-AF65-F5344CB8AC3E}">
        <p14:creationId xmlns:p14="http://schemas.microsoft.com/office/powerpoint/2010/main" val="282975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691" indent="-177691" algn="just">
              <a:buFontTx/>
              <a:buChar char="•"/>
            </a:pPr>
            <a:r>
              <a:rPr lang="en-US" altLang="tr-TR" smtClean="0"/>
              <a:t>Extremely high debt level in the financial system is one of the main reasons of the global financial crisis. Economic literature shows that leverage is cyclical, triggers financial cycles, increases during financial expansion periods, and drops during contractions. As for the Turkish banking sector, higher asset growth is associated with higher leverage. </a:t>
            </a:r>
            <a:endParaRPr lang="tr-TR" altLang="tr-TR" smtClean="0"/>
          </a:p>
          <a:p>
            <a:pPr marL="177691" indent="-177691" algn="just">
              <a:buFontTx/>
              <a:buChar char="•"/>
            </a:pPr>
            <a:r>
              <a:rPr lang="en-US" altLang="tr-TR" smtClean="0"/>
              <a:t>The use of leverage ratio will curb the accumulation of risks that emanate from extreme leverage in the banking sector as well as the whole financial system.</a:t>
            </a:r>
          </a:p>
          <a:p>
            <a:pPr marL="177691" indent="-177691">
              <a:buFontTx/>
              <a:buChar char="•"/>
            </a:pPr>
            <a:r>
              <a:rPr lang="en-US" altLang="tr-TR" smtClean="0"/>
              <a:t>In this context, a countercyclical and macroprudential policy based on leverage ratios will be put into effect in a gradual way. </a:t>
            </a:r>
          </a:p>
          <a:p>
            <a:pPr marL="177691" indent="-177691">
              <a:buFontTx/>
              <a:buChar char="•"/>
            </a:pPr>
            <a:r>
              <a:rPr lang="en-US" altLang="tr-TR" smtClean="0"/>
              <a:t>The leverage ratio subject to the CBRT’s policy will be calculated by dividing the sum of tier-1 capital to total liabilities and off-balance sheet items with certain consideration ratios</a:t>
            </a:r>
            <a:r>
              <a:rPr lang="tr-TR" altLang="tr-TR" smtClean="0"/>
              <a:t>.</a:t>
            </a:r>
            <a:r>
              <a:rPr lang="en-US" altLang="tr-TR" smtClean="0"/>
              <a:t> </a:t>
            </a:r>
          </a:p>
          <a:p>
            <a:pPr marL="177691" indent="-177691">
              <a:buFontTx/>
              <a:buChar char="•"/>
            </a:pPr>
            <a:r>
              <a:rPr lang="en-US" altLang="tr-TR" smtClean="0"/>
              <a:t>According to the leverage-based reserve requirements policy, firstly, an additional reserve requirement of 1 to 2 percent in three stages will be imposed on the banks having an average 3 to 3.5 percent leverage ratio in the last quarter of 2013. In the following years, the upper limit of the leverage ratio, will be raised to 5 percent gradually, and will be kept at that level.</a:t>
            </a:r>
          </a:p>
          <a:p>
            <a:pPr marL="177691" indent="-177691">
              <a:buFontTx/>
              <a:buChar char="•"/>
            </a:pPr>
            <a:endParaRPr lang="en-US" altLang="tr-T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0432A15-0B37-43EE-87F9-F3269CA345C3}" type="slidenum">
              <a:rPr lang="tr-TR" altLang="tr-TR">
                <a:solidFill>
                  <a:prstClr val="black"/>
                </a:solidFill>
              </a:rPr>
              <a:pPr eaLnBrk="1" hangingPunct="1"/>
              <a:t>22</a:t>
            </a:fld>
            <a:endParaRPr lang="tr-TR" altLang="tr-TR">
              <a:solidFill>
                <a:prstClr val="black"/>
              </a:solidFill>
            </a:endParaRPr>
          </a:p>
        </p:txBody>
      </p:sp>
    </p:spTree>
    <p:extLst>
      <p:ext uri="{BB962C8B-B14F-4D97-AF65-F5344CB8AC3E}">
        <p14:creationId xmlns:p14="http://schemas.microsoft.com/office/powerpoint/2010/main" val="83855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Not Yer Tutucusu"/>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691" indent="-177691" algn="just">
              <a:spcBef>
                <a:spcPct val="0"/>
              </a:spcBef>
              <a:buFontTx/>
              <a:buChar char="•"/>
            </a:pPr>
            <a:r>
              <a:rPr lang="en-US" altLang="tr-TR" smtClean="0"/>
              <a:t>In the Reserve Options Mechanism, banks have the option to hold FX or gold reserves in increasing tranches in place of Turkish Lira reserve requirements and Reserve Option Coefficients shows multiplier coefficients of these tranches. </a:t>
            </a:r>
            <a:endParaRPr lang="tr-TR" altLang="tr-TR" smtClean="0"/>
          </a:p>
          <a:p>
            <a:pPr marL="177691" indent="-177691" algn="just" eaLnBrk="1" hangingPunct="1">
              <a:spcBef>
                <a:spcPct val="0"/>
              </a:spcBef>
              <a:buFontTx/>
              <a:buChar char="•"/>
            </a:pPr>
            <a:r>
              <a:rPr lang="en-US" altLang="tr-TR" smtClean="0"/>
              <a:t>This facility not only provides the Turkish lira liquidity to the banks in a more permanent way and lowers their cost, but also supports the CBRT’s foreign exchange and gold reserves. </a:t>
            </a:r>
            <a:endParaRPr lang="tr-TR" altLang="tr-TR" smtClean="0"/>
          </a:p>
          <a:p>
            <a:pPr marL="177691" indent="-177691" algn="just">
              <a:spcBef>
                <a:spcPct val="0"/>
              </a:spcBef>
              <a:buFontTx/>
              <a:buChar char="•"/>
            </a:pPr>
            <a:r>
              <a:rPr lang="en-US" altLang="tr-TR" smtClean="0">
                <a:latin typeface="Cambria" pitchFamily="18" charset="0"/>
                <a:ea typeface="SimSun" pitchFamily="2" charset="-122"/>
                <a:cs typeface="Times New Roman" pitchFamily="18" charset="0"/>
              </a:rPr>
              <a:t>The main objectives of ROM are:</a:t>
            </a: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reduce the adverse impact of volatile capital flows on the macroeconomic and financial stability</a:t>
            </a:r>
            <a:endParaRPr lang="tr-TR" altLang="tr-TR" smtClean="0">
              <a:latin typeface="Cambria" pitchFamily="18" charset="0"/>
              <a:ea typeface="SimSun" pitchFamily="2" charset="-122"/>
              <a:cs typeface="Times New Roman" pitchFamily="18" charset="0"/>
            </a:endParaRP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increase the resilience of the economy against external financial shocks</a:t>
            </a: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smooth the imbalances between foreign exchange supply and demand</a:t>
            </a: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operate as an automatic stabilizer</a:t>
            </a:r>
            <a:endParaRPr lang="en-US" altLang="tr-TR" smtClean="0">
              <a:latin typeface="Cambria" pitchFamily="18" charset="0"/>
            </a:endParaRPr>
          </a:p>
          <a:p>
            <a:pPr marL="177691" indent="-177691" eaLnBrk="1" hangingPunct="1">
              <a:spcBef>
                <a:spcPct val="0"/>
              </a:spcBef>
              <a:buFontTx/>
              <a:buChar char="•"/>
            </a:pPr>
            <a:endParaRPr lang="en-US" altLang="tr-TR" smtClean="0"/>
          </a:p>
          <a:p>
            <a:pPr marL="177691" indent="-177691" eaLnBrk="1" hangingPunct="1">
              <a:spcBef>
                <a:spcPct val="0"/>
              </a:spcBef>
              <a:buFontTx/>
              <a:buChar char="•"/>
            </a:pPr>
            <a:endParaRPr lang="en-US" altLang="tr-TR" smtClean="0"/>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60D4439-F54E-4BE8-9C36-3E0CB77ECFA6}" type="slidenum">
              <a:rPr lang="tr-TR" altLang="tr-TR">
                <a:solidFill>
                  <a:srgbClr val="000000"/>
                </a:solidFill>
              </a:rPr>
              <a:pPr eaLnBrk="1" hangingPunct="1"/>
              <a:t>26</a:t>
            </a:fld>
            <a:endParaRPr lang="tr-TR" altLang="tr-TR">
              <a:solidFill>
                <a:srgbClr val="000000"/>
              </a:solidFill>
            </a:endParaRPr>
          </a:p>
        </p:txBody>
      </p:sp>
    </p:spTree>
    <p:extLst>
      <p:ext uri="{BB962C8B-B14F-4D97-AF65-F5344CB8AC3E}">
        <p14:creationId xmlns:p14="http://schemas.microsoft.com/office/powerpoint/2010/main" val="3291155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Not Yer Tutucusu"/>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691" indent="-177691" algn="just">
              <a:spcBef>
                <a:spcPct val="0"/>
              </a:spcBef>
              <a:buFontTx/>
              <a:buChar char="•"/>
            </a:pPr>
            <a:r>
              <a:rPr lang="en-US" altLang="tr-TR" smtClean="0"/>
              <a:t>In the Reserve Options Mechanism, banks have the option to hold FX or gold reserves in increasing tranches in place of Turkish Lira reserve requirements and Reserve Option Coefficients shows multiplier coefficients of these tranches. </a:t>
            </a:r>
            <a:endParaRPr lang="tr-TR" altLang="tr-TR" smtClean="0"/>
          </a:p>
          <a:p>
            <a:pPr marL="177691" indent="-177691" algn="just" eaLnBrk="1" hangingPunct="1">
              <a:spcBef>
                <a:spcPct val="0"/>
              </a:spcBef>
              <a:buFontTx/>
              <a:buChar char="•"/>
            </a:pPr>
            <a:r>
              <a:rPr lang="en-US" altLang="tr-TR" smtClean="0"/>
              <a:t>This facility not only provides the Turkish lira liquidity to the banks in a more permanent way and lowers their cost, but also supports the CBRT’s foreign exchange and gold reserves. </a:t>
            </a:r>
            <a:endParaRPr lang="tr-TR" altLang="tr-TR" smtClean="0"/>
          </a:p>
          <a:p>
            <a:pPr marL="177691" indent="-177691" algn="just">
              <a:spcBef>
                <a:spcPct val="0"/>
              </a:spcBef>
              <a:buFontTx/>
              <a:buChar char="•"/>
            </a:pPr>
            <a:r>
              <a:rPr lang="en-US" altLang="tr-TR" smtClean="0">
                <a:latin typeface="Cambria" pitchFamily="18" charset="0"/>
                <a:ea typeface="SimSun" pitchFamily="2" charset="-122"/>
                <a:cs typeface="Times New Roman" pitchFamily="18" charset="0"/>
              </a:rPr>
              <a:t>The main objectives of ROM are:</a:t>
            </a: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reduce the adverse impact of volatile capital flows on the macroeconomic and financial stability</a:t>
            </a:r>
            <a:endParaRPr lang="tr-TR" altLang="tr-TR" smtClean="0">
              <a:latin typeface="Cambria" pitchFamily="18" charset="0"/>
              <a:ea typeface="SimSun" pitchFamily="2" charset="-122"/>
              <a:cs typeface="Times New Roman" pitchFamily="18" charset="0"/>
            </a:endParaRP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increase the resilience of the economy against external financial shocks</a:t>
            </a: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smooth the imbalances between foreign exchange supply and demand</a:t>
            </a:r>
          </a:p>
          <a:p>
            <a:pPr marL="177691" indent="-177691" algn="just">
              <a:spcBef>
                <a:spcPct val="0"/>
              </a:spcBef>
              <a:buFont typeface="Wingdings" pitchFamily="2" charset="2"/>
              <a:buChar char="Ø"/>
            </a:pPr>
            <a:r>
              <a:rPr lang="en-US" altLang="tr-TR" smtClean="0">
                <a:latin typeface="Cambria" pitchFamily="18" charset="0"/>
                <a:ea typeface="SimSun" pitchFamily="2" charset="-122"/>
                <a:cs typeface="Times New Roman" pitchFamily="18" charset="0"/>
              </a:rPr>
              <a:t>to operate as an automatic stabilizer</a:t>
            </a:r>
            <a:endParaRPr lang="en-US" altLang="tr-TR" smtClean="0">
              <a:latin typeface="Cambria" pitchFamily="18" charset="0"/>
            </a:endParaRPr>
          </a:p>
          <a:p>
            <a:pPr marL="177691" indent="-177691" eaLnBrk="1" hangingPunct="1">
              <a:spcBef>
                <a:spcPct val="0"/>
              </a:spcBef>
              <a:buFontTx/>
              <a:buChar char="•"/>
            </a:pPr>
            <a:endParaRPr lang="en-US" altLang="tr-TR" smtClean="0"/>
          </a:p>
          <a:p>
            <a:pPr marL="177691" indent="-177691" eaLnBrk="1" hangingPunct="1">
              <a:spcBef>
                <a:spcPct val="0"/>
              </a:spcBef>
              <a:buFontTx/>
              <a:buChar char="•"/>
            </a:pPr>
            <a:endParaRPr lang="en-US" altLang="tr-TR" smtClean="0"/>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60D4439-F54E-4BE8-9C36-3E0CB77ECFA6}" type="slidenum">
              <a:rPr lang="tr-TR" altLang="tr-TR">
                <a:solidFill>
                  <a:srgbClr val="000000"/>
                </a:solidFill>
              </a:rPr>
              <a:pPr eaLnBrk="1" hangingPunct="1"/>
              <a:t>27</a:t>
            </a:fld>
            <a:endParaRPr lang="tr-TR" altLang="tr-TR">
              <a:solidFill>
                <a:srgbClr val="000000"/>
              </a:solidFill>
            </a:endParaRPr>
          </a:p>
        </p:txBody>
      </p:sp>
    </p:spTree>
    <p:extLst>
      <p:ext uri="{BB962C8B-B14F-4D97-AF65-F5344CB8AC3E}">
        <p14:creationId xmlns:p14="http://schemas.microsoft.com/office/powerpoint/2010/main" val="3291155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tr-TR" smtClean="0"/>
              <a:t>The proportions that can be kept in FX and in gold are determined separately.</a:t>
            </a:r>
          </a:p>
        </p:txBody>
      </p:sp>
      <p:sp>
        <p:nvSpPr>
          <p:cNvPr id="512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620BBA8-0B1F-49C9-9A26-B222B6989A98}" type="slidenum">
              <a:rPr lang="tr-TR" altLang="tr-TR">
                <a:solidFill>
                  <a:srgbClr val="000000"/>
                </a:solidFill>
              </a:rPr>
              <a:pPr eaLnBrk="1" hangingPunct="1"/>
              <a:t>28</a:t>
            </a:fld>
            <a:endParaRPr lang="tr-TR" altLang="tr-TR">
              <a:solidFill>
                <a:srgbClr val="000000"/>
              </a:solidFill>
            </a:endParaRPr>
          </a:p>
        </p:txBody>
      </p:sp>
    </p:spTree>
    <p:extLst>
      <p:ext uri="{BB962C8B-B14F-4D97-AF65-F5344CB8AC3E}">
        <p14:creationId xmlns:p14="http://schemas.microsoft.com/office/powerpoint/2010/main" val="758205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97B11-2B93-4D68-BBBC-393215E3E37A}" type="slidenum">
              <a:rPr lang="tr-TR" altLang="tr-TR" smtClean="0">
                <a:solidFill>
                  <a:prstClr val="black"/>
                </a:solidFill>
              </a:rPr>
              <a:pPr/>
              <a:t>29</a:t>
            </a:fld>
            <a:endParaRPr lang="tr-TR" altLang="tr-TR">
              <a:solidFill>
                <a:prstClr val="black"/>
              </a:solidFill>
            </a:endParaRPr>
          </a:p>
        </p:txBody>
      </p:sp>
    </p:spTree>
    <p:extLst>
      <p:ext uri="{BB962C8B-B14F-4D97-AF65-F5344CB8AC3E}">
        <p14:creationId xmlns:p14="http://schemas.microsoft.com/office/powerpoint/2010/main" val="1813875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9AFBDBF-B430-481D-8CE6-DAD4022B648F}" type="slidenum">
              <a:rPr lang="tr-TR" altLang="tr-TR">
                <a:solidFill>
                  <a:prstClr val="black"/>
                </a:solidFill>
              </a:rPr>
              <a:pPr eaLnBrk="1" hangingPunct="1"/>
              <a:t>30</a:t>
            </a:fld>
            <a:endParaRPr lang="tr-TR" altLang="tr-TR">
              <a:solidFill>
                <a:prstClr val="black"/>
              </a:solidFill>
            </a:endParaRPr>
          </a:p>
        </p:txBody>
      </p:sp>
    </p:spTree>
    <p:extLst>
      <p:ext uri="{BB962C8B-B14F-4D97-AF65-F5344CB8AC3E}">
        <p14:creationId xmlns:p14="http://schemas.microsoft.com/office/powerpoint/2010/main" val="1150804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33333"/>
                </a:solidFill>
                <a:latin typeface="Arial" pitchFamily="34" charset="0"/>
                <a:cs typeface="Arial" pitchFamily="34" charset="0"/>
              </a:rPr>
              <a:t>There are five </a:t>
            </a:r>
            <a:r>
              <a:rPr lang="en-US" sz="1200" dirty="0" err="1" smtClean="0">
                <a:solidFill>
                  <a:srgbClr val="333333"/>
                </a:solidFill>
                <a:latin typeface="Arial" pitchFamily="34" charset="0"/>
                <a:cs typeface="Arial" pitchFamily="34" charset="0"/>
              </a:rPr>
              <a:t>authorit</a:t>
            </a:r>
            <a:r>
              <a:rPr lang="tr-TR" sz="1200" dirty="0" smtClean="0">
                <a:solidFill>
                  <a:srgbClr val="333333"/>
                </a:solidFill>
                <a:latin typeface="Arial" pitchFamily="34" charset="0"/>
                <a:cs typeface="Arial" pitchFamily="34" charset="0"/>
              </a:rPr>
              <a:t>i</a:t>
            </a:r>
            <a:r>
              <a:rPr lang="en-US" sz="1200" dirty="0" err="1" smtClean="0">
                <a:solidFill>
                  <a:srgbClr val="333333"/>
                </a:solidFill>
                <a:latin typeface="Arial" pitchFamily="34" charset="0"/>
                <a:cs typeface="Arial" pitchFamily="34" charset="0"/>
              </a:rPr>
              <a:t>es</a:t>
            </a:r>
            <a:r>
              <a:rPr lang="en-US" sz="1200" dirty="0" smtClean="0">
                <a:solidFill>
                  <a:srgbClr val="333333"/>
                </a:solidFill>
                <a:latin typeface="Arial" pitchFamily="34" charset="0"/>
                <a:cs typeface="Arial" pitchFamily="34" charset="0"/>
              </a:rPr>
              <a:t>  that are directly in charge of regulation and supervision of the various part of the financial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333333"/>
                </a:solidFill>
                <a:latin typeface="Arial" pitchFamily="34" charset="0"/>
                <a:cs typeface="Arial" pitchFamily="34" charset="0"/>
              </a:rPr>
              <a:t>Though it is not directly in charge of regulation and supervision of part of financial system, </a:t>
            </a:r>
            <a:r>
              <a:rPr lang="en-US" sz="1200" dirty="0" smtClean="0">
                <a:solidFill>
                  <a:srgbClr val="333333"/>
                </a:solidFill>
                <a:latin typeface="Arial" pitchFamily="34" charset="0"/>
                <a:cs typeface="Arial" pitchFamily="34" charset="0"/>
              </a:rPr>
              <a:t>We also</a:t>
            </a:r>
            <a:r>
              <a:rPr lang="en-US" sz="1200" baseline="0" dirty="0" smtClean="0">
                <a:solidFill>
                  <a:srgbClr val="333333"/>
                </a:solidFill>
                <a:latin typeface="Arial" pitchFamily="34" charset="0"/>
                <a:cs typeface="Arial" pitchFamily="34" charset="0"/>
              </a:rPr>
              <a:t> included ministry of finance. That is due to the fact that </a:t>
            </a:r>
            <a:r>
              <a:rPr lang="en-US" sz="1200" baseline="0" dirty="0" err="1" smtClean="0">
                <a:solidFill>
                  <a:srgbClr val="333333"/>
                </a:solidFill>
                <a:latin typeface="Arial" pitchFamily="34" charset="0"/>
                <a:cs typeface="Arial" pitchFamily="34" charset="0"/>
              </a:rPr>
              <a:t>MoF</a:t>
            </a:r>
            <a:r>
              <a:rPr lang="en-US" sz="1200" baseline="0" dirty="0" smtClean="0">
                <a:solidFill>
                  <a:srgbClr val="333333"/>
                </a:solidFill>
                <a:latin typeface="Arial" pitchFamily="34" charset="0"/>
                <a:cs typeface="Arial" pitchFamily="34" charset="0"/>
              </a:rPr>
              <a:t> is authorized to implement taxing policies including for the financial </a:t>
            </a:r>
            <a:r>
              <a:rPr lang="en-US" sz="1200" baseline="0" dirty="0" err="1" smtClean="0">
                <a:solidFill>
                  <a:srgbClr val="333333"/>
                </a:solidFill>
                <a:latin typeface="Arial" pitchFamily="34" charset="0"/>
                <a:cs typeface="Arial" pitchFamily="34" charset="0"/>
              </a:rPr>
              <a:t>servises</a:t>
            </a:r>
            <a:r>
              <a:rPr lang="en-US" sz="1200" baseline="0" dirty="0" smtClean="0">
                <a:solidFill>
                  <a:srgbClr val="333333"/>
                </a:solidFill>
                <a:latin typeface="Arial" pitchFamily="34" charset="0"/>
                <a:cs typeface="Arial" pitchFamily="34" charset="0"/>
              </a:rPr>
              <a:t> and institutions. We can say that it assumes important </a:t>
            </a:r>
            <a:r>
              <a:rPr lang="en-US" sz="1200" baseline="0" dirty="0" err="1" smtClean="0">
                <a:solidFill>
                  <a:srgbClr val="333333"/>
                </a:solidFill>
                <a:latin typeface="Arial" pitchFamily="34" charset="0"/>
                <a:cs typeface="Arial" pitchFamily="34" charset="0"/>
              </a:rPr>
              <a:t>macroprudential</a:t>
            </a:r>
            <a:r>
              <a:rPr lang="en-US" sz="1200" baseline="0" dirty="0" smtClean="0">
                <a:solidFill>
                  <a:srgbClr val="333333"/>
                </a:solidFill>
                <a:latin typeface="Arial" pitchFamily="34" charset="0"/>
                <a:cs typeface="Arial" pitchFamily="34" charset="0"/>
              </a:rPr>
              <a:t> tools.</a:t>
            </a:r>
            <a:endParaRPr lang="en-US" sz="1200" dirty="0" smtClean="0">
              <a:solidFill>
                <a:srgbClr val="333333"/>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05AA261-D086-4D98-BC82-DB670DDEC2F8}" type="slidenum">
              <a:rPr lang="en-US">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425749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14326">
              <a:defRPr/>
            </a:pPr>
            <a:endParaRPr lang="en-US" dirty="0">
              <a:solidFill>
                <a:srgbClr val="333333"/>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05AA261-D086-4D98-BC82-DB670DDEC2F8}" type="slidenum">
              <a:rPr lang="en-US">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425749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97B11-2B93-4D68-BBBC-393215E3E37A}" type="slidenum">
              <a:rPr lang="tr-TR" altLang="tr-TR" smtClean="0">
                <a:solidFill>
                  <a:prstClr val="black"/>
                </a:solidFill>
              </a:rPr>
              <a:pPr/>
              <a:t>3</a:t>
            </a:fld>
            <a:endParaRPr lang="tr-TR" altLang="tr-TR">
              <a:solidFill>
                <a:prstClr val="black"/>
              </a:solidFill>
            </a:endParaRPr>
          </a:p>
        </p:txBody>
      </p:sp>
    </p:spTree>
    <p:extLst>
      <p:ext uri="{BB962C8B-B14F-4D97-AF65-F5344CB8AC3E}">
        <p14:creationId xmlns:p14="http://schemas.microsoft.com/office/powerpoint/2010/main" val="3164302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14326">
              <a:defRPr/>
            </a:pPr>
            <a:r>
              <a:rPr lang="en-US" dirty="0" smtClean="0">
                <a:solidFill>
                  <a:srgbClr val="333333"/>
                </a:solidFill>
                <a:latin typeface="Arial" pitchFamily="34" charset="0"/>
                <a:cs typeface="Arial" pitchFamily="34" charset="0"/>
              </a:rPr>
              <a:t>To give</a:t>
            </a:r>
            <a:r>
              <a:rPr lang="en-US" baseline="0" dirty="0" smtClean="0">
                <a:solidFill>
                  <a:srgbClr val="333333"/>
                </a:solidFill>
                <a:latin typeface="Arial" pitchFamily="34" charset="0"/>
                <a:cs typeface="Arial" pitchFamily="34" charset="0"/>
              </a:rPr>
              <a:t> an idea on the kind of issues that are handled by FSC, here I have a list of topics discussed at FSC meetings.</a:t>
            </a:r>
          </a:p>
          <a:p>
            <a:pPr defTabSz="914326">
              <a:defRPr/>
            </a:pPr>
            <a:r>
              <a:rPr lang="en-US" baseline="0" dirty="0" smtClean="0">
                <a:solidFill>
                  <a:srgbClr val="333333"/>
                </a:solidFill>
                <a:latin typeface="Arial" pitchFamily="34" charset="0"/>
                <a:cs typeface="Arial" pitchFamily="34" charset="0"/>
              </a:rPr>
              <a:t>Issues range from </a:t>
            </a:r>
            <a:r>
              <a:rPr lang="en-US" baseline="0" dirty="0" err="1" smtClean="0">
                <a:solidFill>
                  <a:srgbClr val="333333"/>
                </a:solidFill>
                <a:latin typeface="Arial" pitchFamily="34" charset="0"/>
                <a:cs typeface="Arial" pitchFamily="34" charset="0"/>
              </a:rPr>
              <a:t>macroprudential</a:t>
            </a:r>
            <a:r>
              <a:rPr lang="en-US" baseline="0" dirty="0" smtClean="0">
                <a:solidFill>
                  <a:srgbClr val="333333"/>
                </a:solidFill>
                <a:latin typeface="Arial" pitchFamily="34" charset="0"/>
                <a:cs typeface="Arial" pitchFamily="34" charset="0"/>
              </a:rPr>
              <a:t> measures to curb credit growth to Financial education and inclusion.</a:t>
            </a:r>
            <a:endParaRPr lang="en-US" dirty="0">
              <a:solidFill>
                <a:srgbClr val="333333"/>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05AA261-D086-4D98-BC82-DB670DDEC2F8}" type="slidenum">
              <a:rPr lang="en-US">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425749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14326">
              <a:defRPr/>
            </a:pPr>
            <a:r>
              <a:rPr lang="en-US" baseline="0" dirty="0" smtClean="0">
                <a:solidFill>
                  <a:srgbClr val="333333"/>
                </a:solidFill>
                <a:latin typeface="Arial" pitchFamily="34" charset="0"/>
                <a:cs typeface="Arial" pitchFamily="34" charset="0"/>
              </a:rPr>
              <a:t>after established, </a:t>
            </a:r>
            <a:r>
              <a:rPr lang="en-US" dirty="0" smtClean="0">
                <a:solidFill>
                  <a:srgbClr val="333333"/>
                </a:solidFill>
                <a:latin typeface="Arial" pitchFamily="34" charset="0"/>
                <a:cs typeface="Arial" pitchFamily="34" charset="0"/>
              </a:rPr>
              <a:t>The committee implemented</a:t>
            </a:r>
            <a:r>
              <a:rPr lang="en-US" baseline="0" dirty="0" smtClean="0">
                <a:solidFill>
                  <a:srgbClr val="333333"/>
                </a:solidFill>
                <a:latin typeface="Arial" pitchFamily="34" charset="0"/>
                <a:cs typeface="Arial" pitchFamily="34" charset="0"/>
              </a:rPr>
              <a:t> various tools. The red </a:t>
            </a:r>
            <a:r>
              <a:rPr lang="en-US" baseline="0" dirty="0" err="1" smtClean="0">
                <a:solidFill>
                  <a:srgbClr val="333333"/>
                </a:solidFill>
                <a:latin typeface="Arial" pitchFamily="34" charset="0"/>
                <a:cs typeface="Arial" pitchFamily="34" charset="0"/>
              </a:rPr>
              <a:t>coloured</a:t>
            </a:r>
            <a:r>
              <a:rPr lang="en-US" baseline="0" dirty="0" smtClean="0">
                <a:solidFill>
                  <a:srgbClr val="333333"/>
                </a:solidFill>
                <a:latin typeface="Arial" pitchFamily="34" charset="0"/>
                <a:cs typeface="Arial" pitchFamily="34" charset="0"/>
              </a:rPr>
              <a:t> measures are the ones that are undertaken by FSC.</a:t>
            </a:r>
          </a:p>
          <a:p>
            <a:pPr defTabSz="914326">
              <a:defRPr/>
            </a:pPr>
            <a:endParaRPr lang="en-US" dirty="0">
              <a:solidFill>
                <a:srgbClr val="333333"/>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05AA261-D086-4D98-BC82-DB670DDEC2F8}" type="slidenum">
              <a:rPr lang="en-US">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4257493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326" rtl="0" eaLnBrk="1" fontAlgn="auto" latinLnBrk="0" hangingPunct="1">
              <a:lnSpc>
                <a:spcPct val="100000"/>
              </a:lnSpc>
              <a:spcBef>
                <a:spcPts val="0"/>
              </a:spcBef>
              <a:spcAft>
                <a:spcPts val="0"/>
              </a:spcAft>
              <a:buClrTx/>
              <a:buSzTx/>
              <a:buFontTx/>
              <a:buNone/>
              <a:tabLst/>
              <a:defRPr/>
            </a:pPr>
            <a:r>
              <a:rPr lang="en-US" baseline="0" dirty="0" smtClean="0">
                <a:solidFill>
                  <a:srgbClr val="333333"/>
                </a:solidFill>
                <a:latin typeface="Arial" pitchFamily="34" charset="0"/>
                <a:cs typeface="Arial" pitchFamily="34" charset="0"/>
              </a:rPr>
              <a:t>As you would see, very rich set of measures has been evaluated and implemented by the committee. Ranging from measures to alter the composition of loans, to measures </a:t>
            </a:r>
            <a:r>
              <a:rPr lang="en-US" baseline="0" dirty="0" err="1" smtClean="0">
                <a:solidFill>
                  <a:srgbClr val="333333"/>
                </a:solidFill>
                <a:latin typeface="Arial" pitchFamily="34" charset="0"/>
                <a:cs typeface="Arial" pitchFamily="34" charset="0"/>
              </a:rPr>
              <a:t>strenghtenin</a:t>
            </a:r>
            <a:r>
              <a:rPr lang="en-US" baseline="0" dirty="0" smtClean="0">
                <a:solidFill>
                  <a:srgbClr val="333333"/>
                </a:solidFill>
                <a:latin typeface="Arial" pitchFamily="34" charset="0"/>
                <a:cs typeface="Arial" pitchFamily="34" charset="0"/>
              </a:rPr>
              <a:t> capital </a:t>
            </a:r>
            <a:r>
              <a:rPr lang="en-US" baseline="0" dirty="0" err="1" smtClean="0">
                <a:solidFill>
                  <a:srgbClr val="333333"/>
                </a:solidFill>
                <a:latin typeface="Arial" pitchFamily="34" charset="0"/>
                <a:cs typeface="Arial" pitchFamily="34" charset="0"/>
              </a:rPr>
              <a:t>adequecy</a:t>
            </a:r>
            <a:r>
              <a:rPr lang="en-US" baseline="0" dirty="0" smtClean="0">
                <a:solidFill>
                  <a:srgbClr val="333333"/>
                </a:solidFill>
                <a:latin typeface="Arial" pitchFamily="34" charset="0"/>
                <a:cs typeface="Arial" pitchFamily="34" charset="0"/>
              </a:rPr>
              <a:t> of banks or like </a:t>
            </a:r>
            <a:r>
              <a:rPr lang="en-US" baseline="0" dirty="0" err="1" smtClean="0">
                <a:solidFill>
                  <a:srgbClr val="333333"/>
                </a:solidFill>
                <a:latin typeface="Arial" pitchFamily="34" charset="0"/>
                <a:cs typeface="Arial" pitchFamily="34" charset="0"/>
              </a:rPr>
              <a:t>th</a:t>
            </a:r>
            <a:r>
              <a:rPr lang="en-US" baseline="0" dirty="0" smtClean="0">
                <a:solidFill>
                  <a:srgbClr val="333333"/>
                </a:solidFill>
                <a:latin typeface="Arial" pitchFamily="34" charset="0"/>
                <a:cs typeface="Arial" pitchFamily="34" charset="0"/>
              </a:rPr>
              <a:t> </a:t>
            </a:r>
            <a:r>
              <a:rPr lang="en-US" baseline="0" dirty="0" err="1" smtClean="0">
                <a:solidFill>
                  <a:srgbClr val="333333"/>
                </a:solidFill>
                <a:latin typeface="Arial" pitchFamily="34" charset="0"/>
                <a:cs typeface="Arial" pitchFamily="34" charset="0"/>
              </a:rPr>
              <a:t>emeasures</a:t>
            </a:r>
            <a:r>
              <a:rPr lang="en-US" baseline="0" dirty="0" smtClean="0">
                <a:solidFill>
                  <a:srgbClr val="333333"/>
                </a:solidFill>
                <a:latin typeface="Arial" pitchFamily="34" charset="0"/>
                <a:cs typeface="Arial" pitchFamily="34" charset="0"/>
              </a:rPr>
              <a:t> </a:t>
            </a:r>
            <a:r>
              <a:rPr lang="en-US" baseline="0" dirty="0" err="1" smtClean="0">
                <a:solidFill>
                  <a:srgbClr val="333333"/>
                </a:solidFill>
                <a:latin typeface="Arial" pitchFamily="34" charset="0"/>
                <a:cs typeface="Arial" pitchFamily="34" charset="0"/>
              </a:rPr>
              <a:t>aimin</a:t>
            </a:r>
            <a:r>
              <a:rPr lang="en-US" baseline="0" dirty="0" smtClean="0">
                <a:solidFill>
                  <a:srgbClr val="333333"/>
                </a:solidFill>
                <a:latin typeface="Arial" pitchFamily="34" charset="0"/>
                <a:cs typeface="Arial" pitchFamily="34" charset="0"/>
              </a:rPr>
              <a:t> at </a:t>
            </a:r>
            <a:r>
              <a:rPr lang="en-US" baseline="0" dirty="0" err="1" smtClean="0">
                <a:solidFill>
                  <a:srgbClr val="333333"/>
                </a:solidFill>
                <a:latin typeface="Arial" pitchFamily="34" charset="0"/>
                <a:cs typeface="Arial" pitchFamily="34" charset="0"/>
              </a:rPr>
              <a:t>lenghtening</a:t>
            </a:r>
            <a:r>
              <a:rPr lang="en-US" baseline="0" dirty="0" smtClean="0">
                <a:solidFill>
                  <a:srgbClr val="333333"/>
                </a:solidFill>
                <a:latin typeface="Arial" pitchFamily="34" charset="0"/>
                <a:cs typeface="Arial" pitchFamily="34" charset="0"/>
              </a:rPr>
              <a:t> the maturities of bank liabilities.</a:t>
            </a:r>
          </a:p>
          <a:p>
            <a:pPr defTabSz="914326">
              <a:defRPr/>
            </a:pPr>
            <a:endParaRPr lang="en-US" dirty="0">
              <a:solidFill>
                <a:srgbClr val="333333"/>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05AA261-D086-4D98-BC82-DB670DDEC2F8}" type="slidenum">
              <a:rPr lang="en-US">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257493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97B11-2B93-4D68-BBBC-393215E3E37A}" type="slidenum">
              <a:rPr lang="tr-TR" altLang="tr-TR" smtClean="0">
                <a:solidFill>
                  <a:prstClr val="black"/>
                </a:solidFill>
              </a:rPr>
              <a:pPr/>
              <a:t>37</a:t>
            </a:fld>
            <a:endParaRPr lang="tr-TR" altLang="tr-TR">
              <a:solidFill>
                <a:prstClr val="black"/>
              </a:solidFill>
            </a:endParaRPr>
          </a:p>
        </p:txBody>
      </p:sp>
    </p:spTree>
    <p:extLst>
      <p:ext uri="{BB962C8B-B14F-4D97-AF65-F5344CB8AC3E}">
        <p14:creationId xmlns:p14="http://schemas.microsoft.com/office/powerpoint/2010/main" val="1784449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91EF5E3-65D5-4C01-AF56-B2B45B89554E}" type="slidenum">
              <a:rPr lang="en-US" smtClean="0"/>
              <a:pPr>
                <a:defRPr/>
              </a:pPr>
              <a:t>43</a:t>
            </a:fld>
            <a:endParaRPr lang="en-US"/>
          </a:p>
        </p:txBody>
      </p:sp>
    </p:spTree>
    <p:extLst>
      <p:ext uri="{BB962C8B-B14F-4D97-AF65-F5344CB8AC3E}">
        <p14:creationId xmlns:p14="http://schemas.microsoft.com/office/powerpoint/2010/main" val="2762951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91EF5E3-65D5-4C01-AF56-B2B45B89554E}" type="slidenum">
              <a:rPr lang="en-US" smtClean="0"/>
              <a:pPr>
                <a:defRPr/>
              </a:pPr>
              <a:t>44</a:t>
            </a:fld>
            <a:endParaRPr lang="en-US"/>
          </a:p>
        </p:txBody>
      </p:sp>
    </p:spTree>
    <p:extLst>
      <p:ext uri="{BB962C8B-B14F-4D97-AF65-F5344CB8AC3E}">
        <p14:creationId xmlns:p14="http://schemas.microsoft.com/office/powerpoint/2010/main" val="2762951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91EF5E3-65D5-4C01-AF56-B2B45B89554E}" type="slidenum">
              <a:rPr lang="en-US" smtClean="0"/>
              <a:pPr>
                <a:defRPr/>
              </a:pPr>
              <a:t>45</a:t>
            </a:fld>
            <a:endParaRPr lang="en-US"/>
          </a:p>
        </p:txBody>
      </p:sp>
    </p:spTree>
    <p:extLst>
      <p:ext uri="{BB962C8B-B14F-4D97-AF65-F5344CB8AC3E}">
        <p14:creationId xmlns:p14="http://schemas.microsoft.com/office/powerpoint/2010/main" val="2762951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91EF5E3-65D5-4C01-AF56-B2B45B89554E}" type="slidenum">
              <a:rPr lang="en-US" smtClean="0"/>
              <a:pPr>
                <a:defRPr/>
              </a:pPr>
              <a:t>46</a:t>
            </a:fld>
            <a:endParaRPr lang="en-US"/>
          </a:p>
        </p:txBody>
      </p:sp>
    </p:spTree>
    <p:extLst>
      <p:ext uri="{BB962C8B-B14F-4D97-AF65-F5344CB8AC3E}">
        <p14:creationId xmlns:p14="http://schemas.microsoft.com/office/powerpoint/2010/main" val="2762951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91EF5E3-65D5-4C01-AF56-B2B45B89554E}" type="slidenum">
              <a:rPr lang="en-US" smtClean="0"/>
              <a:pPr>
                <a:defRPr/>
              </a:pPr>
              <a:t>47</a:t>
            </a:fld>
            <a:endParaRPr lang="en-US"/>
          </a:p>
        </p:txBody>
      </p:sp>
    </p:spTree>
    <p:extLst>
      <p:ext uri="{BB962C8B-B14F-4D97-AF65-F5344CB8AC3E}">
        <p14:creationId xmlns:p14="http://schemas.microsoft.com/office/powerpoint/2010/main" val="2762951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91EF5E3-65D5-4C01-AF56-B2B45B89554E}" type="slidenum">
              <a:rPr lang="en-US" smtClean="0"/>
              <a:pPr>
                <a:defRPr/>
              </a:pPr>
              <a:t>48</a:t>
            </a:fld>
            <a:endParaRPr lang="en-US"/>
          </a:p>
        </p:txBody>
      </p:sp>
    </p:spTree>
    <p:extLst>
      <p:ext uri="{BB962C8B-B14F-4D97-AF65-F5344CB8AC3E}">
        <p14:creationId xmlns:p14="http://schemas.microsoft.com/office/powerpoint/2010/main" val="276295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7691" indent="-177691" algn="just">
              <a:buFont typeface="Arial" pitchFamily="34" charset="0"/>
              <a:buChar char="•"/>
            </a:pPr>
            <a:r>
              <a:rPr lang="en-US" dirty="0"/>
              <a:t>After Lehman Brothers’ collapse, central banks started to aggressively reduce interest rates in advanced countries </a:t>
            </a:r>
            <a:r>
              <a:rPr lang="tr-TR" dirty="0" err="1"/>
              <a:t>driving</a:t>
            </a:r>
            <a:r>
              <a:rPr lang="tr-TR" dirty="0"/>
              <a:t> </a:t>
            </a:r>
            <a:r>
              <a:rPr lang="tr-TR" dirty="0" err="1"/>
              <a:t>them</a:t>
            </a:r>
            <a:r>
              <a:rPr lang="tr-TR" dirty="0"/>
              <a:t> </a:t>
            </a:r>
            <a:r>
              <a:rPr lang="en-US" dirty="0"/>
              <a:t>close</a:t>
            </a:r>
            <a:r>
              <a:rPr lang="tr-TR" dirty="0"/>
              <a:t>r</a:t>
            </a:r>
            <a:r>
              <a:rPr lang="en-US" dirty="0"/>
              <a:t> to </a:t>
            </a:r>
            <a:r>
              <a:rPr lang="tr-TR" dirty="0" err="1"/>
              <a:t>the</a:t>
            </a:r>
            <a:r>
              <a:rPr lang="tr-TR" dirty="0"/>
              <a:t> </a:t>
            </a:r>
            <a:r>
              <a:rPr lang="en-US" dirty="0"/>
              <a:t>zero</a:t>
            </a:r>
            <a:r>
              <a:rPr lang="tr-TR" dirty="0"/>
              <a:t> </a:t>
            </a:r>
            <a:r>
              <a:rPr lang="tr-TR" dirty="0" err="1"/>
              <a:t>bound</a:t>
            </a:r>
            <a:r>
              <a:rPr lang="en-US" dirty="0"/>
              <a:t>. </a:t>
            </a:r>
          </a:p>
          <a:p>
            <a:pPr marL="177691" indent="-177691" algn="just">
              <a:buFont typeface="Arial" pitchFamily="34" charset="0"/>
              <a:buChar char="•"/>
            </a:pPr>
            <a:r>
              <a:rPr lang="tr-TR" dirty="0"/>
              <a:t>T</a:t>
            </a:r>
            <a:r>
              <a:rPr lang="en-US" dirty="0" err="1"/>
              <a:t>hese</a:t>
            </a:r>
            <a:r>
              <a:rPr lang="en-US" dirty="0"/>
              <a:t> </a:t>
            </a:r>
            <a:r>
              <a:rPr lang="tr-TR" dirty="0"/>
              <a:t>rate </a:t>
            </a:r>
            <a:r>
              <a:rPr lang="en-US" dirty="0"/>
              <a:t>reductions </a:t>
            </a:r>
            <a:r>
              <a:rPr lang="tr-TR" dirty="0" err="1"/>
              <a:t>were</a:t>
            </a:r>
            <a:r>
              <a:rPr lang="tr-TR" dirty="0"/>
              <a:t> </a:t>
            </a:r>
            <a:r>
              <a:rPr lang="tr-TR" dirty="0" err="1"/>
              <a:t>coupled</a:t>
            </a:r>
            <a:r>
              <a:rPr lang="tr-TR" dirty="0"/>
              <a:t> </a:t>
            </a:r>
            <a:r>
              <a:rPr lang="tr-TR" dirty="0" err="1"/>
              <a:t>with</a:t>
            </a:r>
            <a:r>
              <a:rPr lang="tr-TR" dirty="0"/>
              <a:t> </a:t>
            </a:r>
            <a:r>
              <a:rPr lang="en-US" dirty="0"/>
              <a:t>unconventional monetary policies </a:t>
            </a:r>
            <a:r>
              <a:rPr lang="tr-TR" dirty="0" err="1"/>
              <a:t>geared</a:t>
            </a:r>
            <a:r>
              <a:rPr lang="tr-TR" dirty="0"/>
              <a:t> </a:t>
            </a:r>
            <a:r>
              <a:rPr lang="tr-TR" dirty="0" err="1"/>
              <a:t>towards</a:t>
            </a:r>
            <a:r>
              <a:rPr lang="tr-TR" dirty="0"/>
              <a:t> </a:t>
            </a:r>
            <a:r>
              <a:rPr lang="tr-TR" dirty="0" err="1"/>
              <a:t>improving</a:t>
            </a:r>
            <a:r>
              <a:rPr lang="tr-TR" dirty="0"/>
              <a:t> </a:t>
            </a:r>
            <a:r>
              <a:rPr lang="tr-TR" dirty="0" err="1"/>
              <a:t>balance</a:t>
            </a:r>
            <a:r>
              <a:rPr lang="tr-TR" dirty="0"/>
              <a:t> </a:t>
            </a:r>
            <a:r>
              <a:rPr lang="tr-TR" dirty="0" err="1"/>
              <a:t>sheets</a:t>
            </a:r>
            <a:r>
              <a:rPr lang="tr-TR" dirty="0"/>
              <a:t> of </a:t>
            </a:r>
            <a:r>
              <a:rPr lang="tr-TR" dirty="0" err="1"/>
              <a:t>banks</a:t>
            </a:r>
            <a:r>
              <a:rPr lang="tr-TR" dirty="0"/>
              <a:t> </a:t>
            </a:r>
            <a:r>
              <a:rPr lang="tr-TR" dirty="0" err="1"/>
              <a:t>and</a:t>
            </a:r>
            <a:r>
              <a:rPr lang="tr-TR" dirty="0"/>
              <a:t> </a:t>
            </a:r>
            <a:r>
              <a:rPr lang="tr-TR" dirty="0" err="1"/>
              <a:t>other</a:t>
            </a:r>
            <a:r>
              <a:rPr lang="tr-TR" dirty="0"/>
              <a:t> </a:t>
            </a:r>
            <a:r>
              <a:rPr lang="tr-TR" dirty="0" err="1"/>
              <a:t>financial</a:t>
            </a:r>
            <a:r>
              <a:rPr lang="tr-TR" dirty="0"/>
              <a:t> </a:t>
            </a:r>
            <a:r>
              <a:rPr lang="tr-TR" dirty="0" err="1"/>
              <a:t>intermediaries</a:t>
            </a:r>
            <a:r>
              <a:rPr lang="tr-TR" dirty="0"/>
              <a:t> </a:t>
            </a:r>
            <a:r>
              <a:rPr lang="tr-TR" dirty="0" err="1"/>
              <a:t>through</a:t>
            </a:r>
            <a:r>
              <a:rPr lang="en-US" dirty="0"/>
              <a:t> large-scale purchases of government and private sector assets. </a:t>
            </a:r>
          </a:p>
        </p:txBody>
      </p:sp>
      <p:sp>
        <p:nvSpPr>
          <p:cNvPr id="4" name="Slide Number Placeholder 3"/>
          <p:cNvSpPr>
            <a:spLocks noGrp="1"/>
          </p:cNvSpPr>
          <p:nvPr>
            <p:ph type="sldNum" sz="quarter" idx="10"/>
          </p:nvPr>
        </p:nvSpPr>
        <p:spPr/>
        <p:txBody>
          <a:bodyPr/>
          <a:lstStyle/>
          <a:p>
            <a:pPr>
              <a:defRPr/>
            </a:pPr>
            <a:fld id="{EB841E66-C0C8-4A14-8249-DF421A9357C1}" type="slidenum">
              <a:rPr lang="tr-TR" smtClean="0">
                <a:solidFill>
                  <a:prstClr val="black"/>
                </a:solidFill>
              </a:rPr>
              <a:pPr>
                <a:defRPr/>
              </a:pPr>
              <a:t>4</a:t>
            </a:fld>
            <a:endParaRPr lang="tr-TR">
              <a:solidFill>
                <a:prstClr val="black"/>
              </a:solidFill>
            </a:endParaRPr>
          </a:p>
        </p:txBody>
      </p:sp>
    </p:spTree>
    <p:extLst>
      <p:ext uri="{BB962C8B-B14F-4D97-AF65-F5344CB8AC3E}">
        <p14:creationId xmlns:p14="http://schemas.microsoft.com/office/powerpoint/2010/main" val="1117993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91EF5E3-65D5-4C01-AF56-B2B45B89554E}" type="slidenum">
              <a:rPr lang="en-US" smtClean="0"/>
              <a:pPr>
                <a:defRPr/>
              </a:pPr>
              <a:t>49</a:t>
            </a:fld>
            <a:endParaRPr lang="en-US"/>
          </a:p>
        </p:txBody>
      </p:sp>
    </p:spTree>
    <p:extLst>
      <p:ext uri="{BB962C8B-B14F-4D97-AF65-F5344CB8AC3E}">
        <p14:creationId xmlns:p14="http://schemas.microsoft.com/office/powerpoint/2010/main" val="2762951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Both"/>
              <a:tabLst/>
              <a:defRPr/>
            </a:pPr>
            <a:r>
              <a:rPr lang="tr-TR" b="1" dirty="0" smtClean="0">
                <a:solidFill>
                  <a:srgbClr val="C00000"/>
                </a:solidFill>
              </a:rPr>
              <a:t> </a:t>
            </a:r>
            <a:r>
              <a:rPr lang="tr-TR" b="1" dirty="0" err="1" smtClean="0">
                <a:solidFill>
                  <a:srgbClr val="C00000"/>
                </a:solidFill>
              </a:rPr>
              <a:t>Credit</a:t>
            </a:r>
            <a:r>
              <a:rPr lang="tr-TR" b="1" dirty="0" smtClean="0">
                <a:solidFill>
                  <a:srgbClr val="C00000"/>
                </a:solidFill>
              </a:rPr>
              <a:t> </a:t>
            </a:r>
            <a:r>
              <a:rPr lang="tr-TR" b="1" dirty="0" err="1" smtClean="0">
                <a:solidFill>
                  <a:srgbClr val="C00000"/>
                </a:solidFill>
              </a:rPr>
              <a:t>growth</a:t>
            </a:r>
            <a:r>
              <a:rPr lang="tr-TR" b="1" dirty="0" smtClean="0">
                <a:solidFill>
                  <a:srgbClr val="C00000"/>
                </a:solidFill>
              </a:rPr>
              <a:t> in </a:t>
            </a:r>
            <a:r>
              <a:rPr lang="tr-TR" b="1" dirty="0" err="1" smtClean="0">
                <a:solidFill>
                  <a:srgbClr val="C00000"/>
                </a:solidFill>
              </a:rPr>
              <a:t>Turkey</a:t>
            </a:r>
            <a:r>
              <a:rPr lang="tr-TR" b="1" dirty="0" smtClean="0">
                <a:solidFill>
                  <a:srgbClr val="C00000"/>
                </a:solidFill>
              </a:rPr>
              <a:t> has </a:t>
            </a:r>
            <a:r>
              <a:rPr lang="tr-TR" b="1" dirty="0" err="1" smtClean="0">
                <a:solidFill>
                  <a:srgbClr val="C00000"/>
                </a:solidFill>
              </a:rPr>
              <a:t>become</a:t>
            </a:r>
            <a:r>
              <a:rPr lang="tr-TR" b="1" dirty="0" smtClean="0">
                <a:solidFill>
                  <a:srgbClr val="C00000"/>
                </a:solidFill>
              </a:rPr>
              <a:t> </a:t>
            </a:r>
            <a:r>
              <a:rPr lang="tr-TR" b="1" dirty="0" err="1" smtClean="0">
                <a:solidFill>
                  <a:srgbClr val="C00000"/>
                </a:solidFill>
              </a:rPr>
              <a:t>less</a:t>
            </a:r>
            <a:r>
              <a:rPr lang="tr-TR" b="1" dirty="0" smtClean="0">
                <a:solidFill>
                  <a:srgbClr val="C00000"/>
                </a:solidFill>
              </a:rPr>
              <a:t> </a:t>
            </a:r>
            <a:r>
              <a:rPr lang="tr-TR" b="1" dirty="0" err="1" smtClean="0">
                <a:solidFill>
                  <a:srgbClr val="C00000"/>
                </a:solidFill>
              </a:rPr>
              <a:t>sensitive</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p. </a:t>
            </a:r>
            <a:r>
              <a:rPr lang="tr-TR" b="1" dirty="0" err="1" smtClean="0">
                <a:solidFill>
                  <a:srgbClr val="C00000"/>
                </a:solidFill>
              </a:rPr>
              <a:t>inflows</a:t>
            </a:r>
            <a:r>
              <a:rPr lang="tr-TR" b="1" dirty="0" smtClean="0">
                <a:solidFill>
                  <a:srgbClr val="C00000"/>
                </a:solidFill>
              </a:rPr>
              <a:t> </a:t>
            </a:r>
            <a:r>
              <a:rPr lang="tr-TR" b="1" dirty="0" err="1" smtClean="0">
                <a:solidFill>
                  <a:srgbClr val="C00000"/>
                </a:solidFill>
              </a:rPr>
              <a:t>after</a:t>
            </a:r>
            <a:r>
              <a:rPr lang="tr-TR" b="1" dirty="0" smtClean="0">
                <a:solidFill>
                  <a:srgbClr val="C00000"/>
                </a:solidFill>
              </a:rPr>
              <a:t> 2010Q4 (</a:t>
            </a:r>
            <a:r>
              <a:rPr lang="tr-TR" b="1" dirty="0" err="1" smtClean="0">
                <a:solidFill>
                  <a:srgbClr val="C00000"/>
                </a:solidFill>
              </a:rPr>
              <a:t>compared</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a:t>
            </a:r>
            <a:r>
              <a:rPr lang="tr-TR" b="1" dirty="0" err="1" smtClean="0">
                <a:solidFill>
                  <a:srgbClr val="C00000"/>
                </a:solidFill>
              </a:rPr>
              <a:t>previous</a:t>
            </a:r>
            <a:r>
              <a:rPr lang="tr-TR" b="1" dirty="0" smtClean="0">
                <a:solidFill>
                  <a:srgbClr val="C00000"/>
                </a:solidFill>
              </a:rPr>
              <a:t> </a:t>
            </a:r>
            <a:r>
              <a:rPr lang="tr-TR" b="1" dirty="0" err="1" smtClean="0">
                <a:solidFill>
                  <a:srgbClr val="C00000"/>
                </a:solidFill>
              </a:rPr>
              <a:t>periods</a:t>
            </a:r>
            <a:r>
              <a:rPr lang="tr-TR" b="1" dirty="0" smtClean="0">
                <a:solidFill>
                  <a:srgbClr val="C00000"/>
                </a:solidFill>
              </a:rPr>
              <a:t>). -0.110</a:t>
            </a:r>
            <a:r>
              <a:rPr lang="tr-TR" b="1" baseline="0" dirty="0" smtClean="0">
                <a:solidFill>
                  <a:srgbClr val="C00000"/>
                </a:solidFill>
              </a:rPr>
              <a:t> (</a:t>
            </a:r>
            <a:r>
              <a:rPr lang="tr-TR" b="1" baseline="0" dirty="0" err="1" smtClean="0">
                <a:solidFill>
                  <a:srgbClr val="C00000"/>
                </a:solidFill>
              </a:rPr>
              <a:t>contemporaneous</a:t>
            </a:r>
            <a:r>
              <a:rPr lang="tr-TR" b="1" baseline="0" dirty="0" smtClean="0">
                <a:solidFill>
                  <a:srgbClr val="C00000"/>
                </a:solidFill>
              </a:rPr>
              <a:t>) </a:t>
            </a:r>
            <a:r>
              <a:rPr lang="tr-TR" b="1" baseline="0" dirty="0" err="1" smtClean="0">
                <a:solidFill>
                  <a:srgbClr val="C00000"/>
                </a:solidFill>
              </a:rPr>
              <a:t>or</a:t>
            </a:r>
            <a:r>
              <a:rPr lang="tr-TR" b="1" baseline="0" dirty="0" smtClean="0">
                <a:solidFill>
                  <a:srgbClr val="C00000"/>
                </a:solidFill>
              </a:rPr>
              <a:t> -0.625*** (</a:t>
            </a:r>
            <a:r>
              <a:rPr lang="tr-TR" b="1" baseline="0" dirty="0" err="1" smtClean="0">
                <a:solidFill>
                  <a:srgbClr val="C00000"/>
                </a:solidFill>
              </a:rPr>
              <a:t>lagged</a:t>
            </a:r>
            <a:r>
              <a:rPr lang="tr-TR" b="1" baseline="0" dirty="0" smtClean="0">
                <a:solidFill>
                  <a:srgbClr val="C00000"/>
                </a:solidFill>
              </a:rPr>
              <a:t>)</a:t>
            </a:r>
            <a:endParaRPr lang="tr-TR" b="1" dirty="0" smtClean="0">
              <a:solidFill>
                <a:srgbClr val="C00000"/>
              </a:solidFill>
            </a:endParaRPr>
          </a:p>
          <a:p>
            <a:pPr marL="228600" marR="0" indent="-228600" algn="l" defTabSz="914400" rtl="0" eaLnBrk="1" fontAlgn="base" latinLnBrk="0" hangingPunct="1">
              <a:lnSpc>
                <a:spcPct val="100000"/>
              </a:lnSpc>
              <a:spcBef>
                <a:spcPct val="30000"/>
              </a:spcBef>
              <a:spcAft>
                <a:spcPct val="0"/>
              </a:spcAft>
              <a:buClrTx/>
              <a:buSzTx/>
              <a:buFontTx/>
              <a:buAutoNum type="arabicParenBoth"/>
              <a:tabLst/>
              <a:defRPr/>
            </a:pPr>
            <a:endParaRPr lang="tr-TR" b="1" dirty="0" smtClean="0">
              <a:solidFill>
                <a:srgbClr val="C00000"/>
              </a:solidFill>
            </a:endParaRPr>
          </a:p>
          <a:p>
            <a:pPr marL="228600" marR="0" indent="-228600" algn="l" defTabSz="914400" rtl="0" eaLnBrk="1" fontAlgn="base" latinLnBrk="0" hangingPunct="1">
              <a:lnSpc>
                <a:spcPct val="100000"/>
              </a:lnSpc>
              <a:spcBef>
                <a:spcPct val="30000"/>
              </a:spcBef>
              <a:spcAft>
                <a:spcPct val="0"/>
              </a:spcAft>
              <a:buClrTx/>
              <a:buSzTx/>
              <a:buFontTx/>
              <a:buAutoNum type="arabicParenBoth"/>
              <a:tabLst/>
              <a:defRPr/>
            </a:pPr>
            <a:r>
              <a:rPr lang="tr-TR" b="1" dirty="0" smtClean="0">
                <a:solidFill>
                  <a:srgbClr val="C00000"/>
                </a:solidFill>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tr-TR" b="1" dirty="0" smtClean="0">
                <a:solidFill>
                  <a:srgbClr val="C00000"/>
                </a:solidFill>
              </a:rPr>
              <a:t>	(a) </a:t>
            </a:r>
            <a:r>
              <a:rPr lang="tr-TR" b="1" dirty="0" err="1" smtClean="0">
                <a:solidFill>
                  <a:srgbClr val="C00000"/>
                </a:solidFill>
              </a:rPr>
              <a:t>After</a:t>
            </a:r>
            <a:r>
              <a:rPr lang="tr-TR" b="1" dirty="0" smtClean="0">
                <a:solidFill>
                  <a:srgbClr val="C00000"/>
                </a:solidFill>
              </a:rPr>
              <a:t> 2010Q4, </a:t>
            </a:r>
            <a:r>
              <a:rPr lang="tr-TR" b="1" dirty="0" err="1" smtClean="0">
                <a:solidFill>
                  <a:srgbClr val="C00000"/>
                </a:solidFill>
              </a:rPr>
              <a:t>credit</a:t>
            </a:r>
            <a:r>
              <a:rPr lang="tr-TR" b="1" dirty="0" smtClean="0">
                <a:solidFill>
                  <a:srgbClr val="C00000"/>
                </a:solidFill>
              </a:rPr>
              <a:t> </a:t>
            </a:r>
            <a:r>
              <a:rPr lang="tr-TR" b="1" dirty="0" err="1" smtClean="0">
                <a:solidFill>
                  <a:srgbClr val="C00000"/>
                </a:solidFill>
              </a:rPr>
              <a:t>growth</a:t>
            </a:r>
            <a:r>
              <a:rPr lang="tr-TR" b="1" dirty="0" smtClean="0">
                <a:solidFill>
                  <a:srgbClr val="C00000"/>
                </a:solidFill>
              </a:rPr>
              <a:t> in </a:t>
            </a:r>
            <a:r>
              <a:rPr lang="tr-TR" b="1" dirty="0" err="1" smtClean="0">
                <a:solidFill>
                  <a:srgbClr val="C00000"/>
                </a:solidFill>
              </a:rPr>
              <a:t>Turkey</a:t>
            </a:r>
            <a:r>
              <a:rPr lang="tr-TR" b="1" dirty="0" smtClean="0">
                <a:solidFill>
                  <a:srgbClr val="C00000"/>
                </a:solidFill>
              </a:rPr>
              <a:t> has </a:t>
            </a:r>
            <a:r>
              <a:rPr lang="tr-TR" b="1" dirty="0" err="1" smtClean="0">
                <a:solidFill>
                  <a:srgbClr val="C00000"/>
                </a:solidFill>
              </a:rPr>
              <a:t>become</a:t>
            </a:r>
            <a:r>
              <a:rPr lang="tr-TR" b="1" dirty="0" smtClean="0">
                <a:solidFill>
                  <a:srgbClr val="C00000"/>
                </a:solidFill>
              </a:rPr>
              <a:t> </a:t>
            </a:r>
            <a:r>
              <a:rPr lang="tr-TR" b="1" dirty="0" err="1" smtClean="0">
                <a:solidFill>
                  <a:srgbClr val="C00000"/>
                </a:solidFill>
              </a:rPr>
              <a:t>less</a:t>
            </a:r>
            <a:r>
              <a:rPr lang="tr-TR" b="1" dirty="0" smtClean="0">
                <a:solidFill>
                  <a:srgbClr val="C00000"/>
                </a:solidFill>
              </a:rPr>
              <a:t> </a:t>
            </a:r>
            <a:r>
              <a:rPr lang="tr-TR" b="1" dirty="0" err="1" smtClean="0">
                <a:solidFill>
                  <a:srgbClr val="C00000"/>
                </a:solidFill>
              </a:rPr>
              <a:t>sensitive</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p. </a:t>
            </a:r>
            <a:r>
              <a:rPr lang="tr-TR" b="1" dirty="0" err="1" smtClean="0">
                <a:solidFill>
                  <a:srgbClr val="C00000"/>
                </a:solidFill>
              </a:rPr>
              <a:t>inflows</a:t>
            </a:r>
            <a:r>
              <a:rPr lang="tr-TR" b="1" dirty="0" smtClean="0">
                <a:solidFill>
                  <a:srgbClr val="C00000"/>
                </a:solidFill>
              </a:rPr>
              <a:t>, yet </a:t>
            </a:r>
            <a:r>
              <a:rPr lang="tr-TR" b="1" dirty="0" err="1" smtClean="0">
                <a:solidFill>
                  <a:srgbClr val="C00000"/>
                </a:solidFill>
              </a:rPr>
              <a:t>the</a:t>
            </a:r>
            <a:r>
              <a:rPr lang="tr-TR" b="1" baseline="0" dirty="0" smtClean="0">
                <a:solidFill>
                  <a:srgbClr val="C00000"/>
                </a:solidFill>
              </a:rPr>
              <a:t> </a:t>
            </a:r>
            <a:r>
              <a:rPr lang="tr-TR" b="1" baseline="0" dirty="0" err="1" smtClean="0">
                <a:solidFill>
                  <a:srgbClr val="C00000"/>
                </a:solidFill>
              </a:rPr>
              <a:t>sensitivity</a:t>
            </a:r>
            <a:r>
              <a:rPr lang="tr-TR" b="1" baseline="0" dirty="0" smtClean="0">
                <a:solidFill>
                  <a:srgbClr val="C00000"/>
                </a:solidFill>
              </a:rPr>
              <a:t> is </a:t>
            </a:r>
            <a:r>
              <a:rPr lang="tr-TR" b="1" baseline="0" dirty="0" err="1" smtClean="0">
                <a:solidFill>
                  <a:srgbClr val="C00000"/>
                </a:solidFill>
              </a:rPr>
              <a:t>still</a:t>
            </a:r>
            <a:r>
              <a:rPr lang="tr-TR" b="1" baseline="0" dirty="0" smtClean="0">
                <a:solidFill>
                  <a:srgbClr val="C00000"/>
                </a:solidFill>
              </a:rPr>
              <a:t> </a:t>
            </a:r>
            <a:r>
              <a:rPr lang="tr-TR" b="1" baseline="0" dirty="0" err="1" smtClean="0">
                <a:solidFill>
                  <a:srgbClr val="C00000"/>
                </a:solidFill>
              </a:rPr>
              <a:t>high</a:t>
            </a:r>
            <a:r>
              <a:rPr lang="tr-TR" b="1" dirty="0" smtClean="0">
                <a:solidFill>
                  <a:srgbClr val="C00000"/>
                </a:solidFill>
              </a:rPr>
              <a:t> </a:t>
            </a:r>
            <a:r>
              <a:rPr lang="tr-TR" b="1" dirty="0" err="1" smtClean="0">
                <a:solidFill>
                  <a:srgbClr val="C00000"/>
                </a:solidFill>
              </a:rPr>
              <a:t>compared</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a:t>
            </a:r>
            <a:r>
              <a:rPr lang="tr-TR" b="1" dirty="0" err="1" smtClean="0">
                <a:solidFill>
                  <a:srgbClr val="C00000"/>
                </a:solidFill>
              </a:rPr>
              <a:t>other</a:t>
            </a:r>
            <a:r>
              <a:rPr lang="tr-TR" b="1" dirty="0" smtClean="0">
                <a:solidFill>
                  <a:srgbClr val="C00000"/>
                </a:solidFill>
              </a:rPr>
              <a:t> </a:t>
            </a:r>
            <a:r>
              <a:rPr lang="tr-TR" b="1" dirty="0" err="1" smtClean="0">
                <a:solidFill>
                  <a:srgbClr val="C00000"/>
                </a:solidFill>
              </a:rPr>
              <a:t>countries</a:t>
            </a:r>
            <a:r>
              <a:rPr lang="tr-TR" b="1" dirty="0" smtClean="0">
                <a:solidFill>
                  <a:srgbClr val="C00000"/>
                </a:solidFill>
              </a:rPr>
              <a:t> (</a:t>
            </a:r>
            <a:r>
              <a:rPr lang="tr-TR" b="1" dirty="0" err="1" smtClean="0">
                <a:solidFill>
                  <a:srgbClr val="C00000"/>
                </a:solidFill>
              </a:rPr>
              <a:t>when</a:t>
            </a:r>
            <a:r>
              <a:rPr lang="tr-TR" b="1" dirty="0" smtClean="0">
                <a:solidFill>
                  <a:srgbClr val="C00000"/>
                </a:solidFill>
              </a:rPr>
              <a:t> </a:t>
            </a:r>
            <a:r>
              <a:rPr lang="tr-TR" b="1" dirty="0" err="1" smtClean="0">
                <a:solidFill>
                  <a:srgbClr val="C00000"/>
                </a:solidFill>
              </a:rPr>
              <a:t>we</a:t>
            </a:r>
            <a:r>
              <a:rPr lang="tr-TR" b="1" dirty="0" smtClean="0">
                <a:solidFill>
                  <a:srgbClr val="C00000"/>
                </a:solidFill>
              </a:rPr>
              <a:t> </a:t>
            </a:r>
            <a:r>
              <a:rPr lang="tr-TR" b="1" dirty="0" err="1" smtClean="0">
                <a:solidFill>
                  <a:srgbClr val="C00000"/>
                </a:solidFill>
              </a:rPr>
              <a:t>look</a:t>
            </a:r>
            <a:r>
              <a:rPr lang="tr-TR" b="1" dirty="0" smtClean="0">
                <a:solidFill>
                  <a:srgbClr val="C00000"/>
                </a:solidFill>
              </a:rPr>
              <a:t> at </a:t>
            </a:r>
            <a:r>
              <a:rPr lang="tr-TR" b="1" dirty="0" err="1" smtClean="0">
                <a:solidFill>
                  <a:srgbClr val="C00000"/>
                </a:solidFill>
              </a:rPr>
              <a:t>the</a:t>
            </a:r>
            <a:r>
              <a:rPr lang="tr-TR" b="1" dirty="0" smtClean="0">
                <a:solidFill>
                  <a:srgbClr val="C00000"/>
                </a:solidFill>
              </a:rPr>
              <a:t> </a:t>
            </a:r>
            <a:r>
              <a:rPr lang="tr-TR" b="1" dirty="0" err="1" smtClean="0">
                <a:solidFill>
                  <a:srgbClr val="C00000"/>
                </a:solidFill>
              </a:rPr>
              <a:t>contemporaneous</a:t>
            </a:r>
            <a:r>
              <a:rPr lang="tr-TR" b="1" dirty="0" smtClean="0">
                <a:solidFill>
                  <a:srgbClr val="C00000"/>
                </a:solidFill>
              </a:rPr>
              <a:t> </a:t>
            </a:r>
            <a:r>
              <a:rPr lang="tr-TR" b="1" dirty="0" err="1" smtClean="0">
                <a:solidFill>
                  <a:srgbClr val="C00000"/>
                </a:solidFill>
              </a:rPr>
              <a:t>relation</a:t>
            </a:r>
            <a:r>
              <a:rPr lang="tr-TR" b="1" dirty="0" smtClean="0">
                <a:solidFill>
                  <a:srgbClr val="C00000"/>
                </a:solidFill>
              </a:rPr>
              <a:t>). 0.846*** - 0.110</a:t>
            </a:r>
            <a:r>
              <a:rPr lang="tr-TR" b="1" baseline="0" dirty="0" smtClean="0">
                <a:solidFill>
                  <a:srgbClr val="C00000"/>
                </a:solidFill>
              </a:rPr>
              <a:t> &gt;0.</a:t>
            </a:r>
            <a:endParaRPr lang="tr-TR" b="1" dirty="0" smtClean="0">
              <a:solidFill>
                <a:srgbClr val="C0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b="1" dirty="0" smtClean="0">
                <a:solidFill>
                  <a:srgbClr val="C00000"/>
                </a:solidFill>
              </a:rPr>
              <a:t>	(b) </a:t>
            </a:r>
            <a:r>
              <a:rPr lang="tr-TR" b="1" dirty="0" err="1" smtClean="0">
                <a:solidFill>
                  <a:srgbClr val="C00000"/>
                </a:solidFill>
              </a:rPr>
              <a:t>After</a:t>
            </a:r>
            <a:r>
              <a:rPr lang="tr-TR" b="1" dirty="0" smtClean="0">
                <a:solidFill>
                  <a:srgbClr val="C00000"/>
                </a:solidFill>
              </a:rPr>
              <a:t> 2010Q4, </a:t>
            </a:r>
            <a:r>
              <a:rPr lang="tr-TR" b="1" dirty="0" err="1" smtClean="0">
                <a:solidFill>
                  <a:srgbClr val="C00000"/>
                </a:solidFill>
              </a:rPr>
              <a:t>credit</a:t>
            </a:r>
            <a:r>
              <a:rPr lang="tr-TR" b="1" dirty="0" smtClean="0">
                <a:solidFill>
                  <a:srgbClr val="C00000"/>
                </a:solidFill>
              </a:rPr>
              <a:t> </a:t>
            </a:r>
            <a:r>
              <a:rPr lang="tr-TR" b="1" dirty="0" err="1" smtClean="0">
                <a:solidFill>
                  <a:srgbClr val="C00000"/>
                </a:solidFill>
              </a:rPr>
              <a:t>growth</a:t>
            </a:r>
            <a:r>
              <a:rPr lang="tr-TR" b="1" dirty="0" smtClean="0">
                <a:solidFill>
                  <a:srgbClr val="C00000"/>
                </a:solidFill>
              </a:rPr>
              <a:t> in </a:t>
            </a:r>
            <a:r>
              <a:rPr lang="tr-TR" b="1" dirty="0" err="1" smtClean="0">
                <a:solidFill>
                  <a:srgbClr val="C00000"/>
                </a:solidFill>
              </a:rPr>
              <a:t>Turkey</a:t>
            </a:r>
            <a:r>
              <a:rPr lang="tr-TR" b="1" dirty="0" smtClean="0">
                <a:solidFill>
                  <a:srgbClr val="C00000"/>
                </a:solidFill>
              </a:rPr>
              <a:t> has </a:t>
            </a:r>
            <a:r>
              <a:rPr lang="tr-TR" b="1" dirty="0" err="1" smtClean="0">
                <a:solidFill>
                  <a:srgbClr val="C00000"/>
                </a:solidFill>
              </a:rPr>
              <a:t>become</a:t>
            </a:r>
            <a:r>
              <a:rPr lang="tr-TR" b="1" dirty="0" smtClean="0">
                <a:solidFill>
                  <a:srgbClr val="C00000"/>
                </a:solidFill>
              </a:rPr>
              <a:t> </a:t>
            </a:r>
            <a:r>
              <a:rPr lang="tr-TR" b="1" dirty="0" err="1" smtClean="0">
                <a:solidFill>
                  <a:srgbClr val="C00000"/>
                </a:solidFill>
              </a:rPr>
              <a:t>less</a:t>
            </a:r>
            <a:r>
              <a:rPr lang="tr-TR" b="1" dirty="0" smtClean="0">
                <a:solidFill>
                  <a:srgbClr val="C00000"/>
                </a:solidFill>
              </a:rPr>
              <a:t> </a:t>
            </a:r>
            <a:r>
              <a:rPr lang="tr-TR" b="1" dirty="0" err="1" smtClean="0">
                <a:solidFill>
                  <a:srgbClr val="C00000"/>
                </a:solidFill>
              </a:rPr>
              <a:t>sensitive</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p. </a:t>
            </a:r>
            <a:r>
              <a:rPr lang="tr-TR" b="1" dirty="0" err="1" smtClean="0">
                <a:solidFill>
                  <a:srgbClr val="C00000"/>
                </a:solidFill>
              </a:rPr>
              <a:t>inflows</a:t>
            </a:r>
            <a:r>
              <a:rPr lang="tr-TR" b="1" dirty="0" smtClean="0">
                <a:solidFill>
                  <a:srgbClr val="C00000"/>
                </a:solidFill>
              </a:rPr>
              <a:t>, </a:t>
            </a:r>
            <a:r>
              <a:rPr lang="tr-TR" b="1" dirty="0" err="1" smtClean="0">
                <a:solidFill>
                  <a:srgbClr val="C00000"/>
                </a:solidFill>
              </a:rPr>
              <a:t>and</a:t>
            </a:r>
            <a:r>
              <a:rPr lang="tr-TR" b="1" dirty="0" smtClean="0">
                <a:solidFill>
                  <a:srgbClr val="C00000"/>
                </a:solidFill>
              </a:rPr>
              <a:t> </a:t>
            </a:r>
            <a:r>
              <a:rPr lang="tr-TR" b="1" dirty="0" err="1" smtClean="0">
                <a:solidFill>
                  <a:srgbClr val="C00000"/>
                </a:solidFill>
              </a:rPr>
              <a:t>the</a:t>
            </a:r>
            <a:r>
              <a:rPr lang="tr-TR" b="1" baseline="0" dirty="0" smtClean="0">
                <a:solidFill>
                  <a:srgbClr val="C00000"/>
                </a:solidFill>
              </a:rPr>
              <a:t> </a:t>
            </a:r>
            <a:r>
              <a:rPr lang="tr-TR" b="1" baseline="0" dirty="0" err="1" smtClean="0">
                <a:solidFill>
                  <a:srgbClr val="C00000"/>
                </a:solidFill>
              </a:rPr>
              <a:t>sensitivity</a:t>
            </a:r>
            <a:r>
              <a:rPr lang="tr-TR" b="1" baseline="0" dirty="0" smtClean="0">
                <a:solidFill>
                  <a:srgbClr val="C00000"/>
                </a:solidFill>
              </a:rPr>
              <a:t> is </a:t>
            </a:r>
            <a:r>
              <a:rPr lang="tr-TR" b="1" baseline="0" dirty="0" err="1" smtClean="0">
                <a:solidFill>
                  <a:srgbClr val="C00000"/>
                </a:solidFill>
              </a:rPr>
              <a:t>even</a:t>
            </a:r>
            <a:r>
              <a:rPr lang="tr-TR" b="1" baseline="0" dirty="0" smtClean="0">
                <a:solidFill>
                  <a:srgbClr val="C00000"/>
                </a:solidFill>
              </a:rPr>
              <a:t> </a:t>
            </a:r>
            <a:r>
              <a:rPr lang="tr-TR" b="1" baseline="0" dirty="0" err="1" smtClean="0">
                <a:solidFill>
                  <a:srgbClr val="C00000"/>
                </a:solidFill>
              </a:rPr>
              <a:t>lower</a:t>
            </a:r>
            <a:r>
              <a:rPr lang="tr-TR" b="1" dirty="0" smtClean="0">
                <a:solidFill>
                  <a:srgbClr val="C00000"/>
                </a:solidFill>
              </a:rPr>
              <a:t> </a:t>
            </a:r>
            <a:r>
              <a:rPr lang="tr-TR" b="1" dirty="0" err="1" smtClean="0">
                <a:solidFill>
                  <a:srgbClr val="C00000"/>
                </a:solidFill>
              </a:rPr>
              <a:t>compared</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a:t>
            </a:r>
            <a:r>
              <a:rPr lang="tr-TR" b="1" dirty="0" err="1" smtClean="0">
                <a:solidFill>
                  <a:srgbClr val="C00000"/>
                </a:solidFill>
              </a:rPr>
              <a:t>other</a:t>
            </a:r>
            <a:r>
              <a:rPr lang="tr-TR" b="1" dirty="0" smtClean="0">
                <a:solidFill>
                  <a:srgbClr val="C00000"/>
                </a:solidFill>
              </a:rPr>
              <a:t> </a:t>
            </a:r>
            <a:r>
              <a:rPr lang="tr-TR" b="1" dirty="0" err="1" smtClean="0">
                <a:solidFill>
                  <a:srgbClr val="C00000"/>
                </a:solidFill>
              </a:rPr>
              <a:t>countries</a:t>
            </a:r>
            <a:r>
              <a:rPr lang="tr-TR" b="1" dirty="0" smtClean="0">
                <a:solidFill>
                  <a:srgbClr val="C00000"/>
                </a:solidFill>
              </a:rPr>
              <a:t> (</a:t>
            </a:r>
            <a:r>
              <a:rPr lang="tr-TR" b="1" dirty="0" err="1" smtClean="0">
                <a:solidFill>
                  <a:srgbClr val="C00000"/>
                </a:solidFill>
              </a:rPr>
              <a:t>when</a:t>
            </a:r>
            <a:r>
              <a:rPr lang="tr-TR" b="1" dirty="0" smtClean="0">
                <a:solidFill>
                  <a:srgbClr val="C00000"/>
                </a:solidFill>
              </a:rPr>
              <a:t> </a:t>
            </a:r>
            <a:r>
              <a:rPr lang="tr-TR" b="1" dirty="0" err="1" smtClean="0">
                <a:solidFill>
                  <a:srgbClr val="C00000"/>
                </a:solidFill>
              </a:rPr>
              <a:t>we</a:t>
            </a:r>
            <a:r>
              <a:rPr lang="tr-TR" b="1" dirty="0" smtClean="0">
                <a:solidFill>
                  <a:srgbClr val="C00000"/>
                </a:solidFill>
              </a:rPr>
              <a:t> </a:t>
            </a:r>
            <a:r>
              <a:rPr lang="tr-TR" b="1" dirty="0" err="1" smtClean="0">
                <a:solidFill>
                  <a:srgbClr val="C00000"/>
                </a:solidFill>
              </a:rPr>
              <a:t>look</a:t>
            </a:r>
            <a:r>
              <a:rPr lang="tr-TR" b="1" dirty="0" smtClean="0">
                <a:solidFill>
                  <a:srgbClr val="C00000"/>
                </a:solidFill>
              </a:rPr>
              <a:t> at </a:t>
            </a:r>
            <a:r>
              <a:rPr lang="tr-TR" b="1" dirty="0" err="1" smtClean="0">
                <a:solidFill>
                  <a:srgbClr val="C00000"/>
                </a:solidFill>
              </a:rPr>
              <a:t>the</a:t>
            </a:r>
            <a:r>
              <a:rPr lang="tr-TR" b="1" dirty="0" smtClean="0">
                <a:solidFill>
                  <a:srgbClr val="C00000"/>
                </a:solidFill>
              </a:rPr>
              <a:t> </a:t>
            </a:r>
            <a:r>
              <a:rPr lang="tr-TR" b="1" dirty="0" err="1" smtClean="0">
                <a:solidFill>
                  <a:srgbClr val="C00000"/>
                </a:solidFill>
              </a:rPr>
              <a:t>lagged</a:t>
            </a:r>
            <a:r>
              <a:rPr lang="tr-TR" b="1" dirty="0" smtClean="0">
                <a:solidFill>
                  <a:srgbClr val="C00000"/>
                </a:solidFill>
              </a:rPr>
              <a:t> </a:t>
            </a:r>
            <a:r>
              <a:rPr lang="tr-TR" b="1" dirty="0" err="1" smtClean="0">
                <a:solidFill>
                  <a:srgbClr val="C00000"/>
                </a:solidFill>
              </a:rPr>
              <a:t>relation</a:t>
            </a:r>
            <a:r>
              <a:rPr lang="tr-TR" b="1" dirty="0" smtClean="0">
                <a:solidFill>
                  <a:srgbClr val="C00000"/>
                </a:solidFill>
              </a:rPr>
              <a:t>). -0.166** - 0.625*** &lt; 0</a:t>
            </a:r>
          </a:p>
          <a:p>
            <a:pPr marL="0" marR="0" indent="0" algn="l" defTabSz="914400" rtl="0" eaLnBrk="1" fontAlgn="base" latinLnBrk="0" hangingPunct="1">
              <a:lnSpc>
                <a:spcPct val="100000"/>
              </a:lnSpc>
              <a:spcBef>
                <a:spcPct val="30000"/>
              </a:spcBef>
              <a:spcAft>
                <a:spcPct val="0"/>
              </a:spcAft>
              <a:buClrTx/>
              <a:buSzTx/>
              <a:buFontTx/>
              <a:buNone/>
              <a:tabLst/>
              <a:defRPr/>
            </a:pPr>
            <a:endParaRPr lang="tr-TR" b="1" dirty="0" smtClean="0">
              <a:solidFill>
                <a:srgbClr val="C00000"/>
              </a:solidFill>
            </a:endParaRPr>
          </a:p>
          <a:p>
            <a:endParaRPr lang="tr-TR" dirty="0"/>
          </a:p>
        </p:txBody>
      </p:sp>
      <p:sp>
        <p:nvSpPr>
          <p:cNvPr id="4" name="Slide Number Placeholder 3"/>
          <p:cNvSpPr>
            <a:spLocks noGrp="1"/>
          </p:cNvSpPr>
          <p:nvPr>
            <p:ph type="sldNum" sz="quarter" idx="10"/>
          </p:nvPr>
        </p:nvSpPr>
        <p:spPr/>
        <p:txBody>
          <a:bodyPr/>
          <a:lstStyle/>
          <a:p>
            <a:pPr>
              <a:defRPr/>
            </a:pPr>
            <a:fld id="{8F339F6A-0391-4E1B-847B-677EBDF24720}" type="slidenum">
              <a:rPr lang="tr-TR" smtClean="0"/>
              <a:pPr>
                <a:defRPr/>
              </a:pPr>
              <a:t>73</a:t>
            </a:fld>
            <a:endParaRPr lang="tr-TR"/>
          </a:p>
        </p:txBody>
      </p:sp>
    </p:spTree>
    <p:extLst>
      <p:ext uri="{BB962C8B-B14F-4D97-AF65-F5344CB8AC3E}">
        <p14:creationId xmlns:p14="http://schemas.microsoft.com/office/powerpoint/2010/main" val="2649828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C653EE84-A6A4-49B5-9BE5-A42004159B38}" type="slidenum">
              <a:rPr lang="tr-TR" altLang="tr-TR"/>
              <a:pPr fontAlgn="base">
                <a:spcBef>
                  <a:spcPct val="0"/>
                </a:spcBef>
                <a:spcAft>
                  <a:spcPct val="0"/>
                </a:spcAft>
              </a:pPr>
              <a:t>79</a:t>
            </a:fld>
            <a:endParaRPr lang="tr-TR" altLang="tr-TR"/>
          </a:p>
        </p:txBody>
      </p:sp>
    </p:spTree>
    <p:extLst>
      <p:ext uri="{BB962C8B-B14F-4D97-AF65-F5344CB8AC3E}">
        <p14:creationId xmlns:p14="http://schemas.microsoft.com/office/powerpoint/2010/main" val="42650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7691" indent="-177691">
              <a:buFont typeface="Arial" pitchFamily="34" charset="0"/>
              <a:buChar char="•"/>
            </a:pPr>
            <a:r>
              <a:rPr lang="en-US" dirty="0"/>
              <a:t>Quantitative easing policies in advanced countries had significant implications for Emerging Markets </a:t>
            </a:r>
            <a:r>
              <a:rPr lang="tr-TR" dirty="0" err="1"/>
              <a:t>through</a:t>
            </a:r>
            <a:r>
              <a:rPr lang="en-US" dirty="0"/>
              <a:t> ample and low-cost short-term foreign financing.</a:t>
            </a:r>
          </a:p>
          <a:p>
            <a:pPr marL="177691" indent="-177691">
              <a:buFont typeface="Arial" pitchFamily="34" charset="0"/>
              <a:buChar char="•"/>
            </a:pPr>
            <a:r>
              <a:rPr lang="en-US" dirty="0"/>
              <a:t>However, there have been downside risks for the global risk appetite as a result of Eurozone </a:t>
            </a:r>
            <a:r>
              <a:rPr lang="tr-TR" dirty="0"/>
              <a:t>p</a:t>
            </a:r>
            <a:r>
              <a:rPr lang="en-US" dirty="0" err="1"/>
              <a:t>roblems</a:t>
            </a:r>
            <a:r>
              <a:rPr lang="en-US" dirty="0"/>
              <a:t>, </a:t>
            </a:r>
            <a:r>
              <a:rPr lang="tr-TR" dirty="0"/>
              <a:t>e</a:t>
            </a:r>
            <a:r>
              <a:rPr lang="en-US" dirty="0" err="1"/>
              <a:t>nergy</a:t>
            </a:r>
            <a:r>
              <a:rPr lang="en-US" dirty="0"/>
              <a:t> prices and growth rates of US and China.</a:t>
            </a:r>
          </a:p>
          <a:p>
            <a:pPr marL="177691" indent="-177691">
              <a:buFont typeface="Arial" pitchFamily="34" charset="0"/>
              <a:buChar char="•"/>
            </a:pPr>
            <a:r>
              <a:rPr lang="en-US" dirty="0"/>
              <a:t>Therefore, risk appetite and capital inflows to emerging markets have been very volatile. </a:t>
            </a:r>
          </a:p>
          <a:p>
            <a:r>
              <a:rPr lang="en-US" dirty="0"/>
              <a:t> </a:t>
            </a:r>
            <a:endParaRPr lang="tr-TR" dirty="0"/>
          </a:p>
        </p:txBody>
      </p:sp>
      <p:sp>
        <p:nvSpPr>
          <p:cNvPr id="4" name="Slide Number Placeholder 3"/>
          <p:cNvSpPr>
            <a:spLocks noGrp="1"/>
          </p:cNvSpPr>
          <p:nvPr>
            <p:ph type="sldNum" sz="quarter" idx="10"/>
          </p:nvPr>
        </p:nvSpPr>
        <p:spPr/>
        <p:txBody>
          <a:bodyPr/>
          <a:lstStyle/>
          <a:p>
            <a:fld id="{BE0521BA-226E-4175-834F-EB59279D89DC}"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129508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7691" indent="-177691" defTabSz="947684" eaLnBrk="1" fontAlgn="auto" hangingPunct="1">
              <a:spcBef>
                <a:spcPts val="0"/>
              </a:spcBef>
              <a:spcAft>
                <a:spcPts val="0"/>
              </a:spcAft>
              <a:buFont typeface="Arial" pitchFamily="34" charset="0"/>
              <a:buChar char="•"/>
              <a:defRPr/>
            </a:pPr>
            <a:r>
              <a:rPr lang="en-US" noProof="0" dirty="0" smtClean="0"/>
              <a:t>The excessive liquidity flowing in Turkey have fueled a credit boom leading to a significant rise in imports leading</a:t>
            </a:r>
            <a:r>
              <a:rPr lang="en-US" baseline="0" noProof="0" dirty="0" smtClean="0"/>
              <a:t> to higher current account deficit. </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C5D52516-88BA-4D7E-9273-EB5553915246}"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17510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7691" indent="-177691">
              <a:buFont typeface="Arial" pitchFamily="34" charset="0"/>
              <a:buChar char="•"/>
            </a:pPr>
            <a:r>
              <a:rPr lang="en-US" noProof="0" dirty="0" smtClean="0"/>
              <a:t>The domestic spending spree has skyrocketed imports, while appreciation in the Turkish</a:t>
            </a:r>
            <a:r>
              <a:rPr lang="en-US" baseline="0" noProof="0" dirty="0" smtClean="0"/>
              <a:t> Lira restricted exports to a great extent. </a:t>
            </a:r>
          </a:p>
          <a:p>
            <a:pPr marL="177691" indent="-177691">
              <a:buFont typeface="Arial" pitchFamily="34" charset="0"/>
              <a:buChar char="•"/>
            </a:pPr>
            <a:r>
              <a:rPr lang="en-US" baseline="0" noProof="0" dirty="0" smtClean="0"/>
              <a:t>Besides, these inflows were mostly short term in nature and created huge risks on financial stability in case of a sudden reversal in risk appetite. </a:t>
            </a:r>
            <a:endParaRPr lang="en-US" noProof="0" dirty="0"/>
          </a:p>
        </p:txBody>
      </p:sp>
      <p:sp>
        <p:nvSpPr>
          <p:cNvPr id="4" name="Slide Number Placeholder 3"/>
          <p:cNvSpPr>
            <a:spLocks noGrp="1"/>
          </p:cNvSpPr>
          <p:nvPr>
            <p:ph type="sldNum" sz="quarter" idx="10"/>
          </p:nvPr>
        </p:nvSpPr>
        <p:spPr/>
        <p:txBody>
          <a:bodyPr/>
          <a:lstStyle/>
          <a:p>
            <a:fld id="{C5D52516-88BA-4D7E-9273-EB5553915246}"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17595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97B11-2B93-4D68-BBBC-393215E3E37A}" type="slidenum">
              <a:rPr lang="tr-TR" altLang="tr-TR" smtClean="0">
                <a:solidFill>
                  <a:prstClr val="black"/>
                </a:solidFill>
              </a:rPr>
              <a:pPr/>
              <a:t>8</a:t>
            </a:fld>
            <a:endParaRPr lang="tr-TR" altLang="tr-TR">
              <a:solidFill>
                <a:prstClr val="black"/>
              </a:solidFill>
            </a:endParaRPr>
          </a:p>
        </p:txBody>
      </p:sp>
    </p:spTree>
    <p:extLst>
      <p:ext uri="{BB962C8B-B14F-4D97-AF65-F5344CB8AC3E}">
        <p14:creationId xmlns:p14="http://schemas.microsoft.com/office/powerpoint/2010/main" val="6998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691" indent="-177691" eaLnBrk="1" hangingPunct="1">
              <a:spcBef>
                <a:spcPct val="0"/>
              </a:spcBef>
              <a:buFontTx/>
              <a:buChar char="•"/>
            </a:pPr>
            <a:r>
              <a:rPr lang="en-US" altLang="tr-TR" smtClean="0"/>
              <a:t>Before the global financial crisis, it was generally agreed that monetary policy should take care of price stability.</a:t>
            </a:r>
          </a:p>
          <a:p>
            <a:pPr marL="177691" indent="-177691" eaLnBrk="1" hangingPunct="1">
              <a:spcBef>
                <a:spcPct val="0"/>
              </a:spcBef>
              <a:buFontTx/>
              <a:buChar char="•"/>
            </a:pPr>
            <a:r>
              <a:rPr lang="en-US" altLang="tr-TR" smtClean="0"/>
              <a:t>However, after the crisis, the idea that is gaining ground is that central banks should contribute to financial stability while maintaining the price stability.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69993" indent="-296151" eaLnBrk="0" hangingPunct="0">
              <a:defRPr>
                <a:solidFill>
                  <a:schemeClr val="tx1"/>
                </a:solidFill>
                <a:latin typeface="Calibri" pitchFamily="34" charset="0"/>
                <a:cs typeface="Arial" charset="0"/>
              </a:defRPr>
            </a:lvl2pPr>
            <a:lvl3pPr marL="1184605" indent="-236921" eaLnBrk="0" hangingPunct="0">
              <a:defRPr>
                <a:solidFill>
                  <a:schemeClr val="tx1"/>
                </a:solidFill>
                <a:latin typeface="Calibri" pitchFamily="34" charset="0"/>
                <a:cs typeface="Arial" charset="0"/>
              </a:defRPr>
            </a:lvl3pPr>
            <a:lvl4pPr marL="1658447" indent="-236921" eaLnBrk="0" hangingPunct="0">
              <a:defRPr>
                <a:solidFill>
                  <a:schemeClr val="tx1"/>
                </a:solidFill>
                <a:latin typeface="Calibri" pitchFamily="34" charset="0"/>
                <a:cs typeface="Arial" charset="0"/>
              </a:defRPr>
            </a:lvl4pPr>
            <a:lvl5pPr marL="2132289" indent="-236921" eaLnBrk="0" hangingPunct="0">
              <a:defRPr>
                <a:solidFill>
                  <a:schemeClr val="tx1"/>
                </a:solidFill>
                <a:latin typeface="Calibri" pitchFamily="34" charset="0"/>
                <a:cs typeface="Arial" charset="0"/>
              </a:defRPr>
            </a:lvl5pPr>
            <a:lvl6pPr marL="2606131" indent="-236921" eaLnBrk="0" fontAlgn="base" hangingPunct="0">
              <a:spcBef>
                <a:spcPct val="0"/>
              </a:spcBef>
              <a:spcAft>
                <a:spcPct val="0"/>
              </a:spcAft>
              <a:defRPr>
                <a:solidFill>
                  <a:schemeClr val="tx1"/>
                </a:solidFill>
                <a:latin typeface="Calibri" pitchFamily="34" charset="0"/>
                <a:cs typeface="Arial" charset="0"/>
              </a:defRPr>
            </a:lvl6pPr>
            <a:lvl7pPr marL="3079974" indent="-236921" eaLnBrk="0" fontAlgn="base" hangingPunct="0">
              <a:spcBef>
                <a:spcPct val="0"/>
              </a:spcBef>
              <a:spcAft>
                <a:spcPct val="0"/>
              </a:spcAft>
              <a:defRPr>
                <a:solidFill>
                  <a:schemeClr val="tx1"/>
                </a:solidFill>
                <a:latin typeface="Calibri" pitchFamily="34" charset="0"/>
                <a:cs typeface="Arial" charset="0"/>
              </a:defRPr>
            </a:lvl7pPr>
            <a:lvl8pPr marL="3553816" indent="-236921" eaLnBrk="0" fontAlgn="base" hangingPunct="0">
              <a:spcBef>
                <a:spcPct val="0"/>
              </a:spcBef>
              <a:spcAft>
                <a:spcPct val="0"/>
              </a:spcAft>
              <a:defRPr>
                <a:solidFill>
                  <a:schemeClr val="tx1"/>
                </a:solidFill>
                <a:latin typeface="Calibri" pitchFamily="34" charset="0"/>
                <a:cs typeface="Arial" charset="0"/>
              </a:defRPr>
            </a:lvl8pPr>
            <a:lvl9pPr marL="4027658" indent="-23692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ACD2D02-7C71-414A-9B32-BBD5F6F2707C}" type="slidenum">
              <a:rPr lang="tr-TR" altLang="tr-TR">
                <a:solidFill>
                  <a:prstClr val="black"/>
                </a:solidFill>
              </a:rPr>
              <a:pPr eaLnBrk="1" hangingPunct="1"/>
              <a:t>9</a:t>
            </a:fld>
            <a:endParaRPr lang="tr-TR" altLang="tr-TR">
              <a:solidFill>
                <a:prstClr val="black"/>
              </a:solidFill>
            </a:endParaRPr>
          </a:p>
        </p:txBody>
      </p:sp>
    </p:spTree>
    <p:extLst>
      <p:ext uri="{BB962C8B-B14F-4D97-AF65-F5344CB8AC3E}">
        <p14:creationId xmlns:p14="http://schemas.microsoft.com/office/powerpoint/2010/main" val="2966035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p:cNvSpPr txBox="1">
            <a:spLocks/>
          </p:cNvSpPr>
          <p:nvPr userDrawn="1"/>
        </p:nvSpPr>
        <p:spPr>
          <a:xfrm>
            <a:off x="8305801" y="4857750"/>
            <a:ext cx="430213" cy="179785"/>
          </a:xfrm>
          <a:prstGeom prst="rect">
            <a:avLst/>
          </a:prstGeom>
          <a:solidFill>
            <a:srgbClr val="87212E"/>
          </a:solidFill>
          <a:ln w="25400" cap="flat" cmpd="sng" algn="ctr">
            <a:solidFill>
              <a:srgbClr val="87212E"/>
            </a:solidFill>
            <a:prstDash val="solid"/>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none"/>
        </p:style>
        <p:txBody>
          <a:bodyPr anchor="ctr"/>
          <a:lstStyle>
            <a:defPPr>
              <a:defRPr lang="tr-T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2B4ED4C-E185-42F7-8541-7AA2B7FA123E}" type="slidenum">
              <a:rPr lang="tr-TR" smtClean="0"/>
              <a:pPr fontAlgn="auto">
                <a:spcBef>
                  <a:spcPts val="0"/>
                </a:spcBef>
                <a:spcAft>
                  <a:spcPts val="0"/>
                </a:spcAft>
                <a:defRPr/>
              </a:pPr>
              <a:t>‹#›</a:t>
            </a:fld>
            <a:endParaRPr lang="tr-TR" dirty="0"/>
          </a:p>
        </p:txBody>
      </p:sp>
      <p:sp>
        <p:nvSpPr>
          <p:cNvPr id="5" name="Rectangle 4"/>
          <p:cNvSpPr/>
          <p:nvPr userDrawn="1"/>
        </p:nvSpPr>
        <p:spPr>
          <a:xfrm>
            <a:off x="0" y="0"/>
            <a:ext cx="91440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6" name="Picture 6" descr="TCMB LOGO_buyuk_gri zem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210741"/>
            <a:ext cx="1600200"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381000" y="4877991"/>
            <a:ext cx="7772400" cy="171450"/>
          </a:xfrm>
          <a:prstGeom prst="rect">
            <a:avLst/>
          </a:prstGeom>
          <a:noFill/>
          <a:effectLst/>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8"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9" name="Date Placeholder 3"/>
          <p:cNvSpPr>
            <a:spLocks noGrp="1"/>
          </p:cNvSpPr>
          <p:nvPr>
            <p:ph type="dt" sz="half" idx="10"/>
          </p:nvPr>
        </p:nvSpPr>
        <p:spPr/>
        <p:txBody>
          <a:bodyPr/>
          <a:lstStyle>
            <a:lvl1pPr>
              <a:defRPr/>
            </a:lvl1pPr>
          </a:lstStyle>
          <a:p>
            <a:pPr>
              <a:defRPr/>
            </a:pPr>
            <a:endParaRPr lang="tr-TR"/>
          </a:p>
        </p:txBody>
      </p:sp>
      <p:sp>
        <p:nvSpPr>
          <p:cNvPr id="10" name="Footer Placeholder 4"/>
          <p:cNvSpPr>
            <a:spLocks noGrp="1"/>
          </p:cNvSpPr>
          <p:nvPr>
            <p:ph type="ftr" sz="quarter" idx="11"/>
          </p:nvPr>
        </p:nvSpPr>
        <p:spPr/>
        <p:txBody>
          <a:bodyPr/>
          <a:lstStyle>
            <a:lvl1pPr>
              <a:defRPr/>
            </a:lvl1pPr>
          </a:lstStyle>
          <a:p>
            <a:pPr>
              <a:defRPr/>
            </a:pPr>
            <a:endParaRPr lang="tr-TR"/>
          </a:p>
        </p:txBody>
      </p:sp>
      <p:sp>
        <p:nvSpPr>
          <p:cNvPr id="11" name="Slide Number Placeholder 5"/>
          <p:cNvSpPr>
            <a:spLocks noGrp="1"/>
          </p:cNvSpPr>
          <p:nvPr>
            <p:ph type="sldNum" sz="quarter" idx="12"/>
          </p:nvPr>
        </p:nvSpPr>
        <p:spPr/>
        <p:txBody>
          <a:bodyPr/>
          <a:lstStyle>
            <a:lvl1pPr>
              <a:defRPr/>
            </a:lvl1pPr>
          </a:lstStyle>
          <a:p>
            <a:pPr>
              <a:defRPr/>
            </a:pPr>
            <a:fld id="{37BFA8E6-C4F1-42A1-8FF9-90B934E90D43}" type="slidenum">
              <a:rPr lang="tr-TR"/>
              <a:pPr>
                <a:defRPr/>
              </a:pPr>
              <a:t>‹#›</a:t>
            </a:fld>
            <a:endParaRPr lang="tr-TR"/>
          </a:p>
        </p:txBody>
      </p:sp>
    </p:spTree>
    <p:extLst>
      <p:ext uri="{BB962C8B-B14F-4D97-AF65-F5344CB8AC3E}">
        <p14:creationId xmlns:p14="http://schemas.microsoft.com/office/powerpoint/2010/main" val="453229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5"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Date Placeholder 3"/>
          <p:cNvSpPr>
            <a:spLocks noGrp="1"/>
          </p:cNvSpPr>
          <p:nvPr>
            <p:ph type="dt" sz="half" idx="10"/>
          </p:nvPr>
        </p:nvSpPr>
        <p:spPr/>
        <p:txBody>
          <a:bodyPr/>
          <a:lstStyle>
            <a:lvl1pPr>
              <a:defRPr/>
            </a:lvl1pPr>
          </a:lstStyle>
          <a:p>
            <a:pPr>
              <a:defRPr/>
            </a:pPr>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282D5BBE-B660-4F1E-9A40-2D0F078EE789}" type="slidenum">
              <a:rPr lang="tr-TR"/>
              <a:pPr>
                <a:defRPr/>
              </a:pPr>
              <a:t>‹#›</a:t>
            </a:fld>
            <a:endParaRPr lang="tr-TR"/>
          </a:p>
        </p:txBody>
      </p:sp>
    </p:spTree>
    <p:extLst>
      <p:ext uri="{BB962C8B-B14F-4D97-AF65-F5344CB8AC3E}">
        <p14:creationId xmlns:p14="http://schemas.microsoft.com/office/powerpoint/2010/main" val="2122430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5"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Date Placeholder 3"/>
          <p:cNvSpPr>
            <a:spLocks noGrp="1"/>
          </p:cNvSpPr>
          <p:nvPr>
            <p:ph type="dt" sz="half" idx="10"/>
          </p:nvPr>
        </p:nvSpPr>
        <p:spPr/>
        <p:txBody>
          <a:bodyPr/>
          <a:lstStyle>
            <a:lvl1pPr>
              <a:defRPr/>
            </a:lvl1pPr>
          </a:lstStyle>
          <a:p>
            <a:pPr>
              <a:defRPr/>
            </a:pPr>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8C3284C5-A369-4077-9F52-EEC8BBAAE1AA}" type="slidenum">
              <a:rPr lang="tr-TR"/>
              <a:pPr>
                <a:defRPr/>
              </a:pPr>
              <a:t>‹#›</a:t>
            </a:fld>
            <a:endParaRPr lang="tr-TR"/>
          </a:p>
        </p:txBody>
      </p:sp>
    </p:spTree>
    <p:extLst>
      <p:ext uri="{BB962C8B-B14F-4D97-AF65-F5344CB8AC3E}">
        <p14:creationId xmlns:p14="http://schemas.microsoft.com/office/powerpoint/2010/main" val="10128237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3" name="Slide Number Placeholder 2"/>
          <p:cNvSpPr>
            <a:spLocks noGrp="1"/>
          </p:cNvSpPr>
          <p:nvPr>
            <p:ph type="sldNum" sz="quarter" idx="10"/>
          </p:nvPr>
        </p:nvSpPr>
        <p:spPr/>
        <p:txBody>
          <a:bodyPr/>
          <a:lstStyle/>
          <a:p>
            <a:fld id="{72538896-FF11-4E22-BAE4-AA5BD0F32AC6}" type="slidenum">
              <a:rPr lang="tr-TR" smtClean="0">
                <a:solidFill>
                  <a:srgbClr val="FFFFFF"/>
                </a:solidFill>
              </a:rPr>
              <a:pPr/>
              <a:t>‹#›</a:t>
            </a:fld>
            <a:endParaRPr lang="tr-TR">
              <a:solidFill>
                <a:srgbClr val="FFFFFF"/>
              </a:solidFill>
            </a:endParaRPr>
          </a:p>
        </p:txBody>
      </p:sp>
      <p:sp>
        <p:nvSpPr>
          <p:cNvPr id="4" name="Text Placeholder 2"/>
          <p:cNvSpPr>
            <a:spLocks noGrp="1"/>
          </p:cNvSpPr>
          <p:nvPr>
            <p:ph type="body" idx="1"/>
          </p:nvPr>
        </p:nvSpPr>
        <p:spPr>
          <a:xfrm>
            <a:off x="467544" y="836900"/>
            <a:ext cx="4040188" cy="445500"/>
          </a:xfrm>
          <a:prstGeom prst="rect">
            <a:avLst/>
          </a:prstGeom>
        </p:spPr>
        <p:txBody>
          <a:bodyPr anchor="ctr">
            <a:normAutofit/>
          </a:bodyPr>
          <a:lstStyle>
            <a:lvl1pPr marL="0" indent="0" algn="ctr">
              <a:buNone/>
              <a:defRPr sz="20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87212E"/>
                </a:solidFill>
                <a:effectLst/>
                <a:uLnTx/>
                <a:uFillTx/>
                <a:latin typeface="Calibri" pitchFamily="34" charset="0"/>
                <a:cs typeface="Calibri" pitchFamily="34" charset="0"/>
              </a:rPr>
              <a:t>Click to edit Master text styles</a:t>
            </a:r>
          </a:p>
        </p:txBody>
      </p:sp>
      <p:sp>
        <p:nvSpPr>
          <p:cNvPr id="5" name="Text Placeholder 4"/>
          <p:cNvSpPr>
            <a:spLocks noGrp="1"/>
          </p:cNvSpPr>
          <p:nvPr>
            <p:ph type="body" sz="quarter" idx="3"/>
          </p:nvPr>
        </p:nvSpPr>
        <p:spPr>
          <a:xfrm>
            <a:off x="4636149" y="836162"/>
            <a:ext cx="4041775" cy="445500"/>
          </a:xfrm>
          <a:prstGeom prst="rect">
            <a:avLst/>
          </a:prstGeom>
        </p:spPr>
        <p:txBody>
          <a:bodyPr anchor="ct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87212E"/>
                </a:solidFill>
                <a:effectLst/>
                <a:uLnTx/>
                <a:uFillTx/>
                <a:latin typeface="Calibri" pitchFamily="34" charset="0"/>
                <a:cs typeface="Calibri" pitchFamily="34" charset="0"/>
              </a:rPr>
              <a:t>Click to edit Master text styles</a:t>
            </a:r>
          </a:p>
        </p:txBody>
      </p:sp>
      <p:sp>
        <p:nvSpPr>
          <p:cNvPr id="6" name="Chart Placeholder 6"/>
          <p:cNvSpPr>
            <a:spLocks noGrp="1"/>
          </p:cNvSpPr>
          <p:nvPr>
            <p:ph type="chart" sz="quarter" idx="13"/>
          </p:nvPr>
        </p:nvSpPr>
        <p:spPr>
          <a:xfrm>
            <a:off x="468313" y="1306798"/>
            <a:ext cx="40428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7" name="Chart Placeholder 6"/>
          <p:cNvSpPr>
            <a:spLocks noGrp="1"/>
          </p:cNvSpPr>
          <p:nvPr>
            <p:ph type="chart" sz="quarter" idx="14"/>
          </p:nvPr>
        </p:nvSpPr>
        <p:spPr>
          <a:xfrm>
            <a:off x="4635130" y="1310375"/>
            <a:ext cx="40428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8" name="Text Placeholder 3"/>
          <p:cNvSpPr>
            <a:spLocks noGrp="1"/>
          </p:cNvSpPr>
          <p:nvPr>
            <p:ph type="body" sz="half" idx="2"/>
          </p:nvPr>
        </p:nvSpPr>
        <p:spPr>
          <a:xfrm>
            <a:off x="467544"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Click to edit Master text styles</a:t>
            </a:r>
          </a:p>
        </p:txBody>
      </p:sp>
      <p:sp>
        <p:nvSpPr>
          <p:cNvPr id="10" name="Text Placeholder 3"/>
          <p:cNvSpPr>
            <a:spLocks noGrp="1"/>
          </p:cNvSpPr>
          <p:nvPr>
            <p:ph type="body" sz="half" idx="16"/>
          </p:nvPr>
        </p:nvSpPr>
        <p:spPr>
          <a:xfrm>
            <a:off x="2498148"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Click to edit Master text styles</a:t>
            </a:r>
          </a:p>
        </p:txBody>
      </p:sp>
      <p:sp>
        <p:nvSpPr>
          <p:cNvPr id="11" name="Text Placeholder 3"/>
          <p:cNvSpPr>
            <a:spLocks noGrp="1"/>
          </p:cNvSpPr>
          <p:nvPr>
            <p:ph type="body" sz="half" idx="17"/>
          </p:nvPr>
        </p:nvSpPr>
        <p:spPr>
          <a:xfrm>
            <a:off x="4629852"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Click to edit Master text styles</a:t>
            </a:r>
          </a:p>
        </p:txBody>
      </p:sp>
      <p:sp>
        <p:nvSpPr>
          <p:cNvPr id="12" name="Text Placeholder 3"/>
          <p:cNvSpPr>
            <a:spLocks noGrp="1"/>
          </p:cNvSpPr>
          <p:nvPr>
            <p:ph type="body" sz="half" idx="18"/>
          </p:nvPr>
        </p:nvSpPr>
        <p:spPr>
          <a:xfrm>
            <a:off x="6669334"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Click to edit Master text styles</a:t>
            </a:r>
          </a:p>
        </p:txBody>
      </p:sp>
    </p:spTree>
    <p:extLst>
      <p:ext uri="{BB962C8B-B14F-4D97-AF65-F5344CB8AC3E}">
        <p14:creationId xmlns:p14="http://schemas.microsoft.com/office/powerpoint/2010/main" val="39254747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87212E"/>
        </a:solidFill>
        <a:effectLst/>
      </p:bgPr>
    </p:bg>
    <p:spTree>
      <p:nvGrpSpPr>
        <p:cNvPr id="1" name=""/>
        <p:cNvGrpSpPr/>
        <p:nvPr/>
      </p:nvGrpSpPr>
      <p:grpSpPr>
        <a:xfrm>
          <a:off x="0" y="0"/>
          <a:ext cx="0" cy="0"/>
          <a:chOff x="0" y="0"/>
          <a:chExt cx="0" cy="0"/>
        </a:xfrm>
      </p:grpSpPr>
      <p:pic>
        <p:nvPicPr>
          <p:cNvPr id="5" name="Picture 8" descr="D:\Users\okmyape\AppData\Local\Microsoft\Windows\Temporary Internet Files\Content.Outlook\SR763Z7J\TCMB_logo_beyaz_32bit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989" y="844153"/>
            <a:ext cx="5665787"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49126"/>
            <a:ext cx="7772400" cy="810000"/>
          </a:xfrm>
        </p:spPr>
        <p:txBody>
          <a:bodyPr>
            <a:normAutofit/>
          </a:bodyPr>
          <a:lstStyle>
            <a:lvl1pPr algn="ctr">
              <a:defRPr sz="3200">
                <a:solidFill>
                  <a:schemeClr val="bg1"/>
                </a:solidFill>
              </a:defRPr>
            </a:lvl1pPr>
          </a:lstStyle>
          <a:p>
            <a:r>
              <a:rPr lang="en-US" smtClean="0"/>
              <a:t>Click to edit Master title style</a:t>
            </a:r>
            <a:endParaRPr lang="tr-TR" dirty="0"/>
          </a:p>
        </p:txBody>
      </p:sp>
      <p:sp>
        <p:nvSpPr>
          <p:cNvPr id="3" name="Subtitle 2"/>
          <p:cNvSpPr>
            <a:spLocks noGrp="1"/>
          </p:cNvSpPr>
          <p:nvPr>
            <p:ph type="subTitle" idx="1"/>
          </p:nvPr>
        </p:nvSpPr>
        <p:spPr>
          <a:xfrm>
            <a:off x="1411560" y="3202228"/>
            <a:ext cx="6400800" cy="675000"/>
          </a:xfrm>
        </p:spPr>
        <p:txBody>
          <a:bodyPr>
            <a:normAutofit/>
          </a:bodyPr>
          <a:lstStyle>
            <a:lvl1pPr marL="0" indent="0" algn="ct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dirty="0"/>
          </a:p>
        </p:txBody>
      </p:sp>
      <p:sp>
        <p:nvSpPr>
          <p:cNvPr id="26" name="Text Placeholder 16"/>
          <p:cNvSpPr>
            <a:spLocks noGrp="1"/>
          </p:cNvSpPr>
          <p:nvPr>
            <p:ph type="body" sz="quarter" idx="10"/>
          </p:nvPr>
        </p:nvSpPr>
        <p:spPr>
          <a:xfrm>
            <a:off x="1410813" y="4056990"/>
            <a:ext cx="6400800" cy="675000"/>
          </a:xfrm>
          <a:prstGeom prst="rect">
            <a:avLst/>
          </a:prstGeom>
        </p:spPr>
        <p:txBody>
          <a:bodyPr>
            <a:normAutofit/>
          </a:bodyPr>
          <a:lstStyle>
            <a:lvl1pPr marL="0" indent="0" algn="ctr">
              <a:buNone/>
              <a:defRPr sz="2000" b="1">
                <a:solidFill>
                  <a:schemeClr val="bg1"/>
                </a:solidFill>
                <a:latin typeface="Cambria" pitchFamily="18" charset="0"/>
              </a:defRPr>
            </a:lvl1pPr>
            <a:lvl2pPr>
              <a:defRPr sz="2000">
                <a:latin typeface="Cambria" pitchFamily="18" charset="0"/>
              </a:defRPr>
            </a:lvl2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81957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3305176"/>
            <a:ext cx="8208000" cy="1021556"/>
          </a:xfrm>
          <a:noFill/>
        </p:spPr>
        <p:txBody>
          <a:bodyPr anchor="t">
            <a:normAutofit/>
          </a:bodyPr>
          <a:lstStyle>
            <a:lvl1pPr algn="l">
              <a:defRPr sz="3600" b="1" cap="all">
                <a:solidFill>
                  <a:srgbClr val="87212E"/>
                </a:solidFill>
              </a:defRPr>
            </a:lvl1pPr>
          </a:lstStyle>
          <a:p>
            <a:r>
              <a:rPr lang="en-US" smtClean="0"/>
              <a:t>Click to edit Master title style</a:t>
            </a:r>
            <a:endParaRPr lang="tr-TR" dirty="0"/>
          </a:p>
        </p:txBody>
      </p:sp>
      <p:sp>
        <p:nvSpPr>
          <p:cNvPr id="3" name="Text Placeholder 2"/>
          <p:cNvSpPr>
            <a:spLocks noGrp="1"/>
          </p:cNvSpPr>
          <p:nvPr>
            <p:ph type="body" idx="1"/>
          </p:nvPr>
        </p:nvSpPr>
        <p:spPr>
          <a:xfrm>
            <a:off x="467544" y="2180035"/>
            <a:ext cx="82080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DE9E0133-E000-4780-B86F-150BEFDCB418}"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57936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3" name="Slide Number Placeholder 5"/>
          <p:cNvSpPr>
            <a:spLocks noGrp="1"/>
          </p:cNvSpPr>
          <p:nvPr>
            <p:ph type="sldNum" sz="quarter" idx="10"/>
          </p:nvPr>
        </p:nvSpPr>
        <p:spPr/>
        <p:txBody>
          <a:bodyPr/>
          <a:lstStyle>
            <a:lvl1pPr>
              <a:defRPr/>
            </a:lvl1pPr>
          </a:lstStyle>
          <a:p>
            <a:fld id="{A71D6947-6AC5-4782-B636-DEB7F2353D1B}"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60822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4" name="Slide Number Placeholder 5"/>
          <p:cNvSpPr>
            <a:spLocks noGrp="1"/>
          </p:cNvSpPr>
          <p:nvPr>
            <p:ph type="sldNum" sz="quarter" idx="10"/>
          </p:nvPr>
        </p:nvSpPr>
        <p:spPr/>
        <p:txBody>
          <a:bodyPr/>
          <a:lstStyle>
            <a:lvl1pPr>
              <a:defRPr/>
            </a:lvl1pPr>
          </a:lstStyle>
          <a:p>
            <a:fld id="{61AB47EC-37E5-4239-9B36-CDD2BC0A0F8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84374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478318" y="4474905"/>
            <a:ext cx="406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7" name="Chart Placeholder 5"/>
          <p:cNvSpPr>
            <a:spLocks noGrp="1"/>
          </p:cNvSpPr>
          <p:nvPr>
            <p:ph type="chart" sz="quarter" idx="13"/>
          </p:nvPr>
        </p:nvSpPr>
        <p:spPr>
          <a:xfrm>
            <a:off x="470392" y="1328826"/>
            <a:ext cx="82080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13" name="Text Placeholder 12"/>
          <p:cNvSpPr>
            <a:spLocks noGrp="1"/>
          </p:cNvSpPr>
          <p:nvPr>
            <p:ph type="body" sz="quarter" idx="14"/>
          </p:nvPr>
        </p:nvSpPr>
        <p:spPr>
          <a:xfrm>
            <a:off x="1385892" y="856875"/>
            <a:ext cx="6480000" cy="445500"/>
          </a:xfrm>
        </p:spPr>
        <p:txBody>
          <a:bodyPr>
            <a:normAutofit/>
          </a:bodyPr>
          <a:lstStyle>
            <a:lvl1pPr marL="0" indent="0" algn="ctr">
              <a:buNone/>
              <a:defRPr sz="2000" b="1">
                <a:solidFill>
                  <a:srgbClr val="87212E"/>
                </a:solidFill>
                <a:latin typeface="+mn-lt"/>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tr-TR" dirty="0"/>
          </a:p>
        </p:txBody>
      </p:sp>
      <p:sp>
        <p:nvSpPr>
          <p:cNvPr id="8" name="Text Placeholder 3"/>
          <p:cNvSpPr>
            <a:spLocks noGrp="1"/>
          </p:cNvSpPr>
          <p:nvPr>
            <p:ph type="body" sz="half" idx="15"/>
          </p:nvPr>
        </p:nvSpPr>
        <p:spPr>
          <a:xfrm>
            <a:off x="4617822" y="4474539"/>
            <a:ext cx="4068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9" name="Slide Number Placeholder 5"/>
          <p:cNvSpPr>
            <a:spLocks noGrp="1"/>
          </p:cNvSpPr>
          <p:nvPr>
            <p:ph type="sldNum" sz="quarter" idx="16"/>
          </p:nvPr>
        </p:nvSpPr>
        <p:spPr/>
        <p:txBody>
          <a:bodyPr/>
          <a:lstStyle>
            <a:lvl1pPr>
              <a:defRPr/>
            </a:lvl1pPr>
          </a:lstStyle>
          <a:p>
            <a:fld id="{EDC26E0C-3CA6-4766-9F67-393407C100EC}"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727913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4" name="Text Placeholder 2"/>
          <p:cNvSpPr>
            <a:spLocks noGrp="1"/>
          </p:cNvSpPr>
          <p:nvPr>
            <p:ph type="body" idx="1"/>
          </p:nvPr>
        </p:nvSpPr>
        <p:spPr>
          <a:xfrm>
            <a:off x="467544" y="836900"/>
            <a:ext cx="4040188" cy="445500"/>
          </a:xfrm>
          <a:prstGeom prst="rect">
            <a:avLst/>
          </a:prstGeom>
        </p:spPr>
        <p:txBody>
          <a:bodyPr>
            <a:normAutofit/>
          </a:bodyPr>
          <a:lstStyle>
            <a:lvl1pPr marL="0" indent="0" algn="ctr">
              <a:buNone/>
              <a:defRPr sz="20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36149" y="836162"/>
            <a:ext cx="4041775" cy="445500"/>
          </a:xfrm>
          <a:prstGeom prst="rect">
            <a:avLst/>
          </a:prstGeom>
        </p:spPr>
        <p:txBody>
          <a:bodyP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hart Placeholder 6"/>
          <p:cNvSpPr>
            <a:spLocks noGrp="1"/>
          </p:cNvSpPr>
          <p:nvPr>
            <p:ph type="chart" sz="quarter" idx="13"/>
          </p:nvPr>
        </p:nvSpPr>
        <p:spPr>
          <a:xfrm>
            <a:off x="468313" y="1306798"/>
            <a:ext cx="40428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7" name="Chart Placeholder 6"/>
          <p:cNvSpPr>
            <a:spLocks noGrp="1"/>
          </p:cNvSpPr>
          <p:nvPr>
            <p:ph type="chart" sz="quarter" idx="14"/>
          </p:nvPr>
        </p:nvSpPr>
        <p:spPr>
          <a:xfrm>
            <a:off x="4635130" y="1310375"/>
            <a:ext cx="40428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8" name="Text Placeholder 3"/>
          <p:cNvSpPr>
            <a:spLocks noGrp="1"/>
          </p:cNvSpPr>
          <p:nvPr>
            <p:ph type="body" sz="half" idx="2"/>
          </p:nvPr>
        </p:nvSpPr>
        <p:spPr>
          <a:xfrm>
            <a:off x="467544"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10" name="Text Placeholder 3"/>
          <p:cNvSpPr>
            <a:spLocks noGrp="1"/>
          </p:cNvSpPr>
          <p:nvPr>
            <p:ph type="body" sz="half" idx="16"/>
          </p:nvPr>
        </p:nvSpPr>
        <p:spPr>
          <a:xfrm>
            <a:off x="2498148"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11" name="Text Placeholder 3"/>
          <p:cNvSpPr>
            <a:spLocks noGrp="1"/>
          </p:cNvSpPr>
          <p:nvPr>
            <p:ph type="body" sz="half" idx="17"/>
          </p:nvPr>
        </p:nvSpPr>
        <p:spPr>
          <a:xfrm>
            <a:off x="4629852"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12" name="Text Placeholder 3"/>
          <p:cNvSpPr>
            <a:spLocks noGrp="1"/>
          </p:cNvSpPr>
          <p:nvPr>
            <p:ph type="body" sz="half" idx="18"/>
          </p:nvPr>
        </p:nvSpPr>
        <p:spPr>
          <a:xfrm>
            <a:off x="6669334"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13" name="Slide Number Placeholder 5"/>
          <p:cNvSpPr>
            <a:spLocks noGrp="1"/>
          </p:cNvSpPr>
          <p:nvPr>
            <p:ph type="sldNum" sz="quarter" idx="19"/>
          </p:nvPr>
        </p:nvSpPr>
        <p:spPr/>
        <p:txBody>
          <a:bodyPr/>
          <a:lstStyle>
            <a:lvl1pPr>
              <a:defRPr/>
            </a:lvl1pPr>
          </a:lstStyle>
          <a:p>
            <a:fld id="{AAF1C8FE-C820-4080-A51C-F0B60C82F507}"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368736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67544" y="1005576"/>
            <a:ext cx="4038600" cy="3780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4" name="Content Placeholder 3"/>
          <p:cNvSpPr>
            <a:spLocks noGrp="1"/>
          </p:cNvSpPr>
          <p:nvPr>
            <p:ph sz="half" idx="2"/>
          </p:nvPr>
        </p:nvSpPr>
        <p:spPr>
          <a:xfrm>
            <a:off x="4648200" y="1005576"/>
            <a:ext cx="4038600" cy="3780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5" name="Slide Number Placeholder 5"/>
          <p:cNvSpPr>
            <a:spLocks noGrp="1"/>
          </p:cNvSpPr>
          <p:nvPr>
            <p:ph type="sldNum" sz="quarter" idx="10"/>
          </p:nvPr>
        </p:nvSpPr>
        <p:spPr/>
        <p:txBody>
          <a:bodyPr/>
          <a:lstStyle>
            <a:lvl1pPr>
              <a:defRPr/>
            </a:lvl1pPr>
          </a:lstStyle>
          <a:p>
            <a:fld id="{626C60DB-650B-4AEA-AA38-9A004FE2E6D0}"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49647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
          <p:cNvSpPr/>
          <p:nvPr userDrawn="1"/>
        </p:nvSpPr>
        <p:spPr>
          <a:xfrm>
            <a:off x="0" y="0"/>
            <a:ext cx="91440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5" name="Picture 6" descr="TCMB LOGO_buyuk_gri zem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210741"/>
            <a:ext cx="1600200"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7"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8" name="Date Placeholder 3"/>
          <p:cNvSpPr>
            <a:spLocks noGrp="1"/>
          </p:cNvSpPr>
          <p:nvPr>
            <p:ph type="dt" sz="half" idx="10"/>
          </p:nvPr>
        </p:nvSpPr>
        <p:spPr/>
        <p:txBody>
          <a:bodyPr/>
          <a:lstStyle>
            <a:lvl1pPr>
              <a:defRPr/>
            </a:lvl1pPr>
          </a:lstStyle>
          <a:p>
            <a:pPr>
              <a:defRPr/>
            </a:pPr>
            <a:endParaRPr lang="tr-TR" dirty="0"/>
          </a:p>
        </p:txBody>
      </p:sp>
      <p:sp>
        <p:nvSpPr>
          <p:cNvPr id="9" name="Footer Placeholder 4"/>
          <p:cNvSpPr>
            <a:spLocks noGrp="1"/>
          </p:cNvSpPr>
          <p:nvPr>
            <p:ph type="ftr" sz="quarter" idx="11"/>
          </p:nvPr>
        </p:nvSpPr>
        <p:spPr/>
        <p:txBody>
          <a:bodyPr/>
          <a:lstStyle>
            <a:lvl1pPr>
              <a:defRPr dirty="0"/>
            </a:lvl1pPr>
          </a:lstStyle>
          <a:p>
            <a:pPr>
              <a:defRPr/>
            </a:pPr>
            <a:endParaRPr lang="tr-TR"/>
          </a:p>
        </p:txBody>
      </p:sp>
      <p:sp>
        <p:nvSpPr>
          <p:cNvPr id="10" name="Slide Number Placeholder 5"/>
          <p:cNvSpPr>
            <a:spLocks noGrp="1"/>
          </p:cNvSpPr>
          <p:nvPr>
            <p:ph type="sldNum" sz="quarter" idx="12"/>
          </p:nvPr>
        </p:nvSpPr>
        <p:spPr>
          <a:xfrm>
            <a:off x="8305801" y="4857750"/>
            <a:ext cx="430213" cy="179785"/>
          </a:xfrm>
          <a:solidFill>
            <a:srgbClr val="87212E"/>
          </a:solidFill>
          <a:ln>
            <a:solidFill>
              <a:srgbClr val="87212E"/>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none"/>
        </p:style>
        <p:txBody>
          <a:bodyPr/>
          <a:lstStyle>
            <a:lvl1pPr>
              <a:defRPr smtClean="0">
                <a:solidFill>
                  <a:schemeClr val="bg1"/>
                </a:solidFill>
              </a:defRPr>
            </a:lvl1pPr>
          </a:lstStyle>
          <a:p>
            <a:pPr>
              <a:defRPr/>
            </a:pPr>
            <a:fld id="{3914BA1E-B61E-4AAD-9D5E-343D61100EDB}" type="slidenum">
              <a:rPr lang="tr-TR"/>
              <a:pPr>
                <a:defRPr/>
              </a:pPr>
              <a:t>‹#›</a:t>
            </a:fld>
            <a:endParaRPr lang="tr-TR" dirty="0"/>
          </a:p>
        </p:txBody>
      </p:sp>
    </p:spTree>
    <p:extLst>
      <p:ext uri="{BB962C8B-B14F-4D97-AF65-F5344CB8AC3E}">
        <p14:creationId xmlns:p14="http://schemas.microsoft.com/office/powerpoint/2010/main" val="335184910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005576"/>
            <a:ext cx="4040188" cy="479822"/>
          </a:xfrm>
        </p:spPr>
        <p:txBody>
          <a:bodyPr>
            <a:norm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45636"/>
            <a:ext cx="4040188" cy="324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5" name="Text Placeholder 4"/>
          <p:cNvSpPr>
            <a:spLocks noGrp="1"/>
          </p:cNvSpPr>
          <p:nvPr>
            <p:ph type="body" sz="quarter" idx="3"/>
          </p:nvPr>
        </p:nvSpPr>
        <p:spPr>
          <a:xfrm>
            <a:off x="4645026" y="1005576"/>
            <a:ext cx="4041775" cy="479822"/>
          </a:xfrm>
        </p:spPr>
        <p:txBody>
          <a:bodyPr>
            <a:norm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545636"/>
            <a:ext cx="4041775" cy="324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7" name="Slide Number Placeholder 5"/>
          <p:cNvSpPr>
            <a:spLocks noGrp="1"/>
          </p:cNvSpPr>
          <p:nvPr>
            <p:ph type="sldNum" sz="quarter" idx="10"/>
          </p:nvPr>
        </p:nvSpPr>
        <p:spPr/>
        <p:txBody>
          <a:bodyPr/>
          <a:lstStyle>
            <a:lvl1pPr>
              <a:defRPr/>
            </a:lvl1pPr>
          </a:lstStyle>
          <a:p>
            <a:fld id="{E1489C7B-A87F-409B-8FFC-E0D38E41FD35}"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165333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Alterna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smtClean="0"/>
              <a:t>Click to edit Master title style</a:t>
            </a:r>
            <a:endParaRPr lang="tr-T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Slide Number Placeholder 5"/>
          <p:cNvSpPr>
            <a:spLocks noGrp="1"/>
          </p:cNvSpPr>
          <p:nvPr>
            <p:ph type="sldNum" sz="quarter" idx="10"/>
          </p:nvPr>
        </p:nvSpPr>
        <p:spPr/>
        <p:txBody>
          <a:bodyPr/>
          <a:lstStyle>
            <a:lvl1pPr>
              <a:defRPr/>
            </a:lvl1pPr>
          </a:lstStyle>
          <a:p>
            <a:fld id="{635B9055-8DD3-4FF6-8170-EC1CB956C28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98200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4" name="Text Placeholder 2"/>
          <p:cNvSpPr>
            <a:spLocks noGrp="1"/>
          </p:cNvSpPr>
          <p:nvPr>
            <p:ph type="body" idx="1"/>
          </p:nvPr>
        </p:nvSpPr>
        <p:spPr>
          <a:xfrm>
            <a:off x="467544" y="856875"/>
            <a:ext cx="4040188" cy="432000"/>
          </a:xfrm>
          <a:prstGeom prst="rect">
            <a:avLst/>
          </a:prstGeom>
        </p:spPr>
        <p:txBody>
          <a:bodyP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36149" y="856137"/>
            <a:ext cx="4041775" cy="432000"/>
          </a:xfrm>
          <a:prstGeom prst="rect">
            <a:avLst/>
          </a:prstGeom>
        </p:spPr>
        <p:txBody>
          <a:bodyP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6" name="Chart Placeholder 6"/>
          <p:cNvSpPr>
            <a:spLocks noGrp="1"/>
          </p:cNvSpPr>
          <p:nvPr>
            <p:ph type="chart" sz="quarter" idx="13"/>
          </p:nvPr>
        </p:nvSpPr>
        <p:spPr>
          <a:xfrm>
            <a:off x="468313" y="1306798"/>
            <a:ext cx="40428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7" name="Chart Placeholder 6"/>
          <p:cNvSpPr>
            <a:spLocks noGrp="1"/>
          </p:cNvSpPr>
          <p:nvPr>
            <p:ph type="chart" sz="quarter" idx="14"/>
          </p:nvPr>
        </p:nvSpPr>
        <p:spPr>
          <a:xfrm>
            <a:off x="4635130" y="1310375"/>
            <a:ext cx="40428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8" name="Text Placeholder 3"/>
          <p:cNvSpPr>
            <a:spLocks noGrp="1"/>
          </p:cNvSpPr>
          <p:nvPr>
            <p:ph type="body" sz="half" idx="2"/>
          </p:nvPr>
        </p:nvSpPr>
        <p:spPr>
          <a:xfrm>
            <a:off x="458666" y="4461960"/>
            <a:ext cx="4042800" cy="3375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9" name="Text Placeholder 3"/>
          <p:cNvSpPr>
            <a:spLocks noGrp="1"/>
          </p:cNvSpPr>
          <p:nvPr>
            <p:ph type="body" sz="half" idx="15"/>
          </p:nvPr>
        </p:nvSpPr>
        <p:spPr>
          <a:xfrm>
            <a:off x="4635130" y="4462668"/>
            <a:ext cx="4042800" cy="3375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10" name="Slide Number Placeholder 5"/>
          <p:cNvSpPr>
            <a:spLocks noGrp="1"/>
          </p:cNvSpPr>
          <p:nvPr>
            <p:ph type="sldNum" sz="quarter" idx="16"/>
          </p:nvPr>
        </p:nvSpPr>
        <p:spPr/>
        <p:txBody>
          <a:bodyPr/>
          <a:lstStyle>
            <a:lvl1pPr>
              <a:defRPr/>
            </a:lvl1pPr>
          </a:lstStyle>
          <a:p>
            <a:fld id="{033FC526-0E58-495B-BE62-5DCEE9E53F0B}"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857187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4" name="Text Placeholder 2"/>
          <p:cNvSpPr>
            <a:spLocks noGrp="1"/>
          </p:cNvSpPr>
          <p:nvPr>
            <p:ph type="body" idx="1"/>
          </p:nvPr>
        </p:nvSpPr>
        <p:spPr>
          <a:xfrm>
            <a:off x="467544" y="856875"/>
            <a:ext cx="4040188" cy="432000"/>
          </a:xfrm>
          <a:prstGeom prst="rect">
            <a:avLst/>
          </a:prstGeom>
        </p:spPr>
        <p:txBody>
          <a:bodyP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36149" y="856137"/>
            <a:ext cx="4041775" cy="432000"/>
          </a:xfrm>
          <a:prstGeom prst="rect">
            <a:avLst/>
          </a:prstGeom>
        </p:spPr>
        <p:txBody>
          <a:bodyP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6" name="Chart Placeholder 6"/>
          <p:cNvSpPr>
            <a:spLocks noGrp="1"/>
          </p:cNvSpPr>
          <p:nvPr>
            <p:ph type="chart" sz="quarter" idx="13"/>
          </p:nvPr>
        </p:nvSpPr>
        <p:spPr>
          <a:xfrm>
            <a:off x="468313" y="1306798"/>
            <a:ext cx="40428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7" name="Chart Placeholder 6"/>
          <p:cNvSpPr>
            <a:spLocks noGrp="1"/>
          </p:cNvSpPr>
          <p:nvPr>
            <p:ph type="chart" sz="quarter" idx="14"/>
          </p:nvPr>
        </p:nvSpPr>
        <p:spPr>
          <a:xfrm>
            <a:off x="4635130" y="1310375"/>
            <a:ext cx="40428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8" name="Text Placeholder 3"/>
          <p:cNvSpPr>
            <a:spLocks noGrp="1"/>
          </p:cNvSpPr>
          <p:nvPr>
            <p:ph type="body" sz="half" idx="2"/>
          </p:nvPr>
        </p:nvSpPr>
        <p:spPr>
          <a:xfrm>
            <a:off x="458666" y="4461960"/>
            <a:ext cx="4042800" cy="3375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9" name="Text Placeholder 3"/>
          <p:cNvSpPr>
            <a:spLocks noGrp="1"/>
          </p:cNvSpPr>
          <p:nvPr>
            <p:ph type="body" sz="half" idx="15"/>
          </p:nvPr>
        </p:nvSpPr>
        <p:spPr>
          <a:xfrm>
            <a:off x="4635130" y="4462668"/>
            <a:ext cx="4042800" cy="3375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10" name="Slide Number Placeholder 5"/>
          <p:cNvSpPr>
            <a:spLocks noGrp="1"/>
          </p:cNvSpPr>
          <p:nvPr>
            <p:ph type="sldNum" sz="quarter" idx="16"/>
          </p:nvPr>
        </p:nvSpPr>
        <p:spPr/>
        <p:txBody>
          <a:bodyPr/>
          <a:lstStyle>
            <a:lvl1pPr>
              <a:defRPr/>
            </a:lvl1pPr>
          </a:lstStyle>
          <a:p>
            <a:fld id="{14431615-CD19-4E7F-98EF-8ABA4C462156}"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06861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0_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tr-TR" dirty="0"/>
          </a:p>
        </p:txBody>
      </p:sp>
      <p:sp>
        <p:nvSpPr>
          <p:cNvPr id="4" name="Text Placeholder 2"/>
          <p:cNvSpPr>
            <a:spLocks noGrp="1"/>
          </p:cNvSpPr>
          <p:nvPr>
            <p:ph type="body" idx="1"/>
          </p:nvPr>
        </p:nvSpPr>
        <p:spPr>
          <a:xfrm>
            <a:off x="467544" y="856875"/>
            <a:ext cx="4040188" cy="432000"/>
          </a:xfrm>
          <a:prstGeom prst="rect">
            <a:avLst/>
          </a:prstGeom>
        </p:spPr>
        <p:txBody>
          <a:bodyP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5" name="Text Placeholder 4"/>
          <p:cNvSpPr>
            <a:spLocks noGrp="1"/>
          </p:cNvSpPr>
          <p:nvPr>
            <p:ph type="body" sz="quarter" idx="3"/>
          </p:nvPr>
        </p:nvSpPr>
        <p:spPr>
          <a:xfrm>
            <a:off x="4636149" y="856137"/>
            <a:ext cx="4041775" cy="432000"/>
          </a:xfrm>
          <a:prstGeom prst="rect">
            <a:avLst/>
          </a:prstGeom>
        </p:spPr>
        <p:txBody>
          <a:bodyP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hart Placeholder 6"/>
          <p:cNvSpPr>
            <a:spLocks noGrp="1"/>
          </p:cNvSpPr>
          <p:nvPr>
            <p:ph type="chart" sz="quarter" idx="13"/>
          </p:nvPr>
        </p:nvSpPr>
        <p:spPr>
          <a:xfrm>
            <a:off x="468313" y="1306798"/>
            <a:ext cx="4042800" cy="3105000"/>
          </a:xfrm>
          <a:prstGeom prst="rect">
            <a:avLst/>
          </a:prstGeom>
        </p:spPr>
        <p:txBody>
          <a:bodyPr rtlCol="0">
            <a:normAutofit/>
          </a:bodyPr>
          <a:lstStyle>
            <a:lvl1pPr>
              <a:defRPr>
                <a:latin typeface="+mn-lt"/>
              </a:defRPr>
            </a:lvl1pPr>
          </a:lstStyle>
          <a:p>
            <a:pPr lvl="0"/>
            <a:r>
              <a:rPr lang="en-US" noProof="0" dirty="0" smtClean="0"/>
              <a:t>Click icon to add chart</a:t>
            </a:r>
            <a:endParaRPr lang="tr-TR" noProof="0" dirty="0"/>
          </a:p>
        </p:txBody>
      </p:sp>
      <p:sp>
        <p:nvSpPr>
          <p:cNvPr id="7" name="Chart Placeholder 6"/>
          <p:cNvSpPr>
            <a:spLocks noGrp="1"/>
          </p:cNvSpPr>
          <p:nvPr>
            <p:ph type="chart" sz="quarter" idx="14"/>
          </p:nvPr>
        </p:nvSpPr>
        <p:spPr>
          <a:xfrm>
            <a:off x="4635130" y="1310375"/>
            <a:ext cx="4042800" cy="3105000"/>
          </a:xfrm>
          <a:prstGeom prst="rect">
            <a:avLst/>
          </a:prstGeom>
        </p:spPr>
        <p:txBody>
          <a:bodyPr rtlCol="0">
            <a:normAutofit/>
          </a:bodyPr>
          <a:lstStyle>
            <a:lvl1pPr>
              <a:defRPr>
                <a:latin typeface="+mn-lt"/>
              </a:defRPr>
            </a:lvl1pPr>
          </a:lstStyle>
          <a:p>
            <a:pPr lvl="0"/>
            <a:r>
              <a:rPr lang="en-US" noProof="0" smtClean="0"/>
              <a:t>Click icon to add chart</a:t>
            </a:r>
            <a:endParaRPr lang="tr-TR" noProof="0" dirty="0"/>
          </a:p>
        </p:txBody>
      </p:sp>
      <p:sp>
        <p:nvSpPr>
          <p:cNvPr id="8" name="Text Placeholder 3"/>
          <p:cNvSpPr>
            <a:spLocks noGrp="1"/>
          </p:cNvSpPr>
          <p:nvPr>
            <p:ph type="body" sz="half" idx="2"/>
          </p:nvPr>
        </p:nvSpPr>
        <p:spPr>
          <a:xfrm>
            <a:off x="458666" y="4461960"/>
            <a:ext cx="4042800" cy="3375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9" name="Text Placeholder 3"/>
          <p:cNvSpPr>
            <a:spLocks noGrp="1"/>
          </p:cNvSpPr>
          <p:nvPr>
            <p:ph type="body" sz="half" idx="15"/>
          </p:nvPr>
        </p:nvSpPr>
        <p:spPr>
          <a:xfrm>
            <a:off x="4635130" y="4462668"/>
            <a:ext cx="4042800" cy="3375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10" name="Slide Number Placeholder 5"/>
          <p:cNvSpPr>
            <a:spLocks noGrp="1"/>
          </p:cNvSpPr>
          <p:nvPr>
            <p:ph type="sldNum" sz="quarter" idx="16"/>
          </p:nvPr>
        </p:nvSpPr>
        <p:spPr/>
        <p:txBody>
          <a:bodyPr/>
          <a:lstStyle>
            <a:lvl1pPr>
              <a:defRPr>
                <a:solidFill>
                  <a:srgbClr val="FFFFFF"/>
                </a:solidFill>
              </a:defRPr>
            </a:lvl1pPr>
          </a:lstStyle>
          <a:p>
            <a:fld id="{86F7180A-773B-45E4-AB63-CF6C9F4F64CD}" type="slidenum">
              <a:rPr lang="tr-TR" altLang="tr-TR"/>
              <a:pPr/>
              <a:t>‹#›</a:t>
            </a:fld>
            <a:endParaRPr lang="tr-TR" altLang="tr-TR"/>
          </a:p>
        </p:txBody>
      </p:sp>
    </p:spTree>
    <p:extLst>
      <p:ext uri="{BB962C8B-B14F-4D97-AF65-F5344CB8AC3E}">
        <p14:creationId xmlns:p14="http://schemas.microsoft.com/office/powerpoint/2010/main" val="541194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PPGM_Layout">
    <p:spTree>
      <p:nvGrpSpPr>
        <p:cNvPr id="1" name=""/>
        <p:cNvGrpSpPr/>
        <p:nvPr/>
      </p:nvGrpSpPr>
      <p:grpSpPr>
        <a:xfrm>
          <a:off x="0" y="0"/>
          <a:ext cx="0" cy="0"/>
          <a:chOff x="0" y="0"/>
          <a:chExt cx="0" cy="0"/>
        </a:xfrm>
      </p:grpSpPr>
      <p:sp>
        <p:nvSpPr>
          <p:cNvPr id="2" name="Slide Number Placeholder 5"/>
          <p:cNvSpPr txBox="1">
            <a:spLocks/>
          </p:cNvSpPr>
          <p:nvPr userDrawn="1"/>
        </p:nvSpPr>
        <p:spPr>
          <a:xfrm>
            <a:off x="8305801" y="4857750"/>
            <a:ext cx="430213" cy="179785"/>
          </a:xfrm>
          <a:prstGeom prst="rect">
            <a:avLst/>
          </a:prstGeom>
          <a:solidFill>
            <a:srgbClr val="87212E"/>
          </a:solidFill>
          <a:ln w="25400" cap="flat" cmpd="sng" algn="ctr">
            <a:solidFill>
              <a:srgbClr val="87212E"/>
            </a:solidFill>
            <a:prstDash val="solid"/>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none"/>
        </p:style>
        <p:txBody>
          <a:bodyPr anchor="ctr"/>
          <a:lstStyle>
            <a:defPPr>
              <a:defRPr lang="tr-T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9428DA3-82A1-4DB9-98E9-20384CEE161E}" type="slidenum">
              <a:rPr lang="tr-TR" smtClean="0">
                <a:solidFill>
                  <a:srgbClr val="FFFFFF"/>
                </a:solidFill>
              </a:rPr>
              <a:pPr fontAlgn="auto">
                <a:spcBef>
                  <a:spcPts val="0"/>
                </a:spcBef>
                <a:spcAft>
                  <a:spcPts val="0"/>
                </a:spcAft>
                <a:defRPr/>
              </a:pPr>
              <a:t>‹#›</a:t>
            </a:fld>
            <a:endParaRPr lang="tr-TR" dirty="0">
              <a:solidFill>
                <a:srgbClr val="FFFFFF"/>
              </a:solidFill>
            </a:endParaRPr>
          </a:p>
        </p:txBody>
      </p:sp>
      <p:sp>
        <p:nvSpPr>
          <p:cNvPr id="3" name="Rectangle 8"/>
          <p:cNvSpPr/>
          <p:nvPr userDrawn="1"/>
        </p:nvSpPr>
        <p:spPr>
          <a:xfrm>
            <a:off x="0" y="0"/>
            <a:ext cx="91440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FFFF"/>
              </a:solidFill>
            </a:endParaRPr>
          </a:p>
        </p:txBody>
      </p:sp>
      <p:pic>
        <p:nvPicPr>
          <p:cNvPr id="4" name="Picture 6" descr="TCMB LOGO_buyuk_gri zem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210741"/>
            <a:ext cx="1600200"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6"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rgbClr val="C0504D">
                  <a:lumMod val="20000"/>
                  <a:lumOff val="80000"/>
                </a:srgbClr>
              </a:solidFill>
            </a:endParaRPr>
          </a:p>
        </p:txBody>
      </p:sp>
    </p:spTree>
    <p:extLst>
      <p:ext uri="{BB962C8B-B14F-4D97-AF65-F5344CB8AC3E}">
        <p14:creationId xmlns:p14="http://schemas.microsoft.com/office/powerpoint/2010/main" val="1798450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87212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9126"/>
            <a:ext cx="7772400" cy="810000"/>
          </a:xfrm>
        </p:spPr>
        <p:txBody>
          <a:bodyPr>
            <a:normAutofit/>
          </a:bodyPr>
          <a:lstStyle>
            <a:lvl1pPr algn="ctr">
              <a:defRPr sz="3200">
                <a:solidFill>
                  <a:schemeClr val="bg1"/>
                </a:solidFill>
              </a:defRPr>
            </a:lvl1pPr>
          </a:lstStyle>
          <a:p>
            <a:r>
              <a:rPr lang="en-US" smtClean="0"/>
              <a:t>Click to edit Master title style</a:t>
            </a:r>
            <a:endParaRPr lang="tr-TR" dirty="0"/>
          </a:p>
        </p:txBody>
      </p:sp>
      <p:sp>
        <p:nvSpPr>
          <p:cNvPr id="3" name="Subtitle 2"/>
          <p:cNvSpPr>
            <a:spLocks noGrp="1"/>
          </p:cNvSpPr>
          <p:nvPr>
            <p:ph type="subTitle" idx="1"/>
          </p:nvPr>
        </p:nvSpPr>
        <p:spPr>
          <a:xfrm>
            <a:off x="1411560" y="3202228"/>
            <a:ext cx="6400800" cy="675000"/>
          </a:xfrm>
        </p:spPr>
        <p:txBody>
          <a:bodyPr>
            <a:normAutofit/>
          </a:bodyPr>
          <a:lstStyle>
            <a:lvl1pPr marL="0" indent="0" algn="ct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dirty="0"/>
          </a:p>
        </p:txBody>
      </p:sp>
      <p:sp>
        <p:nvSpPr>
          <p:cNvPr id="26" name="Text Placeholder 16"/>
          <p:cNvSpPr>
            <a:spLocks noGrp="1"/>
          </p:cNvSpPr>
          <p:nvPr>
            <p:ph type="body" sz="quarter" idx="10"/>
          </p:nvPr>
        </p:nvSpPr>
        <p:spPr>
          <a:xfrm>
            <a:off x="1410813" y="4056990"/>
            <a:ext cx="6400800" cy="675000"/>
          </a:xfrm>
          <a:prstGeom prst="rect">
            <a:avLst/>
          </a:prstGeom>
        </p:spPr>
        <p:txBody>
          <a:bodyPr anchor="ctr">
            <a:normAutofit/>
          </a:bodyPr>
          <a:lstStyle>
            <a:lvl1pPr marL="0" indent="0" algn="ctr">
              <a:buNone/>
              <a:defRPr sz="2000" b="1">
                <a:solidFill>
                  <a:schemeClr val="bg1"/>
                </a:solidFill>
                <a:latin typeface="Cambria" pitchFamily="18" charset="0"/>
              </a:defRPr>
            </a:lvl1pPr>
            <a:lvl2pPr>
              <a:defRPr sz="2000">
                <a:latin typeface="Cambria" pitchFamily="18" charset="0"/>
              </a:defRPr>
            </a:lvl2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Cambria"/>
              </a:rPr>
              <a:t>Click to edit Master text styles</a:t>
            </a:r>
          </a:p>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Cambria"/>
              </a:rPr>
              <a:t>Second level</a:t>
            </a:r>
          </a:p>
        </p:txBody>
      </p:sp>
      <p:pic>
        <p:nvPicPr>
          <p:cNvPr id="6" name="Picture 5" descr="D:\Users\okmyape\AppData\Local\Microsoft\Windows\Temporary Internet Files\Content.Outlook\SR763Z7J\TCMB_logo_beyaz_32bit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320" y="843559"/>
            <a:ext cx="5666740" cy="852011"/>
          </a:xfrm>
          <a:prstGeom prst="rect">
            <a:avLst/>
          </a:prstGeom>
          <a:noFill/>
          <a:ln>
            <a:noFill/>
          </a:ln>
        </p:spPr>
      </p:pic>
    </p:spTree>
    <p:extLst>
      <p:ext uri="{BB962C8B-B14F-4D97-AF65-F5344CB8AC3E}">
        <p14:creationId xmlns:p14="http://schemas.microsoft.com/office/powerpoint/2010/main" val="20579791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3305176"/>
            <a:ext cx="8208000" cy="1021556"/>
          </a:xfrm>
          <a:noFill/>
        </p:spPr>
        <p:txBody>
          <a:bodyPr anchor="t">
            <a:normAutofit/>
          </a:bodyPr>
          <a:lstStyle>
            <a:lvl1pPr algn="l">
              <a:defRPr sz="3600" b="1" cap="all">
                <a:solidFill>
                  <a:srgbClr val="87212E"/>
                </a:solidFill>
              </a:defRPr>
            </a:lvl1pPr>
          </a:lstStyle>
          <a:p>
            <a:r>
              <a:rPr lang="en-US" smtClean="0"/>
              <a:t>Click to edit Master title style</a:t>
            </a:r>
            <a:endParaRPr lang="tr-TR" dirty="0"/>
          </a:p>
        </p:txBody>
      </p:sp>
      <p:sp>
        <p:nvSpPr>
          <p:cNvPr id="3" name="Text Placeholder 2"/>
          <p:cNvSpPr>
            <a:spLocks noGrp="1"/>
          </p:cNvSpPr>
          <p:nvPr>
            <p:ph type="body" idx="1"/>
          </p:nvPr>
        </p:nvSpPr>
        <p:spPr>
          <a:xfrm>
            <a:off x="467544" y="2180035"/>
            <a:ext cx="82080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8631986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0842172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6" name="Slide Number Placeholder 5"/>
          <p:cNvSpPr>
            <a:spLocks noGrp="1"/>
          </p:cNvSpPr>
          <p:nvPr>
            <p:ph type="sldNum" sz="quarter" idx="12"/>
          </p:nvPr>
        </p:nvSpPr>
        <p:spPr/>
        <p:txBody>
          <a:bodyPr/>
          <a:lstStyle>
            <a:lvl1pPr>
              <a:defRPr>
                <a:solidFill>
                  <a:schemeClr val="bg1"/>
                </a:solidFill>
                <a:latin typeface="Cambria" pitchFamily="18" charset="0"/>
              </a:defRPr>
            </a:lvl1p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09353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5"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A8740B1A-FD9E-406A-900B-265593A3322D}" type="slidenum">
              <a:rPr lang="tr-TR"/>
              <a:pPr>
                <a:defRPr/>
              </a:pPr>
              <a:t>‹#›</a:t>
            </a:fld>
            <a:endParaRPr lang="tr-TR"/>
          </a:p>
        </p:txBody>
      </p:sp>
    </p:spTree>
    <p:extLst>
      <p:ext uri="{BB962C8B-B14F-4D97-AF65-F5344CB8AC3E}">
        <p14:creationId xmlns:p14="http://schemas.microsoft.com/office/powerpoint/2010/main" val="178996356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
        <p:nvSpPr>
          <p:cNvPr id="6" name="Text Placeholder 3"/>
          <p:cNvSpPr>
            <a:spLocks noGrp="1"/>
          </p:cNvSpPr>
          <p:nvPr>
            <p:ph type="body" sz="half" idx="2"/>
          </p:nvPr>
        </p:nvSpPr>
        <p:spPr>
          <a:xfrm>
            <a:off x="478318" y="4474905"/>
            <a:ext cx="406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7" name="Chart Placeholder 5"/>
          <p:cNvSpPr>
            <a:spLocks noGrp="1"/>
          </p:cNvSpPr>
          <p:nvPr>
            <p:ph type="chart" sz="quarter" idx="13"/>
          </p:nvPr>
        </p:nvSpPr>
        <p:spPr>
          <a:xfrm>
            <a:off x="470392" y="1328826"/>
            <a:ext cx="82080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13" name="Text Placeholder 12"/>
          <p:cNvSpPr>
            <a:spLocks noGrp="1"/>
          </p:cNvSpPr>
          <p:nvPr>
            <p:ph type="body" sz="quarter" idx="14"/>
          </p:nvPr>
        </p:nvSpPr>
        <p:spPr>
          <a:xfrm>
            <a:off x="1385892" y="856875"/>
            <a:ext cx="6480000" cy="445500"/>
          </a:xfrm>
        </p:spPr>
        <p:txBody>
          <a:bodyPr>
            <a:normAutofit/>
          </a:bodyPr>
          <a:lstStyle>
            <a:lvl1pPr marL="0" indent="0" algn="ctr">
              <a:buNone/>
              <a:defRPr sz="2000" b="1">
                <a:solidFill>
                  <a:srgbClr val="87212E"/>
                </a:solidFill>
                <a:latin typeface="+mn-lt"/>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tr-TR" dirty="0"/>
          </a:p>
        </p:txBody>
      </p:sp>
      <p:sp>
        <p:nvSpPr>
          <p:cNvPr id="8" name="Text Placeholder 3"/>
          <p:cNvSpPr>
            <a:spLocks noGrp="1"/>
          </p:cNvSpPr>
          <p:nvPr>
            <p:ph type="body" sz="half" idx="15"/>
          </p:nvPr>
        </p:nvSpPr>
        <p:spPr>
          <a:xfrm>
            <a:off x="4617822" y="4474539"/>
            <a:ext cx="4068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Tree>
    <p:extLst>
      <p:ext uri="{BB962C8B-B14F-4D97-AF65-F5344CB8AC3E}">
        <p14:creationId xmlns:p14="http://schemas.microsoft.com/office/powerpoint/2010/main" val="1143391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3" name="Slide Number Placeholder 2"/>
          <p:cNvSpPr>
            <a:spLocks noGrp="1"/>
          </p:cNvSpPr>
          <p:nvPr>
            <p:ph type="sldNum" sz="quarter" idx="10"/>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
        <p:nvSpPr>
          <p:cNvPr id="4" name="Text Placeholder 2"/>
          <p:cNvSpPr>
            <a:spLocks noGrp="1"/>
          </p:cNvSpPr>
          <p:nvPr>
            <p:ph type="body" idx="1"/>
          </p:nvPr>
        </p:nvSpPr>
        <p:spPr>
          <a:xfrm>
            <a:off x="467544" y="836900"/>
            <a:ext cx="4040188" cy="445500"/>
          </a:xfrm>
          <a:prstGeom prst="rect">
            <a:avLst/>
          </a:prstGeom>
        </p:spPr>
        <p:txBody>
          <a:bodyPr anchor="ctr">
            <a:normAutofit/>
          </a:bodyPr>
          <a:lstStyle>
            <a:lvl1pPr marL="0" indent="0" algn="ctr">
              <a:buNone/>
              <a:defRPr sz="20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87212E"/>
                </a:solidFill>
                <a:effectLst/>
                <a:uLnTx/>
                <a:uFillTx/>
                <a:latin typeface="Calibri" pitchFamily="34" charset="0"/>
              </a:rPr>
              <a:t>Click to edit Master text styles</a:t>
            </a:r>
          </a:p>
        </p:txBody>
      </p:sp>
      <p:sp>
        <p:nvSpPr>
          <p:cNvPr id="5" name="Text Placeholder 4"/>
          <p:cNvSpPr>
            <a:spLocks noGrp="1"/>
          </p:cNvSpPr>
          <p:nvPr>
            <p:ph type="body" sz="quarter" idx="3"/>
          </p:nvPr>
        </p:nvSpPr>
        <p:spPr>
          <a:xfrm>
            <a:off x="4636149" y="836162"/>
            <a:ext cx="4041775" cy="445500"/>
          </a:xfrm>
          <a:prstGeom prst="rect">
            <a:avLst/>
          </a:prstGeom>
        </p:spPr>
        <p:txBody>
          <a:bodyPr anchor="ct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87212E"/>
                </a:solidFill>
                <a:effectLst/>
                <a:uLnTx/>
                <a:uFillTx/>
                <a:latin typeface="Calibri" pitchFamily="34" charset="0"/>
              </a:rPr>
              <a:t>Click to edit Master text styles</a:t>
            </a:r>
          </a:p>
        </p:txBody>
      </p:sp>
      <p:sp>
        <p:nvSpPr>
          <p:cNvPr id="6" name="Chart Placeholder 6"/>
          <p:cNvSpPr>
            <a:spLocks noGrp="1"/>
          </p:cNvSpPr>
          <p:nvPr>
            <p:ph type="chart" sz="quarter" idx="13"/>
          </p:nvPr>
        </p:nvSpPr>
        <p:spPr>
          <a:xfrm>
            <a:off x="468313" y="1306798"/>
            <a:ext cx="40428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7" name="Chart Placeholder 6"/>
          <p:cNvSpPr>
            <a:spLocks noGrp="1"/>
          </p:cNvSpPr>
          <p:nvPr>
            <p:ph type="chart" sz="quarter" idx="14"/>
          </p:nvPr>
        </p:nvSpPr>
        <p:spPr>
          <a:xfrm>
            <a:off x="4635130" y="1310375"/>
            <a:ext cx="40428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8" name="Text Placeholder 3"/>
          <p:cNvSpPr>
            <a:spLocks noGrp="1"/>
          </p:cNvSpPr>
          <p:nvPr>
            <p:ph type="body" sz="half" idx="2"/>
          </p:nvPr>
        </p:nvSpPr>
        <p:spPr>
          <a:xfrm>
            <a:off x="467544"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10" name="Text Placeholder 3"/>
          <p:cNvSpPr>
            <a:spLocks noGrp="1"/>
          </p:cNvSpPr>
          <p:nvPr>
            <p:ph type="body" sz="half" idx="16"/>
          </p:nvPr>
        </p:nvSpPr>
        <p:spPr>
          <a:xfrm>
            <a:off x="2498148"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11" name="Text Placeholder 3"/>
          <p:cNvSpPr>
            <a:spLocks noGrp="1"/>
          </p:cNvSpPr>
          <p:nvPr>
            <p:ph type="body" sz="half" idx="17"/>
          </p:nvPr>
        </p:nvSpPr>
        <p:spPr>
          <a:xfrm>
            <a:off x="4629852"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12" name="Text Placeholder 3"/>
          <p:cNvSpPr>
            <a:spLocks noGrp="1"/>
          </p:cNvSpPr>
          <p:nvPr>
            <p:ph type="body" sz="half" idx="18"/>
          </p:nvPr>
        </p:nvSpPr>
        <p:spPr>
          <a:xfrm>
            <a:off x="6669334"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Tree>
    <p:extLst>
      <p:ext uri="{BB962C8B-B14F-4D97-AF65-F5344CB8AC3E}">
        <p14:creationId xmlns:p14="http://schemas.microsoft.com/office/powerpoint/2010/main" val="42813136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67544" y="1005576"/>
            <a:ext cx="4038600" cy="3780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4" name="Content Placeholder 3"/>
          <p:cNvSpPr>
            <a:spLocks noGrp="1"/>
          </p:cNvSpPr>
          <p:nvPr>
            <p:ph sz="half" idx="2"/>
          </p:nvPr>
        </p:nvSpPr>
        <p:spPr>
          <a:xfrm>
            <a:off x="4648200" y="1005576"/>
            <a:ext cx="4038600" cy="3780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7" name="Slide Number Placeholder 6"/>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6266604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005576"/>
            <a:ext cx="4040188" cy="479822"/>
          </a:xfrm>
        </p:spPr>
        <p:txBody>
          <a:bodyPr anchor="ctr">
            <a:norm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45636"/>
            <a:ext cx="4040188" cy="324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5" name="Text Placeholder 4"/>
          <p:cNvSpPr>
            <a:spLocks noGrp="1"/>
          </p:cNvSpPr>
          <p:nvPr>
            <p:ph type="body" sz="quarter" idx="3"/>
          </p:nvPr>
        </p:nvSpPr>
        <p:spPr>
          <a:xfrm>
            <a:off x="4645026" y="1005576"/>
            <a:ext cx="4041775" cy="479822"/>
          </a:xfrm>
        </p:spPr>
        <p:txBody>
          <a:bodyPr anchor="ctr">
            <a:norm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545636"/>
            <a:ext cx="4041775" cy="324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9" name="Slide Number Placeholder 8"/>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0122567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Alterna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smtClean="0"/>
              <a:t>Click to edit Master title style</a:t>
            </a:r>
            <a:endParaRPr lang="tr-T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6" name="Slide Number Placeholder 5"/>
          <p:cNvSpPr>
            <a:spLocks noGrp="1"/>
          </p:cNvSpPr>
          <p:nvPr>
            <p:ph type="sldNum" sz="quarter" idx="12"/>
          </p:nvPr>
        </p:nvSpPr>
        <p:spPr/>
        <p:txBody>
          <a:bodyPr/>
          <a:lstStyle/>
          <a:p>
            <a:fld id="{72538896-FF11-4E22-BAE4-AA5BD0F32AC6}"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189624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303"/>
            <a:ext cx="8229600" cy="541734"/>
          </a:xfrm>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Rectangle 19"/>
          <p:cNvSpPr>
            <a:spLocks noGrp="1" noChangeArrowheads="1"/>
          </p:cNvSpPr>
          <p:nvPr>
            <p:ph type="sldNum" sz="quarter" idx="10"/>
          </p:nvPr>
        </p:nvSpPr>
        <p:spPr>
          <a:ln/>
        </p:spPr>
        <p:txBody>
          <a:bodyPr/>
          <a:lstStyle>
            <a:lvl1pPr>
              <a:defRPr/>
            </a:lvl1pPr>
          </a:lstStyle>
          <a:p>
            <a:fld id="{A8D74446-79D8-4339-8975-97F0CA86B0A3}" type="slidenum">
              <a:rPr lang="en-GB" altLang="tr-TR">
                <a:solidFill>
                  <a:srgbClr val="FFFFFF"/>
                </a:solidFill>
              </a:rPr>
              <a:pPr/>
              <a:t>‹#›</a:t>
            </a:fld>
            <a:endParaRPr lang="en-GB" altLang="tr-TR">
              <a:solidFill>
                <a:srgbClr val="FFFFFF"/>
              </a:solidFill>
            </a:endParaRPr>
          </a:p>
        </p:txBody>
      </p:sp>
    </p:spTree>
    <p:extLst>
      <p:ext uri="{BB962C8B-B14F-4D97-AF65-F5344CB8AC3E}">
        <p14:creationId xmlns:p14="http://schemas.microsoft.com/office/powerpoint/2010/main" val="2910914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87212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9126"/>
            <a:ext cx="7772400" cy="810000"/>
          </a:xfrm>
        </p:spPr>
        <p:txBody>
          <a:bodyPr>
            <a:normAutofit/>
          </a:bodyPr>
          <a:lstStyle>
            <a:lvl1pPr algn="ctr">
              <a:defRPr sz="3200">
                <a:solidFill>
                  <a:schemeClr val="bg1"/>
                </a:solidFill>
              </a:defRPr>
            </a:lvl1pPr>
          </a:lstStyle>
          <a:p>
            <a:r>
              <a:rPr lang="en-US" smtClean="0"/>
              <a:t>Click to edit Master title style</a:t>
            </a:r>
            <a:endParaRPr lang="tr-TR" dirty="0"/>
          </a:p>
        </p:txBody>
      </p:sp>
      <p:sp>
        <p:nvSpPr>
          <p:cNvPr id="3" name="Subtitle 2"/>
          <p:cNvSpPr>
            <a:spLocks noGrp="1"/>
          </p:cNvSpPr>
          <p:nvPr>
            <p:ph type="subTitle" idx="1"/>
          </p:nvPr>
        </p:nvSpPr>
        <p:spPr>
          <a:xfrm>
            <a:off x="1411560" y="3202228"/>
            <a:ext cx="6400800" cy="675000"/>
          </a:xfrm>
        </p:spPr>
        <p:txBody>
          <a:bodyPr>
            <a:normAutofit/>
          </a:bodyPr>
          <a:lstStyle>
            <a:lvl1pPr marL="0" indent="0" algn="ct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dirty="0"/>
          </a:p>
        </p:txBody>
      </p:sp>
      <p:sp>
        <p:nvSpPr>
          <p:cNvPr id="26" name="Text Placeholder 16"/>
          <p:cNvSpPr>
            <a:spLocks noGrp="1"/>
          </p:cNvSpPr>
          <p:nvPr>
            <p:ph type="body" sz="quarter" idx="10"/>
          </p:nvPr>
        </p:nvSpPr>
        <p:spPr>
          <a:xfrm>
            <a:off x="1410813" y="4056990"/>
            <a:ext cx="6400800" cy="675000"/>
          </a:xfrm>
          <a:prstGeom prst="rect">
            <a:avLst/>
          </a:prstGeom>
        </p:spPr>
        <p:txBody>
          <a:bodyPr anchor="ctr">
            <a:normAutofit/>
          </a:bodyPr>
          <a:lstStyle>
            <a:lvl1pPr marL="0" indent="0" algn="ctr">
              <a:buNone/>
              <a:defRPr sz="2000" b="1">
                <a:solidFill>
                  <a:schemeClr val="bg1"/>
                </a:solidFill>
                <a:latin typeface="Cambria" pitchFamily="18" charset="0"/>
              </a:defRPr>
            </a:lvl1pPr>
            <a:lvl2pPr>
              <a:defRPr sz="2000">
                <a:latin typeface="Cambria" pitchFamily="18" charset="0"/>
              </a:defRPr>
            </a:lvl2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Cambria"/>
              </a:rPr>
              <a:t>Click to edit Master text styles</a:t>
            </a:r>
          </a:p>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Cambria"/>
              </a:rPr>
              <a:t>Second level</a:t>
            </a:r>
          </a:p>
        </p:txBody>
      </p:sp>
      <p:pic>
        <p:nvPicPr>
          <p:cNvPr id="6" name="Picture 5" descr="D:\Users\okmyape\AppData\Local\Microsoft\Windows\Temporary Internet Files\Content.Outlook\SR763Z7J\TCMB_logo_beyaz_32bit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320" y="843559"/>
            <a:ext cx="5666740" cy="852011"/>
          </a:xfrm>
          <a:prstGeom prst="rect">
            <a:avLst/>
          </a:prstGeom>
          <a:noFill/>
          <a:ln>
            <a:noFill/>
          </a:ln>
        </p:spPr>
      </p:pic>
    </p:spTree>
    <p:extLst>
      <p:ext uri="{BB962C8B-B14F-4D97-AF65-F5344CB8AC3E}">
        <p14:creationId xmlns:p14="http://schemas.microsoft.com/office/powerpoint/2010/main" val="38879779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3305176"/>
            <a:ext cx="8208000" cy="1021556"/>
          </a:xfrm>
          <a:noFill/>
        </p:spPr>
        <p:txBody>
          <a:bodyPr anchor="t">
            <a:normAutofit/>
          </a:bodyPr>
          <a:lstStyle>
            <a:lvl1pPr algn="l">
              <a:defRPr sz="3600" b="1" cap="all">
                <a:solidFill>
                  <a:srgbClr val="87212E"/>
                </a:solidFill>
              </a:defRPr>
            </a:lvl1pPr>
          </a:lstStyle>
          <a:p>
            <a:r>
              <a:rPr lang="en-US" smtClean="0"/>
              <a:t>Click to edit Master title style</a:t>
            </a:r>
            <a:endParaRPr lang="tr-TR" dirty="0"/>
          </a:p>
        </p:txBody>
      </p:sp>
      <p:sp>
        <p:nvSpPr>
          <p:cNvPr id="3" name="Text Placeholder 2"/>
          <p:cNvSpPr>
            <a:spLocks noGrp="1"/>
          </p:cNvSpPr>
          <p:nvPr>
            <p:ph type="body" idx="1"/>
          </p:nvPr>
        </p:nvSpPr>
        <p:spPr>
          <a:xfrm>
            <a:off x="467544" y="2180035"/>
            <a:ext cx="82080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6111364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289768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6" name="Slide Number Placeholder 5"/>
          <p:cNvSpPr>
            <a:spLocks noGrp="1"/>
          </p:cNvSpPr>
          <p:nvPr>
            <p:ph type="sldNum" sz="quarter" idx="12"/>
          </p:nvPr>
        </p:nvSpPr>
        <p:spPr/>
        <p:txBody>
          <a:bodyPr/>
          <a:lstStyle>
            <a:lvl1pPr>
              <a:defRPr>
                <a:solidFill>
                  <a:schemeClr val="bg1"/>
                </a:solidFill>
                <a:latin typeface="Cambria" pitchFamily="18" charset="0"/>
              </a:defRPr>
            </a:lvl1p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88199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6"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4"/>
          <p:cNvSpPr>
            <a:spLocks noGrp="1"/>
          </p:cNvSpPr>
          <p:nvPr>
            <p:ph type="dt" sz="half" idx="10"/>
          </p:nvPr>
        </p:nvSpPr>
        <p:spPr/>
        <p:txBody>
          <a:bodyPr/>
          <a:lstStyle>
            <a:lvl1pPr>
              <a:defRPr/>
            </a:lvl1pPr>
          </a:lstStyle>
          <a:p>
            <a:pPr>
              <a:defRPr/>
            </a:pPr>
            <a:endParaRPr lang="tr-TR"/>
          </a:p>
        </p:txBody>
      </p:sp>
      <p:sp>
        <p:nvSpPr>
          <p:cNvPr id="8" name="Footer Placeholder 5"/>
          <p:cNvSpPr>
            <a:spLocks noGrp="1"/>
          </p:cNvSpPr>
          <p:nvPr>
            <p:ph type="ftr" sz="quarter" idx="11"/>
          </p:nvPr>
        </p:nvSpPr>
        <p:spPr/>
        <p:txBody>
          <a:bodyPr/>
          <a:lstStyle>
            <a:lvl1pPr>
              <a:defRPr/>
            </a:lvl1pPr>
          </a:lstStyle>
          <a:p>
            <a:pPr>
              <a:defRPr/>
            </a:pPr>
            <a:endParaRPr lang="tr-TR"/>
          </a:p>
        </p:txBody>
      </p:sp>
      <p:sp>
        <p:nvSpPr>
          <p:cNvPr id="9" name="Slide Number Placeholder 6"/>
          <p:cNvSpPr>
            <a:spLocks noGrp="1"/>
          </p:cNvSpPr>
          <p:nvPr>
            <p:ph type="sldNum" sz="quarter" idx="12"/>
          </p:nvPr>
        </p:nvSpPr>
        <p:spPr/>
        <p:txBody>
          <a:bodyPr/>
          <a:lstStyle>
            <a:lvl1pPr>
              <a:defRPr/>
            </a:lvl1pPr>
          </a:lstStyle>
          <a:p>
            <a:pPr>
              <a:defRPr/>
            </a:pPr>
            <a:fld id="{FA120E99-5FB3-4CE7-9EB5-3EF1B68A4171}" type="slidenum">
              <a:rPr lang="tr-TR"/>
              <a:pPr>
                <a:defRPr/>
              </a:pPr>
              <a:t>‹#›</a:t>
            </a:fld>
            <a:endParaRPr lang="tr-TR"/>
          </a:p>
        </p:txBody>
      </p:sp>
    </p:spTree>
    <p:extLst>
      <p:ext uri="{BB962C8B-B14F-4D97-AF65-F5344CB8AC3E}">
        <p14:creationId xmlns:p14="http://schemas.microsoft.com/office/powerpoint/2010/main" val="166691891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
        <p:nvSpPr>
          <p:cNvPr id="6" name="Text Placeholder 3"/>
          <p:cNvSpPr>
            <a:spLocks noGrp="1"/>
          </p:cNvSpPr>
          <p:nvPr>
            <p:ph type="body" sz="half" idx="2"/>
          </p:nvPr>
        </p:nvSpPr>
        <p:spPr>
          <a:xfrm>
            <a:off x="478318" y="4474905"/>
            <a:ext cx="406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7" name="Chart Placeholder 5"/>
          <p:cNvSpPr>
            <a:spLocks noGrp="1"/>
          </p:cNvSpPr>
          <p:nvPr>
            <p:ph type="chart" sz="quarter" idx="13"/>
          </p:nvPr>
        </p:nvSpPr>
        <p:spPr>
          <a:xfrm>
            <a:off x="470392" y="1328826"/>
            <a:ext cx="82080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13" name="Text Placeholder 12"/>
          <p:cNvSpPr>
            <a:spLocks noGrp="1"/>
          </p:cNvSpPr>
          <p:nvPr>
            <p:ph type="body" sz="quarter" idx="14"/>
          </p:nvPr>
        </p:nvSpPr>
        <p:spPr>
          <a:xfrm>
            <a:off x="1385892" y="856875"/>
            <a:ext cx="6480000" cy="445500"/>
          </a:xfrm>
        </p:spPr>
        <p:txBody>
          <a:bodyPr>
            <a:normAutofit/>
          </a:bodyPr>
          <a:lstStyle>
            <a:lvl1pPr marL="0" indent="0" algn="ctr">
              <a:buNone/>
              <a:defRPr sz="2000" b="1">
                <a:solidFill>
                  <a:srgbClr val="87212E"/>
                </a:solidFill>
                <a:latin typeface="+mn-lt"/>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tr-TR" dirty="0"/>
          </a:p>
        </p:txBody>
      </p:sp>
      <p:sp>
        <p:nvSpPr>
          <p:cNvPr id="8" name="Text Placeholder 3"/>
          <p:cNvSpPr>
            <a:spLocks noGrp="1"/>
          </p:cNvSpPr>
          <p:nvPr>
            <p:ph type="body" sz="half" idx="15"/>
          </p:nvPr>
        </p:nvSpPr>
        <p:spPr>
          <a:xfrm>
            <a:off x="4617822" y="4474539"/>
            <a:ext cx="4068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Tree>
    <p:extLst>
      <p:ext uri="{BB962C8B-B14F-4D97-AF65-F5344CB8AC3E}">
        <p14:creationId xmlns:p14="http://schemas.microsoft.com/office/powerpoint/2010/main" val="18722742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dirty="0"/>
          </a:p>
        </p:txBody>
      </p:sp>
      <p:sp>
        <p:nvSpPr>
          <p:cNvPr id="3" name="Slide Number Placeholder 2"/>
          <p:cNvSpPr>
            <a:spLocks noGrp="1"/>
          </p:cNvSpPr>
          <p:nvPr>
            <p:ph type="sldNum" sz="quarter" idx="10"/>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
        <p:nvSpPr>
          <p:cNvPr id="4" name="Text Placeholder 2"/>
          <p:cNvSpPr>
            <a:spLocks noGrp="1"/>
          </p:cNvSpPr>
          <p:nvPr>
            <p:ph type="body" idx="1"/>
          </p:nvPr>
        </p:nvSpPr>
        <p:spPr>
          <a:xfrm>
            <a:off x="467544" y="836900"/>
            <a:ext cx="4040188" cy="445500"/>
          </a:xfrm>
          <a:prstGeom prst="rect">
            <a:avLst/>
          </a:prstGeom>
        </p:spPr>
        <p:txBody>
          <a:bodyPr anchor="ctr">
            <a:normAutofit/>
          </a:bodyPr>
          <a:lstStyle>
            <a:lvl1pPr marL="0" indent="0" algn="ctr">
              <a:buNone/>
              <a:defRPr sz="20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87212E"/>
                </a:solidFill>
                <a:effectLst/>
                <a:uLnTx/>
                <a:uFillTx/>
                <a:latin typeface="Calibri" pitchFamily="34" charset="0"/>
              </a:rPr>
              <a:t>Click to edit Master text styles</a:t>
            </a:r>
          </a:p>
        </p:txBody>
      </p:sp>
      <p:sp>
        <p:nvSpPr>
          <p:cNvPr id="5" name="Text Placeholder 4"/>
          <p:cNvSpPr>
            <a:spLocks noGrp="1"/>
          </p:cNvSpPr>
          <p:nvPr>
            <p:ph type="body" sz="quarter" idx="3"/>
          </p:nvPr>
        </p:nvSpPr>
        <p:spPr>
          <a:xfrm>
            <a:off x="4636149" y="836162"/>
            <a:ext cx="4041775" cy="445500"/>
          </a:xfrm>
          <a:prstGeom prst="rect">
            <a:avLst/>
          </a:prstGeom>
        </p:spPr>
        <p:txBody>
          <a:bodyPr anchor="ctr">
            <a:normAutofit/>
          </a:bodyPr>
          <a:lstStyle>
            <a:lvl1pPr marL="0" indent="0" algn="ctr">
              <a:buNone/>
              <a:defRPr sz="1800" b="1">
                <a:solidFill>
                  <a:srgbClr val="87212E"/>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87212E"/>
                </a:solidFill>
                <a:effectLst/>
                <a:uLnTx/>
                <a:uFillTx/>
                <a:latin typeface="Calibri" pitchFamily="34" charset="0"/>
              </a:rPr>
              <a:t>Click to edit Master text styles</a:t>
            </a:r>
          </a:p>
        </p:txBody>
      </p:sp>
      <p:sp>
        <p:nvSpPr>
          <p:cNvPr id="6" name="Chart Placeholder 6"/>
          <p:cNvSpPr>
            <a:spLocks noGrp="1"/>
          </p:cNvSpPr>
          <p:nvPr>
            <p:ph type="chart" sz="quarter" idx="13"/>
          </p:nvPr>
        </p:nvSpPr>
        <p:spPr>
          <a:xfrm>
            <a:off x="468313" y="1306798"/>
            <a:ext cx="40428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7" name="Chart Placeholder 6"/>
          <p:cNvSpPr>
            <a:spLocks noGrp="1"/>
          </p:cNvSpPr>
          <p:nvPr>
            <p:ph type="chart" sz="quarter" idx="14"/>
          </p:nvPr>
        </p:nvSpPr>
        <p:spPr>
          <a:xfrm>
            <a:off x="4635130" y="1310375"/>
            <a:ext cx="4042800" cy="3105000"/>
          </a:xfrm>
          <a:prstGeom prst="rect">
            <a:avLst/>
          </a:prstGeom>
        </p:spPr>
        <p:txBody>
          <a:bodyPr/>
          <a:lstStyle>
            <a:lvl1pPr>
              <a:defRPr>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Click icon to add chart</a:t>
            </a:r>
            <a:endParaRPr kumimoji="0" lang="tr-TR" sz="1800" b="0" i="0" u="none" strike="noStrike" kern="0" cap="none" spc="0" normalizeH="0" baseline="0" noProof="0" dirty="0">
              <a:ln>
                <a:noFill/>
              </a:ln>
              <a:solidFill>
                <a:sysClr val="windowText" lastClr="000000"/>
              </a:solidFill>
              <a:effectLst/>
              <a:uLnTx/>
              <a:uFillTx/>
            </a:endParaRPr>
          </a:p>
        </p:txBody>
      </p:sp>
      <p:sp>
        <p:nvSpPr>
          <p:cNvPr id="8" name="Text Placeholder 3"/>
          <p:cNvSpPr>
            <a:spLocks noGrp="1"/>
          </p:cNvSpPr>
          <p:nvPr>
            <p:ph type="body" sz="half" idx="2"/>
          </p:nvPr>
        </p:nvSpPr>
        <p:spPr>
          <a:xfrm>
            <a:off x="467544"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10" name="Text Placeholder 3"/>
          <p:cNvSpPr>
            <a:spLocks noGrp="1"/>
          </p:cNvSpPr>
          <p:nvPr>
            <p:ph type="body" sz="half" idx="16"/>
          </p:nvPr>
        </p:nvSpPr>
        <p:spPr>
          <a:xfrm>
            <a:off x="2498148"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11" name="Text Placeholder 3"/>
          <p:cNvSpPr>
            <a:spLocks noGrp="1"/>
          </p:cNvSpPr>
          <p:nvPr>
            <p:ph type="body" sz="half" idx="17"/>
          </p:nvPr>
        </p:nvSpPr>
        <p:spPr>
          <a:xfrm>
            <a:off x="4629852" y="4455302"/>
            <a:ext cx="1998000" cy="351000"/>
          </a:xfrm>
          <a:prstGeom prst="rect">
            <a:avLst/>
          </a:prstGeom>
        </p:spPr>
        <p:txBody>
          <a:bodyPr>
            <a:normAutofit/>
          </a:bodyPr>
          <a:lstStyle>
            <a:lvl1pPr marL="0" indent="0">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
        <p:nvSpPr>
          <p:cNvPr id="12" name="Text Placeholder 3"/>
          <p:cNvSpPr>
            <a:spLocks noGrp="1"/>
          </p:cNvSpPr>
          <p:nvPr>
            <p:ph type="body" sz="half" idx="18"/>
          </p:nvPr>
        </p:nvSpPr>
        <p:spPr>
          <a:xfrm>
            <a:off x="6669334" y="4455302"/>
            <a:ext cx="2016000" cy="351000"/>
          </a:xfrm>
          <a:prstGeom prst="rect">
            <a:avLst/>
          </a:prstGeom>
        </p:spPr>
        <p:txBody>
          <a:bodyPr>
            <a:normAutofit/>
          </a:bodyPr>
          <a:lstStyle>
            <a:lvl1pPr marL="0" indent="0" algn="r">
              <a:buNone/>
              <a:defRPr sz="9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Calibri" pitchFamily="34" charset="0"/>
              </a:rPr>
              <a:t>Click to edit Master text styles</a:t>
            </a:r>
          </a:p>
        </p:txBody>
      </p:sp>
    </p:spTree>
    <p:extLst>
      <p:ext uri="{BB962C8B-B14F-4D97-AF65-F5344CB8AC3E}">
        <p14:creationId xmlns:p14="http://schemas.microsoft.com/office/powerpoint/2010/main" val="73470598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67544" y="1005576"/>
            <a:ext cx="4038600" cy="3780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4" name="Content Placeholder 3"/>
          <p:cNvSpPr>
            <a:spLocks noGrp="1"/>
          </p:cNvSpPr>
          <p:nvPr>
            <p:ph sz="half" idx="2"/>
          </p:nvPr>
        </p:nvSpPr>
        <p:spPr>
          <a:xfrm>
            <a:off x="4648200" y="1005576"/>
            <a:ext cx="4038600" cy="3780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7" name="Slide Number Placeholder 6"/>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361615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005576"/>
            <a:ext cx="4040188" cy="479822"/>
          </a:xfrm>
        </p:spPr>
        <p:txBody>
          <a:bodyPr anchor="ctr">
            <a:norm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45636"/>
            <a:ext cx="4040188" cy="324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5" name="Text Placeholder 4"/>
          <p:cNvSpPr>
            <a:spLocks noGrp="1"/>
          </p:cNvSpPr>
          <p:nvPr>
            <p:ph type="body" sz="quarter" idx="3"/>
          </p:nvPr>
        </p:nvSpPr>
        <p:spPr>
          <a:xfrm>
            <a:off x="4645026" y="1005576"/>
            <a:ext cx="4041775" cy="479822"/>
          </a:xfrm>
        </p:spPr>
        <p:txBody>
          <a:bodyPr anchor="ctr">
            <a:norm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545636"/>
            <a:ext cx="4041775" cy="324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9" name="Slide Number Placeholder 8"/>
          <p:cNvSpPr>
            <a:spLocks noGrp="1"/>
          </p:cNvSpPr>
          <p:nvPr>
            <p:ph type="sldNum" sz="quarter" idx="12"/>
          </p:nvPr>
        </p:nvSpPr>
        <p:spPr/>
        <p:txBody>
          <a:bodyPr/>
          <a:lstStyle/>
          <a:p>
            <a:fld id="{506F0761-BE16-4D04-A06F-2D928E2DA77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053647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8"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9" name="Date Placeholder 6"/>
          <p:cNvSpPr>
            <a:spLocks noGrp="1"/>
          </p:cNvSpPr>
          <p:nvPr>
            <p:ph type="dt" sz="half" idx="10"/>
          </p:nvPr>
        </p:nvSpPr>
        <p:spPr/>
        <p:txBody>
          <a:bodyPr/>
          <a:lstStyle>
            <a:lvl1pPr>
              <a:defRPr/>
            </a:lvl1pPr>
          </a:lstStyle>
          <a:p>
            <a:pPr>
              <a:defRPr/>
            </a:pPr>
            <a:endParaRPr lang="tr-TR"/>
          </a:p>
        </p:txBody>
      </p:sp>
      <p:sp>
        <p:nvSpPr>
          <p:cNvPr id="10" name="Footer Placeholder 7"/>
          <p:cNvSpPr>
            <a:spLocks noGrp="1"/>
          </p:cNvSpPr>
          <p:nvPr>
            <p:ph type="ftr" sz="quarter" idx="11"/>
          </p:nvPr>
        </p:nvSpPr>
        <p:spPr/>
        <p:txBody>
          <a:bodyPr/>
          <a:lstStyle>
            <a:lvl1pPr>
              <a:defRPr/>
            </a:lvl1pPr>
          </a:lstStyle>
          <a:p>
            <a:pPr>
              <a:defRPr/>
            </a:pPr>
            <a:endParaRPr lang="tr-TR"/>
          </a:p>
        </p:txBody>
      </p:sp>
      <p:sp>
        <p:nvSpPr>
          <p:cNvPr id="11" name="Slide Number Placeholder 8"/>
          <p:cNvSpPr>
            <a:spLocks noGrp="1"/>
          </p:cNvSpPr>
          <p:nvPr>
            <p:ph type="sldNum" sz="quarter" idx="12"/>
          </p:nvPr>
        </p:nvSpPr>
        <p:spPr/>
        <p:txBody>
          <a:bodyPr/>
          <a:lstStyle>
            <a:lvl1pPr>
              <a:defRPr/>
            </a:lvl1pPr>
          </a:lstStyle>
          <a:p>
            <a:pPr>
              <a:defRPr/>
            </a:pPr>
            <a:fld id="{F6B58454-9D03-4A74-A986-9B80C58428D2}" type="slidenum">
              <a:rPr lang="tr-TR"/>
              <a:pPr>
                <a:defRPr/>
              </a:pPr>
              <a:t>‹#›</a:t>
            </a:fld>
            <a:endParaRPr lang="tr-TR"/>
          </a:p>
        </p:txBody>
      </p:sp>
    </p:spTree>
    <p:extLst>
      <p:ext uri="{BB962C8B-B14F-4D97-AF65-F5344CB8AC3E}">
        <p14:creationId xmlns:p14="http://schemas.microsoft.com/office/powerpoint/2010/main" val="30709319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4"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title"/>
          </p:nvPr>
        </p:nvSpPr>
        <p:spPr/>
        <p:txBody>
          <a:bodyPr/>
          <a:lstStyle/>
          <a:p>
            <a:r>
              <a:rPr lang="en-US" smtClean="0"/>
              <a:t>Click to edit Master title style</a:t>
            </a:r>
            <a:endParaRPr lang="tr-TR"/>
          </a:p>
        </p:txBody>
      </p:sp>
      <p:sp>
        <p:nvSpPr>
          <p:cNvPr id="5" name="Date Placeholder 2"/>
          <p:cNvSpPr>
            <a:spLocks noGrp="1"/>
          </p:cNvSpPr>
          <p:nvPr>
            <p:ph type="dt" sz="half" idx="10"/>
          </p:nvPr>
        </p:nvSpPr>
        <p:spPr/>
        <p:txBody>
          <a:bodyPr/>
          <a:lstStyle>
            <a:lvl1pPr>
              <a:defRPr/>
            </a:lvl1pPr>
          </a:lstStyle>
          <a:p>
            <a:pPr>
              <a:defRPr/>
            </a:pPr>
            <a:endParaRPr lang="tr-TR"/>
          </a:p>
        </p:txBody>
      </p:sp>
      <p:sp>
        <p:nvSpPr>
          <p:cNvPr id="6" name="Footer Placeholder 3"/>
          <p:cNvSpPr>
            <a:spLocks noGrp="1"/>
          </p:cNvSpPr>
          <p:nvPr>
            <p:ph type="ftr" sz="quarter" idx="11"/>
          </p:nvPr>
        </p:nvSpPr>
        <p:spPr/>
        <p:txBody>
          <a:bodyPr/>
          <a:lstStyle>
            <a:lvl1pPr>
              <a:defRPr dirty="0"/>
            </a:lvl1pPr>
          </a:lstStyle>
          <a:p>
            <a:pPr>
              <a:defRPr/>
            </a:pPr>
            <a:endParaRPr lang="tr-TR"/>
          </a:p>
        </p:txBody>
      </p:sp>
      <p:sp>
        <p:nvSpPr>
          <p:cNvPr id="7" name="Slide Number Placeholder 4"/>
          <p:cNvSpPr>
            <a:spLocks noGrp="1"/>
          </p:cNvSpPr>
          <p:nvPr>
            <p:ph type="sldNum" sz="quarter" idx="12"/>
          </p:nvPr>
        </p:nvSpPr>
        <p:spPr/>
        <p:txBody>
          <a:bodyPr/>
          <a:lstStyle>
            <a:lvl1pPr>
              <a:defRPr smtClean="0">
                <a:solidFill>
                  <a:srgbClr val="FF0000"/>
                </a:solidFill>
              </a:defRPr>
            </a:lvl1pPr>
          </a:lstStyle>
          <a:p>
            <a:pPr>
              <a:defRPr/>
            </a:pPr>
            <a:fld id="{2835C84D-1E13-48CE-AC6D-B0EEF38E47ED}" type="slidenum">
              <a:rPr lang="tr-TR"/>
              <a:pPr>
                <a:defRPr/>
              </a:pPr>
              <a:t>‹#›</a:t>
            </a:fld>
            <a:endParaRPr lang="tr-TR" dirty="0"/>
          </a:p>
        </p:txBody>
      </p:sp>
    </p:spTree>
    <p:extLst>
      <p:ext uri="{BB962C8B-B14F-4D97-AF65-F5344CB8AC3E}">
        <p14:creationId xmlns:p14="http://schemas.microsoft.com/office/powerpoint/2010/main" val="12178330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3"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4" name="Date Placeholder 1"/>
          <p:cNvSpPr>
            <a:spLocks noGrp="1"/>
          </p:cNvSpPr>
          <p:nvPr>
            <p:ph type="dt" sz="half" idx="10"/>
          </p:nvPr>
        </p:nvSpPr>
        <p:spPr/>
        <p:txBody>
          <a:bodyPr/>
          <a:lstStyle>
            <a:lvl1pPr>
              <a:defRPr/>
            </a:lvl1pPr>
          </a:lstStyle>
          <a:p>
            <a:pPr>
              <a:defRPr/>
            </a:pPr>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3"/>
          <p:cNvSpPr>
            <a:spLocks noGrp="1"/>
          </p:cNvSpPr>
          <p:nvPr>
            <p:ph type="sldNum" sz="quarter" idx="12"/>
          </p:nvPr>
        </p:nvSpPr>
        <p:spPr/>
        <p:txBody>
          <a:bodyPr/>
          <a:lstStyle>
            <a:lvl1pPr>
              <a:defRPr/>
            </a:lvl1pPr>
          </a:lstStyle>
          <a:p>
            <a:pPr>
              <a:defRPr/>
            </a:pPr>
            <a:fld id="{09180113-9243-4492-9D68-80B162C160C5}" type="slidenum">
              <a:rPr lang="tr-TR"/>
              <a:pPr>
                <a:defRPr/>
              </a:pPr>
              <a:t>‹#›</a:t>
            </a:fld>
            <a:endParaRPr lang="tr-TR"/>
          </a:p>
        </p:txBody>
      </p:sp>
    </p:spTree>
    <p:extLst>
      <p:ext uri="{BB962C8B-B14F-4D97-AF65-F5344CB8AC3E}">
        <p14:creationId xmlns:p14="http://schemas.microsoft.com/office/powerpoint/2010/main" val="10814677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6"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tr-TR"/>
          </a:p>
        </p:txBody>
      </p:sp>
      <p:sp>
        <p:nvSpPr>
          <p:cNvPr id="8" name="Footer Placeholder 5"/>
          <p:cNvSpPr>
            <a:spLocks noGrp="1"/>
          </p:cNvSpPr>
          <p:nvPr>
            <p:ph type="ftr" sz="quarter" idx="11"/>
          </p:nvPr>
        </p:nvSpPr>
        <p:spPr/>
        <p:txBody>
          <a:bodyPr/>
          <a:lstStyle>
            <a:lvl1pPr>
              <a:defRPr/>
            </a:lvl1pPr>
          </a:lstStyle>
          <a:p>
            <a:pPr>
              <a:defRPr/>
            </a:pPr>
            <a:endParaRPr lang="tr-TR"/>
          </a:p>
        </p:txBody>
      </p:sp>
      <p:sp>
        <p:nvSpPr>
          <p:cNvPr id="9" name="Slide Number Placeholder 6"/>
          <p:cNvSpPr>
            <a:spLocks noGrp="1"/>
          </p:cNvSpPr>
          <p:nvPr>
            <p:ph type="sldNum" sz="quarter" idx="12"/>
          </p:nvPr>
        </p:nvSpPr>
        <p:spPr/>
        <p:txBody>
          <a:bodyPr/>
          <a:lstStyle>
            <a:lvl1pPr>
              <a:defRPr/>
            </a:lvl1pPr>
          </a:lstStyle>
          <a:p>
            <a:pPr>
              <a:defRPr/>
            </a:pPr>
            <a:fld id="{793C9641-552C-4675-9B03-2CF6745C270A}" type="slidenum">
              <a:rPr lang="tr-TR"/>
              <a:pPr>
                <a:defRPr/>
              </a:pPr>
              <a:t>‹#›</a:t>
            </a:fld>
            <a:endParaRPr lang="tr-TR"/>
          </a:p>
        </p:txBody>
      </p:sp>
    </p:spTree>
    <p:extLst>
      <p:ext uri="{BB962C8B-B14F-4D97-AF65-F5344CB8AC3E}">
        <p14:creationId xmlns:p14="http://schemas.microsoft.com/office/powerpoint/2010/main" val="11443288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a:xfrm>
            <a:off x="381000" y="4877991"/>
            <a:ext cx="7772400" cy="171450"/>
          </a:xfrm>
          <a:prstGeom prst="rect">
            <a:avLst/>
          </a:prstGeom>
          <a:noFill/>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r-TR" sz="800" b="1" dirty="0" smtClean="0">
                <a:solidFill>
                  <a:srgbClr val="87212E"/>
                </a:solidFill>
              </a:rPr>
              <a:t>Araştırma ve Para Politikası Genel Müdürlüğü</a:t>
            </a:r>
            <a:endParaRPr lang="tr-TR" sz="800" b="1" dirty="0">
              <a:solidFill>
                <a:srgbClr val="87212E"/>
              </a:solidFill>
            </a:endParaRPr>
          </a:p>
        </p:txBody>
      </p:sp>
      <p:sp>
        <p:nvSpPr>
          <p:cNvPr id="6" name="Title 1"/>
          <p:cNvSpPr txBox="1">
            <a:spLocks/>
          </p:cNvSpPr>
          <p:nvPr userDrawn="1"/>
        </p:nvSpPr>
        <p:spPr>
          <a:xfrm>
            <a:off x="457200" y="4850606"/>
            <a:ext cx="8153400" cy="0"/>
          </a:xfrm>
          <a:prstGeom prst="rect">
            <a:avLst/>
          </a:prstGeom>
          <a:solidFill>
            <a:srgbClr val="87212E"/>
          </a:solidFill>
          <a:ln>
            <a:solidFill>
              <a:srgbClr val="87212E"/>
            </a:solidFill>
          </a:ln>
          <a:effectLst/>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800" dirty="0">
              <a:solidFill>
                <a:schemeClr val="accent2">
                  <a:lumMod val="20000"/>
                  <a:lumOff val="80000"/>
                </a:schemeClr>
              </a:solidFill>
            </a:endParaRPr>
          </a:p>
        </p:txBody>
      </p:sp>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tr-TR"/>
          </a:p>
        </p:txBody>
      </p:sp>
      <p:sp>
        <p:nvSpPr>
          <p:cNvPr id="8" name="Footer Placeholder 5"/>
          <p:cNvSpPr>
            <a:spLocks noGrp="1"/>
          </p:cNvSpPr>
          <p:nvPr>
            <p:ph type="ftr" sz="quarter" idx="11"/>
          </p:nvPr>
        </p:nvSpPr>
        <p:spPr/>
        <p:txBody>
          <a:bodyPr/>
          <a:lstStyle>
            <a:lvl1pPr>
              <a:defRPr/>
            </a:lvl1pPr>
          </a:lstStyle>
          <a:p>
            <a:pPr>
              <a:defRPr/>
            </a:pPr>
            <a:endParaRPr lang="tr-TR"/>
          </a:p>
        </p:txBody>
      </p:sp>
      <p:sp>
        <p:nvSpPr>
          <p:cNvPr id="9" name="Slide Number Placeholder 6"/>
          <p:cNvSpPr>
            <a:spLocks noGrp="1"/>
          </p:cNvSpPr>
          <p:nvPr>
            <p:ph type="sldNum" sz="quarter" idx="12"/>
          </p:nvPr>
        </p:nvSpPr>
        <p:spPr/>
        <p:txBody>
          <a:bodyPr/>
          <a:lstStyle>
            <a:lvl1pPr>
              <a:defRPr/>
            </a:lvl1pPr>
          </a:lstStyle>
          <a:p>
            <a:pPr>
              <a:defRPr/>
            </a:pPr>
            <a:fld id="{8BBB8177-83A9-4F81-B92B-DAC3004FD10C}" type="slidenum">
              <a:rPr lang="tr-TR"/>
              <a:pPr>
                <a:defRPr/>
              </a:pPr>
              <a:t>‹#›</a:t>
            </a:fld>
            <a:endParaRPr lang="tr-TR"/>
          </a:p>
        </p:txBody>
      </p:sp>
    </p:spTree>
    <p:extLst>
      <p:ext uri="{BB962C8B-B14F-4D97-AF65-F5344CB8AC3E}">
        <p14:creationId xmlns:p14="http://schemas.microsoft.com/office/powerpoint/2010/main" val="21351566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jpeg"/><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tr-TR" altLang="tr-TR" smtClean="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tr-TR" altLang="tr-TR"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tr-T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431C3FC-C974-4CE5-BE27-662BE8F9F85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5" cstate="print">
            <a:extLst>
              <a:ext uri="{28A0092B-C50C-407E-A947-70E740481C1C}">
                <a14:useLocalDpi xmlns:a14="http://schemas.microsoft.com/office/drawing/2010/main" val="0"/>
              </a:ext>
            </a:extLst>
          </a:blip>
          <a:srcRect t="-8788" b="8788"/>
          <a:stretch>
            <a:fillRect/>
          </a:stretch>
        </p:blipFill>
        <p:spPr bwMode="auto">
          <a:xfrm>
            <a:off x="198438" y="4744641"/>
            <a:ext cx="1725612"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59001" y="4902994"/>
            <a:ext cx="6551613" cy="161925"/>
          </a:xfrm>
          <a:prstGeom prst="rect">
            <a:avLst/>
          </a:prstGeom>
          <a:solidFill>
            <a:srgbClr val="8721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tr-TR">
              <a:solidFill>
                <a:srgbClr val="FFFFFF"/>
              </a:solidFill>
            </a:endParaRPr>
          </a:p>
        </p:txBody>
      </p:sp>
      <p:sp>
        <p:nvSpPr>
          <p:cNvPr id="1028" name="Title Placeholder 1"/>
          <p:cNvSpPr>
            <a:spLocks noGrp="1"/>
          </p:cNvSpPr>
          <p:nvPr>
            <p:ph type="title"/>
          </p:nvPr>
        </p:nvSpPr>
        <p:spPr bwMode="auto">
          <a:xfrm>
            <a:off x="457200" y="209550"/>
            <a:ext cx="8229600" cy="540544"/>
          </a:xfrm>
          <a:prstGeom prst="rect">
            <a:avLst/>
          </a:prstGeom>
          <a:solidFill>
            <a:srgbClr val="8721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sp>
        <p:nvSpPr>
          <p:cNvPr id="1029" name="Text Placeholder 2"/>
          <p:cNvSpPr>
            <a:spLocks noGrp="1"/>
          </p:cNvSpPr>
          <p:nvPr>
            <p:ph type="body" idx="1"/>
          </p:nvPr>
        </p:nvSpPr>
        <p:spPr bwMode="auto">
          <a:xfrm>
            <a:off x="457200" y="1006079"/>
            <a:ext cx="8229600" cy="37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6" name="Slide Number Placeholder 5"/>
          <p:cNvSpPr>
            <a:spLocks noGrp="1"/>
          </p:cNvSpPr>
          <p:nvPr>
            <p:ph type="sldNum" sz="quarter" idx="4"/>
          </p:nvPr>
        </p:nvSpPr>
        <p:spPr>
          <a:xfrm>
            <a:off x="6553200" y="4910138"/>
            <a:ext cx="2133600" cy="134541"/>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bg1"/>
                </a:solidFill>
                <a:latin typeface="Cambria" pitchFamily="18" charset="0"/>
              </a:defRPr>
            </a:lvl1pPr>
          </a:lstStyle>
          <a:p>
            <a:fld id="{9B0E716E-0325-4BAD-851C-EFA185B5DDF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0599320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bg1"/>
          </a:solidFill>
          <a:latin typeface="Cambria" pitchFamily="18" charset="0"/>
          <a:ea typeface="+mj-ea"/>
          <a:cs typeface="+mj-cs"/>
        </a:defRPr>
      </a:lvl1pPr>
      <a:lvl2pPr algn="ctr" rtl="0" eaLnBrk="0" fontAlgn="base" hangingPunct="0">
        <a:spcBef>
          <a:spcPct val="0"/>
        </a:spcBef>
        <a:spcAft>
          <a:spcPct val="0"/>
        </a:spcAft>
        <a:defRPr sz="2800" b="1">
          <a:solidFill>
            <a:schemeClr val="bg1"/>
          </a:solidFill>
          <a:latin typeface="Cambria" pitchFamily="18" charset="0"/>
        </a:defRPr>
      </a:lvl2pPr>
      <a:lvl3pPr algn="ctr" rtl="0" eaLnBrk="0" fontAlgn="base" hangingPunct="0">
        <a:spcBef>
          <a:spcPct val="0"/>
        </a:spcBef>
        <a:spcAft>
          <a:spcPct val="0"/>
        </a:spcAft>
        <a:defRPr sz="2800" b="1">
          <a:solidFill>
            <a:schemeClr val="bg1"/>
          </a:solidFill>
          <a:latin typeface="Cambria" pitchFamily="18" charset="0"/>
        </a:defRPr>
      </a:lvl3pPr>
      <a:lvl4pPr algn="ctr" rtl="0" eaLnBrk="0" fontAlgn="base" hangingPunct="0">
        <a:spcBef>
          <a:spcPct val="0"/>
        </a:spcBef>
        <a:spcAft>
          <a:spcPct val="0"/>
        </a:spcAft>
        <a:defRPr sz="2800" b="1">
          <a:solidFill>
            <a:schemeClr val="bg1"/>
          </a:solidFill>
          <a:latin typeface="Cambria" pitchFamily="18" charset="0"/>
        </a:defRPr>
      </a:lvl4pPr>
      <a:lvl5pPr algn="ctr" rtl="0" eaLnBrk="0" fontAlgn="base" hangingPunct="0">
        <a:spcBef>
          <a:spcPct val="0"/>
        </a:spcBef>
        <a:spcAft>
          <a:spcPct val="0"/>
        </a:spcAft>
        <a:defRPr sz="2800" b="1">
          <a:solidFill>
            <a:schemeClr val="bg1"/>
          </a:solidFill>
          <a:latin typeface="Cambria" pitchFamily="18" charset="0"/>
        </a:defRPr>
      </a:lvl5pPr>
      <a:lvl6pPr marL="457200" algn="ctr" rtl="0" fontAlgn="base">
        <a:spcBef>
          <a:spcPct val="0"/>
        </a:spcBef>
        <a:spcAft>
          <a:spcPct val="0"/>
        </a:spcAft>
        <a:defRPr sz="2800" b="1">
          <a:solidFill>
            <a:schemeClr val="bg1"/>
          </a:solidFill>
          <a:latin typeface="Cambria" pitchFamily="18" charset="0"/>
        </a:defRPr>
      </a:lvl6pPr>
      <a:lvl7pPr marL="914400" algn="ctr" rtl="0" fontAlgn="base">
        <a:spcBef>
          <a:spcPct val="0"/>
        </a:spcBef>
        <a:spcAft>
          <a:spcPct val="0"/>
        </a:spcAft>
        <a:defRPr sz="2800" b="1">
          <a:solidFill>
            <a:schemeClr val="bg1"/>
          </a:solidFill>
          <a:latin typeface="Cambria" pitchFamily="18" charset="0"/>
        </a:defRPr>
      </a:lvl7pPr>
      <a:lvl8pPr marL="1371600" algn="ctr" rtl="0" fontAlgn="base">
        <a:spcBef>
          <a:spcPct val="0"/>
        </a:spcBef>
        <a:spcAft>
          <a:spcPct val="0"/>
        </a:spcAft>
        <a:defRPr sz="2800" b="1">
          <a:solidFill>
            <a:schemeClr val="bg1"/>
          </a:solidFill>
          <a:latin typeface="Cambria" pitchFamily="18" charset="0"/>
        </a:defRPr>
      </a:lvl8pPr>
      <a:lvl9pPr marL="1828800" algn="ctr" rtl="0" fontAlgn="base">
        <a:spcBef>
          <a:spcPct val="0"/>
        </a:spcBef>
        <a:spcAft>
          <a:spcPct val="0"/>
        </a:spcAft>
        <a:defRPr sz="2800" b="1">
          <a:solidFill>
            <a:schemeClr val="bg1"/>
          </a:solidFill>
          <a:latin typeface="Cambria" pitchFamily="18" charset="0"/>
        </a:defRPr>
      </a:lvl9pPr>
    </p:titleStyle>
    <p:bodyStyle>
      <a:lvl1pPr marL="342900" indent="-342900" algn="l" rtl="0" eaLnBrk="0" fontAlgn="base" hangingPunct="0">
        <a:spcBef>
          <a:spcPct val="20000"/>
        </a:spcBef>
        <a:spcAft>
          <a:spcPct val="0"/>
        </a:spcAft>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lr>
          <a:srgbClr val="87212E"/>
        </a:buClr>
        <a:buSzPct val="80000"/>
        <a:buFont typeface="Arial" charset="0"/>
        <a:buChar char="•"/>
        <a:defRPr sz="2000" kern="1200">
          <a:solidFill>
            <a:schemeClr val="tx1"/>
          </a:solidFill>
          <a:latin typeface="Cambria" pitchFamily="18" charset="0"/>
          <a:ea typeface="+mn-ea"/>
          <a:cs typeface="+mn-cs"/>
        </a:defRPr>
      </a:lvl2pPr>
      <a:lvl3pPr marL="1143000" indent="-228600" algn="l" rtl="0" eaLnBrk="0" fontAlgn="base" hangingPunct="0">
        <a:spcBef>
          <a:spcPct val="20000"/>
        </a:spcBef>
        <a:spcAft>
          <a:spcPct val="0"/>
        </a:spcAft>
        <a:buClr>
          <a:srgbClr val="87212E"/>
        </a:buClr>
        <a:buSzPct val="80000"/>
        <a:buFont typeface="Arial" charset="0"/>
        <a:buChar char="•"/>
        <a:defRPr kern="1200">
          <a:solidFill>
            <a:schemeClr val="tx1"/>
          </a:solidFill>
          <a:latin typeface="Cambria" pitchFamily="18" charset="0"/>
          <a:ea typeface="+mn-ea"/>
          <a:cs typeface="+mn-cs"/>
        </a:defRPr>
      </a:lvl3pPr>
      <a:lvl4pPr marL="1600200" indent="-228600" algn="l" rtl="0" eaLnBrk="0" fontAlgn="base" hangingPunct="0">
        <a:spcBef>
          <a:spcPct val="20000"/>
        </a:spcBef>
        <a:spcAft>
          <a:spcPct val="0"/>
        </a:spcAft>
        <a:buClr>
          <a:srgbClr val="87212E"/>
        </a:buClr>
        <a:buSzPct val="80000"/>
        <a:buFont typeface="Arial" charset="0"/>
        <a:buChar char="•"/>
        <a:defRPr sz="1600" kern="1200">
          <a:solidFill>
            <a:schemeClr val="tx1"/>
          </a:solidFill>
          <a:latin typeface="Cambria" pitchFamily="18" charset="0"/>
          <a:ea typeface="+mn-ea"/>
          <a:cs typeface="+mn-cs"/>
        </a:defRPr>
      </a:lvl4pPr>
      <a:lvl5pPr marL="2057400" indent="-228600" algn="l" rtl="0" eaLnBrk="0" fontAlgn="base" hangingPunct="0">
        <a:spcBef>
          <a:spcPct val="20000"/>
        </a:spcBef>
        <a:spcAft>
          <a:spcPct val="0"/>
        </a:spcAft>
        <a:buClr>
          <a:srgbClr val="87212E"/>
        </a:buClr>
        <a:buSzPct val="80000"/>
        <a:buFont typeface="Arial"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t="-8787" b="8787"/>
          <a:stretch/>
        </p:blipFill>
        <p:spPr>
          <a:xfrm>
            <a:off x="197904" y="4744576"/>
            <a:ext cx="1726560" cy="399458"/>
          </a:xfrm>
          <a:prstGeom prst="rect">
            <a:avLst/>
          </a:prstGeom>
        </p:spPr>
      </p:pic>
      <p:sp>
        <p:nvSpPr>
          <p:cNvPr id="7" name="Rectangle 6"/>
          <p:cNvSpPr/>
          <p:nvPr/>
        </p:nvSpPr>
        <p:spPr>
          <a:xfrm>
            <a:off x="2159240" y="4903256"/>
            <a:ext cx="6552000" cy="162000"/>
          </a:xfrm>
          <a:prstGeom prst="rect">
            <a:avLst/>
          </a:prstGeom>
          <a:solidFill>
            <a:srgbClr val="872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srgbClr val="FFFFFF"/>
              </a:solidFill>
            </a:endParaRPr>
          </a:p>
        </p:txBody>
      </p:sp>
      <p:sp>
        <p:nvSpPr>
          <p:cNvPr id="2" name="Title Placeholder 1"/>
          <p:cNvSpPr>
            <a:spLocks noGrp="1"/>
          </p:cNvSpPr>
          <p:nvPr>
            <p:ph type="title"/>
          </p:nvPr>
        </p:nvSpPr>
        <p:spPr>
          <a:xfrm>
            <a:off x="457200" y="209601"/>
            <a:ext cx="8229600" cy="540000"/>
          </a:xfrm>
          <a:prstGeom prst="rect">
            <a:avLst/>
          </a:prstGeom>
          <a:solidFill>
            <a:srgbClr val="87212E"/>
          </a:solidFill>
        </p:spPr>
        <p:txBody>
          <a:bodyPr vert="horz" lIns="91440" tIns="45720" rIns="91440" bIns="45720" rtlCol="0" anchor="ctr">
            <a:norm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57200" y="1005575"/>
            <a:ext cx="8229600" cy="3780000"/>
          </a:xfrm>
          <a:prstGeom prst="rect">
            <a:avLst/>
          </a:prstGeom>
        </p:spPr>
        <p:txBody>
          <a:bodyPr vert="horz" lIns="91440" tIns="45720" rIns="91440" bIns="45720" rtlCol="0"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Slide Number Placeholder 5"/>
          <p:cNvSpPr>
            <a:spLocks noGrp="1"/>
          </p:cNvSpPr>
          <p:nvPr>
            <p:ph type="sldNum" sz="quarter" idx="4"/>
          </p:nvPr>
        </p:nvSpPr>
        <p:spPr>
          <a:xfrm>
            <a:off x="6553200" y="4909913"/>
            <a:ext cx="2133600" cy="135000"/>
          </a:xfrm>
          <a:prstGeom prst="rect">
            <a:avLst/>
          </a:prstGeom>
        </p:spPr>
        <p:txBody>
          <a:bodyPr vert="horz" lIns="91440" tIns="45720" rIns="91440" bIns="45720" rtlCol="0" anchor="ctr"/>
          <a:lstStyle>
            <a:lvl1pPr algn="r">
              <a:defRPr sz="1200" b="1">
                <a:solidFill>
                  <a:schemeClr val="bg1"/>
                </a:solidFill>
                <a:latin typeface="Cambria" pitchFamily="18" charset="0"/>
              </a:defRPr>
            </a:lvl1pPr>
          </a:lstStyle>
          <a:p>
            <a:pPr fontAlgn="auto">
              <a:spcBef>
                <a:spcPts val="0"/>
              </a:spcBef>
              <a:spcAft>
                <a:spcPts val="0"/>
              </a:spcAft>
            </a:pPr>
            <a:fld id="{506F0761-BE16-4D04-A06F-2D928E2DA77D}" type="slidenum">
              <a:rPr lang="tr-TR" smtClean="0">
                <a:solidFill>
                  <a:srgbClr val="FFFFFF"/>
                </a:solidFill>
                <a:cs typeface="+mn-cs"/>
              </a:rPr>
              <a:pPr fontAlgn="auto">
                <a:spcBef>
                  <a:spcPts val="0"/>
                </a:spcBef>
                <a:spcAft>
                  <a:spcPts val="0"/>
                </a:spcAft>
              </a:pPr>
              <a:t>‹#›</a:t>
            </a:fld>
            <a:endParaRPr lang="tr-TR">
              <a:solidFill>
                <a:srgbClr val="FFFFFF"/>
              </a:solidFill>
              <a:cs typeface="+mn-cs"/>
            </a:endParaRPr>
          </a:p>
        </p:txBody>
      </p:sp>
    </p:spTree>
    <p:extLst>
      <p:ext uri="{BB962C8B-B14F-4D97-AF65-F5344CB8AC3E}">
        <p14:creationId xmlns:p14="http://schemas.microsoft.com/office/powerpoint/2010/main" val="11083849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a:solidFill>
            <a:schemeClr val="bg1"/>
          </a:solidFill>
          <a:latin typeface="Cambria" pitchFamily="18" charset="0"/>
          <a:ea typeface="+mj-ea"/>
          <a:cs typeface="+mj-cs"/>
        </a:defRPr>
      </a:lvl1pPr>
    </p:titleStyle>
    <p:body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t="-8787" b="8787"/>
          <a:stretch/>
        </p:blipFill>
        <p:spPr>
          <a:xfrm>
            <a:off x="197904" y="4744576"/>
            <a:ext cx="1726560" cy="399458"/>
          </a:xfrm>
          <a:prstGeom prst="rect">
            <a:avLst/>
          </a:prstGeom>
        </p:spPr>
      </p:pic>
      <p:sp>
        <p:nvSpPr>
          <p:cNvPr id="7" name="Rectangle 6"/>
          <p:cNvSpPr/>
          <p:nvPr/>
        </p:nvSpPr>
        <p:spPr>
          <a:xfrm>
            <a:off x="2159240" y="4903256"/>
            <a:ext cx="6552000" cy="162000"/>
          </a:xfrm>
          <a:prstGeom prst="rect">
            <a:avLst/>
          </a:prstGeom>
          <a:solidFill>
            <a:srgbClr val="872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srgbClr val="FFFFFF"/>
              </a:solidFill>
            </a:endParaRPr>
          </a:p>
        </p:txBody>
      </p:sp>
      <p:sp>
        <p:nvSpPr>
          <p:cNvPr id="2" name="Title Placeholder 1"/>
          <p:cNvSpPr>
            <a:spLocks noGrp="1"/>
          </p:cNvSpPr>
          <p:nvPr>
            <p:ph type="title"/>
          </p:nvPr>
        </p:nvSpPr>
        <p:spPr>
          <a:xfrm>
            <a:off x="457200" y="209601"/>
            <a:ext cx="8229600" cy="540000"/>
          </a:xfrm>
          <a:prstGeom prst="rect">
            <a:avLst/>
          </a:prstGeom>
          <a:solidFill>
            <a:srgbClr val="87212E"/>
          </a:solidFill>
        </p:spPr>
        <p:txBody>
          <a:bodyPr vert="horz" lIns="91440" tIns="45720" rIns="91440" bIns="45720" rtlCol="0" anchor="ctr">
            <a:norm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57200" y="1005575"/>
            <a:ext cx="8229600" cy="3780000"/>
          </a:xfrm>
          <a:prstGeom prst="rect">
            <a:avLst/>
          </a:prstGeom>
        </p:spPr>
        <p:txBody>
          <a:bodyPr vert="horz" lIns="91440" tIns="45720" rIns="91440" bIns="45720" rtlCol="0"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Slide Number Placeholder 5"/>
          <p:cNvSpPr>
            <a:spLocks noGrp="1"/>
          </p:cNvSpPr>
          <p:nvPr>
            <p:ph type="sldNum" sz="quarter" idx="4"/>
          </p:nvPr>
        </p:nvSpPr>
        <p:spPr>
          <a:xfrm>
            <a:off x="6553200" y="4909913"/>
            <a:ext cx="2133600" cy="135000"/>
          </a:xfrm>
          <a:prstGeom prst="rect">
            <a:avLst/>
          </a:prstGeom>
        </p:spPr>
        <p:txBody>
          <a:bodyPr vert="horz" lIns="91440" tIns="45720" rIns="91440" bIns="45720" rtlCol="0" anchor="ctr"/>
          <a:lstStyle>
            <a:lvl1pPr algn="r">
              <a:defRPr sz="1200" b="1">
                <a:solidFill>
                  <a:schemeClr val="bg1"/>
                </a:solidFill>
                <a:latin typeface="Cambria" pitchFamily="18" charset="0"/>
              </a:defRPr>
            </a:lvl1pPr>
          </a:lstStyle>
          <a:p>
            <a:pPr fontAlgn="auto">
              <a:spcBef>
                <a:spcPts val="0"/>
              </a:spcBef>
              <a:spcAft>
                <a:spcPts val="0"/>
              </a:spcAft>
            </a:pPr>
            <a:fld id="{506F0761-BE16-4D04-A06F-2D928E2DA77D}" type="slidenum">
              <a:rPr lang="tr-TR" smtClean="0">
                <a:solidFill>
                  <a:srgbClr val="FFFFFF"/>
                </a:solidFill>
                <a:cs typeface="+mn-cs"/>
              </a:rPr>
              <a:pPr fontAlgn="auto">
                <a:spcBef>
                  <a:spcPts val="0"/>
                </a:spcBef>
                <a:spcAft>
                  <a:spcPts val="0"/>
                </a:spcAft>
              </a:pPr>
              <a:t>‹#›</a:t>
            </a:fld>
            <a:endParaRPr lang="tr-TR">
              <a:solidFill>
                <a:srgbClr val="FFFFFF"/>
              </a:solidFill>
              <a:cs typeface="+mn-cs"/>
            </a:endParaRPr>
          </a:p>
        </p:txBody>
      </p:sp>
    </p:spTree>
    <p:extLst>
      <p:ext uri="{BB962C8B-B14F-4D97-AF65-F5344CB8AC3E}">
        <p14:creationId xmlns:p14="http://schemas.microsoft.com/office/powerpoint/2010/main" val="2533384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a:solidFill>
            <a:schemeClr val="bg1"/>
          </a:solidFill>
          <a:latin typeface="Cambria" pitchFamily="18" charset="0"/>
          <a:ea typeface="+mj-ea"/>
          <a:cs typeface="+mj-cs"/>
        </a:defRPr>
      </a:lvl1pPr>
    </p:titleStyle>
    <p:body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6.xml"/><Relationship Id="rId16" Type="http://schemas.openxmlformats.org/officeDocument/2006/relationships/diagramColors" Target="../diagrams/colors3.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0"/>
            <a:ext cx="9144000" cy="5143500"/>
          </a:xfrm>
          <a:prstGeom prst="rect">
            <a:avLst/>
          </a:prstGeom>
          <a:solidFill>
            <a:srgbClr val="87212E"/>
          </a:solidFill>
          <a:ln>
            <a:noFill/>
          </a:ln>
          <a:extLst/>
        </p:spPr>
        <p:txBody>
          <a:bodyPr>
            <a:scene3d>
              <a:camera prst="orthographicFront"/>
              <a:lightRig rig="soft" dir="t">
                <a:rot lat="0" lon="0" rev="10800000"/>
              </a:lightRig>
            </a:scene3d>
            <a:sp3d>
              <a:bevelT w="27940" h="12700"/>
              <a:contourClr>
                <a:srgbClr val="DDDDDD"/>
              </a:contourClr>
            </a:sp3d>
          </a:bodyPr>
          <a:lstStyle/>
          <a:p>
            <a:pPr marL="342900" indent="-342900" algn="ctr" fontAlgn="auto">
              <a:lnSpc>
                <a:spcPct val="95000"/>
              </a:lnSpc>
              <a:spcBef>
                <a:spcPct val="20000"/>
              </a:spcBef>
              <a:spcAft>
                <a:spcPts val="0"/>
              </a:spcAft>
              <a:buClr>
                <a:srgbClr val="000000"/>
              </a:buClr>
              <a:buSzPct val="75000"/>
              <a:buFont typeface="Wingdings" pitchFamily="2" charset="2"/>
              <a:buNone/>
              <a:defRPr/>
            </a:pPr>
            <a:endParaRPr lang="tr-TR" sz="3000" b="1" kern="0"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a:p>
            <a:pPr marL="342900" indent="-342900" algn="ctr" fontAlgn="auto">
              <a:lnSpc>
                <a:spcPct val="95000"/>
              </a:lnSpc>
              <a:spcBef>
                <a:spcPct val="20000"/>
              </a:spcBef>
              <a:spcAft>
                <a:spcPts val="0"/>
              </a:spcAft>
              <a:buClr>
                <a:srgbClr val="000000"/>
              </a:buClr>
              <a:buSzPct val="75000"/>
              <a:buFont typeface="Wingdings" pitchFamily="2" charset="2"/>
              <a:buNone/>
              <a:defRPr/>
            </a:pPr>
            <a:endParaRPr lang="tr-TR" sz="3400" b="1" kern="0"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a:p>
            <a:pPr marL="342900" indent="-342900" algn="ctr" fontAlgn="auto">
              <a:lnSpc>
                <a:spcPct val="95000"/>
              </a:lnSpc>
              <a:spcBef>
                <a:spcPct val="20000"/>
              </a:spcBef>
              <a:spcAft>
                <a:spcPts val="0"/>
              </a:spcAft>
              <a:buClr>
                <a:srgbClr val="000000"/>
              </a:buClr>
              <a:buSzPct val="75000"/>
              <a:defRPr/>
            </a:pPr>
            <a:r>
              <a:rPr lang="en-US" sz="2800" kern="0" dirty="0" smtClean="0">
                <a:solidFill>
                  <a:schemeClr val="bg1"/>
                </a:solidFill>
                <a:latin typeface="Arial" pitchFamily="34" charset="0"/>
                <a:cs typeface="Arial" pitchFamily="34" charset="0"/>
              </a:rPr>
              <a:t>“Managing </a:t>
            </a:r>
            <a:r>
              <a:rPr lang="en-US" sz="2800" kern="0" dirty="0">
                <a:solidFill>
                  <a:schemeClr val="bg1"/>
                </a:solidFill>
                <a:latin typeface="Arial" pitchFamily="34" charset="0"/>
                <a:cs typeface="Arial" pitchFamily="34" charset="0"/>
              </a:rPr>
              <a:t>Short-Term Capital Flows in New Central</a:t>
            </a:r>
          </a:p>
          <a:p>
            <a:pPr marL="342900" indent="-342900" algn="ctr" fontAlgn="auto">
              <a:lnSpc>
                <a:spcPct val="95000"/>
              </a:lnSpc>
              <a:spcBef>
                <a:spcPct val="20000"/>
              </a:spcBef>
              <a:spcAft>
                <a:spcPts val="0"/>
              </a:spcAft>
              <a:buClr>
                <a:srgbClr val="000000"/>
              </a:buClr>
              <a:buSzPct val="75000"/>
              <a:defRPr/>
            </a:pPr>
            <a:r>
              <a:rPr lang="en-US" sz="2800" kern="0" dirty="0">
                <a:solidFill>
                  <a:schemeClr val="bg1"/>
                </a:solidFill>
                <a:latin typeface="Arial" pitchFamily="34" charset="0"/>
                <a:cs typeface="Arial" pitchFamily="34" charset="0"/>
              </a:rPr>
              <a:t>Banking: Unconventional Monetary Policy Framework and New Central </a:t>
            </a:r>
            <a:r>
              <a:rPr lang="en-US" sz="2800" kern="0" dirty="0" smtClean="0">
                <a:solidFill>
                  <a:schemeClr val="bg1"/>
                </a:solidFill>
                <a:latin typeface="Arial" pitchFamily="34" charset="0"/>
                <a:cs typeface="Arial" pitchFamily="34" charset="0"/>
              </a:rPr>
              <a:t>Banking</a:t>
            </a:r>
            <a:r>
              <a:rPr lang="en-US" sz="2800" kern="0" dirty="0" smtClean="0">
                <a:solidFill>
                  <a:schemeClr val="bg1"/>
                </a:solidFill>
                <a:latin typeface="Arial" pitchFamily="34" charset="0"/>
                <a:cs typeface="Arial" pitchFamily="34" charset="0"/>
              </a:rPr>
              <a:t>”</a:t>
            </a:r>
            <a:endParaRPr lang="tr-TR" sz="3000" kern="0" dirty="0" smtClean="0">
              <a:solidFill>
                <a:schemeClr val="bg1"/>
              </a:solidFill>
              <a:latin typeface="Arial" pitchFamily="34" charset="0"/>
              <a:cs typeface="Arial" pitchFamily="34" charset="0"/>
            </a:endParaRPr>
          </a:p>
          <a:p>
            <a:pPr marL="342900" indent="-1588" algn="ctr" fontAlgn="auto">
              <a:lnSpc>
                <a:spcPct val="95000"/>
              </a:lnSpc>
              <a:spcBef>
                <a:spcPct val="20000"/>
              </a:spcBef>
              <a:spcAft>
                <a:spcPts val="0"/>
              </a:spcAft>
              <a:buClr>
                <a:srgbClr val="000000"/>
              </a:buClr>
              <a:buSzPct val="75000"/>
              <a:buFont typeface="Wingdings" pitchFamily="2" charset="2"/>
              <a:buNone/>
              <a:defRPr/>
            </a:pPr>
            <a:endParaRPr lang="en-GB" sz="1600" kern="0" dirty="0" smtClean="0">
              <a:solidFill>
                <a:schemeClr val="bg1"/>
              </a:solidFill>
              <a:latin typeface="Arial" pitchFamily="34" charset="0"/>
              <a:cs typeface="Arial" pitchFamily="34" charset="0"/>
            </a:endParaRP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tr-TR" sz="1600" kern="0" dirty="0" smtClean="0">
                <a:solidFill>
                  <a:schemeClr val="bg1"/>
                </a:solidFill>
                <a:latin typeface="Arial" pitchFamily="34" charset="0"/>
                <a:cs typeface="Arial" pitchFamily="34" charset="0"/>
              </a:rPr>
              <a:t>Ahmet </a:t>
            </a:r>
            <a:r>
              <a:rPr lang="tr-TR" sz="1600" kern="0" dirty="0" smtClean="0">
                <a:solidFill>
                  <a:schemeClr val="bg1"/>
                </a:solidFill>
                <a:latin typeface="Arial" pitchFamily="34" charset="0"/>
                <a:cs typeface="Arial" pitchFamily="34" charset="0"/>
              </a:rPr>
              <a:t>Faruk Aysan* </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tr-TR" sz="1600" kern="0" dirty="0" err="1" smtClean="0">
                <a:solidFill>
                  <a:schemeClr val="bg1"/>
                </a:solidFill>
                <a:latin typeface="Arial" pitchFamily="34" charset="0"/>
                <a:cs typeface="Arial" pitchFamily="34" charset="0"/>
              </a:rPr>
              <a:t>Monetary</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Policy</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Committee</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Member</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and</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Member</a:t>
            </a:r>
            <a:r>
              <a:rPr lang="tr-TR" sz="1600" kern="0" dirty="0" smtClean="0">
                <a:solidFill>
                  <a:schemeClr val="bg1"/>
                </a:solidFill>
                <a:latin typeface="Arial" pitchFamily="34" charset="0"/>
                <a:cs typeface="Arial" pitchFamily="34" charset="0"/>
              </a:rPr>
              <a:t> of </a:t>
            </a:r>
            <a:r>
              <a:rPr lang="tr-TR" sz="1600" kern="0" dirty="0" err="1" smtClean="0">
                <a:solidFill>
                  <a:schemeClr val="bg1"/>
                </a:solidFill>
                <a:latin typeface="Arial" pitchFamily="34" charset="0"/>
                <a:cs typeface="Arial" pitchFamily="34" charset="0"/>
              </a:rPr>
              <a:t>the</a:t>
            </a:r>
            <a:r>
              <a:rPr lang="tr-TR" sz="1600" kern="0" dirty="0" smtClean="0">
                <a:solidFill>
                  <a:schemeClr val="bg1"/>
                </a:solidFill>
                <a:latin typeface="Arial" pitchFamily="34" charset="0"/>
                <a:cs typeface="Arial" pitchFamily="34" charset="0"/>
              </a:rPr>
              <a:t> Board</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tr-TR" sz="1600" kern="0" dirty="0" smtClean="0">
                <a:solidFill>
                  <a:schemeClr val="bg1"/>
                </a:solidFill>
                <a:latin typeface="Arial" pitchFamily="34" charset="0"/>
                <a:cs typeface="Arial" pitchFamily="34" charset="0"/>
              </a:rPr>
              <a:t>Central Bank of the Republic of </a:t>
            </a:r>
            <a:r>
              <a:rPr lang="tr-TR" sz="1600" kern="0" dirty="0" smtClean="0">
                <a:solidFill>
                  <a:schemeClr val="bg1"/>
                </a:solidFill>
                <a:latin typeface="Arial" pitchFamily="34" charset="0"/>
                <a:cs typeface="Arial" pitchFamily="34" charset="0"/>
              </a:rPr>
              <a:t>Turkey</a:t>
            </a:r>
            <a:r>
              <a:rPr lang="tr-TR" sz="1600" kern="0" dirty="0" smtClean="0">
                <a:solidFill>
                  <a:schemeClr val="bg1"/>
                </a:solidFill>
                <a:latin typeface="Arial" pitchFamily="34" charset="0"/>
                <a:cs typeface="Arial" pitchFamily="34" charset="0"/>
              </a:rPr>
              <a:t>	</a:t>
            </a:r>
          </a:p>
          <a:p>
            <a:pPr marL="342900" indent="-1588" algn="ctr" fontAlgn="auto">
              <a:lnSpc>
                <a:spcPct val="95000"/>
              </a:lnSpc>
              <a:spcBef>
                <a:spcPct val="20000"/>
              </a:spcBef>
              <a:spcAft>
                <a:spcPts val="0"/>
              </a:spcAft>
              <a:buClr>
                <a:srgbClr val="000000"/>
              </a:buClr>
              <a:buSzPct val="75000"/>
              <a:buFont typeface="Wingdings" pitchFamily="2" charset="2"/>
              <a:buNone/>
              <a:defRPr/>
            </a:pPr>
            <a:endParaRPr lang="tr-TR" kern="0" dirty="0" smtClean="0">
              <a:solidFill>
                <a:schemeClr val="bg1"/>
              </a:solidFill>
              <a:latin typeface="Arial" pitchFamily="34" charset="0"/>
              <a:cs typeface="Arial" pitchFamily="34" charset="0"/>
            </a:endParaRP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en-US" sz="1400" kern="0" dirty="0">
                <a:solidFill>
                  <a:schemeClr val="bg1"/>
                </a:solidFill>
                <a:latin typeface="Arial" pitchFamily="34" charset="0"/>
                <a:cs typeface="Arial" pitchFamily="34" charset="0"/>
              </a:rPr>
              <a:t>ADFIMI Development </a:t>
            </a:r>
            <a:r>
              <a:rPr lang="en-US" sz="1400" kern="0" dirty="0" smtClean="0">
                <a:solidFill>
                  <a:schemeClr val="bg1"/>
                </a:solidFill>
                <a:latin typeface="Arial" pitchFamily="34" charset="0"/>
                <a:cs typeface="Arial" pitchFamily="34" charset="0"/>
              </a:rPr>
              <a:t>Forum</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organized </a:t>
            </a:r>
            <a:r>
              <a:rPr lang="en-US" sz="1400" kern="0" dirty="0">
                <a:solidFill>
                  <a:schemeClr val="bg1"/>
                </a:solidFill>
                <a:latin typeface="Arial" pitchFamily="34" charset="0"/>
                <a:cs typeface="Arial" pitchFamily="34" charset="0"/>
              </a:rPr>
              <a:t>under the auspices </a:t>
            </a:r>
            <a:r>
              <a:rPr lang="en-US" sz="1400" kern="0" dirty="0" smtClean="0">
                <a:solidFill>
                  <a:schemeClr val="bg1"/>
                </a:solidFill>
                <a:latin typeface="Arial" pitchFamily="34" charset="0"/>
                <a:cs typeface="Arial" pitchFamily="34" charset="0"/>
              </a:rPr>
              <a:t>of</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QATAR </a:t>
            </a:r>
            <a:r>
              <a:rPr lang="en-US" sz="1400" kern="0" dirty="0">
                <a:solidFill>
                  <a:schemeClr val="bg1"/>
                </a:solidFill>
                <a:latin typeface="Arial" pitchFamily="34" charset="0"/>
                <a:cs typeface="Arial" pitchFamily="34" charset="0"/>
              </a:rPr>
              <a:t>CENTRAL </a:t>
            </a:r>
            <a:r>
              <a:rPr lang="en-US" sz="1400" kern="0" dirty="0" smtClean="0">
                <a:solidFill>
                  <a:schemeClr val="bg1"/>
                </a:solidFill>
                <a:latin typeface="Arial" pitchFamily="34" charset="0"/>
                <a:cs typeface="Arial" pitchFamily="34" charset="0"/>
              </a:rPr>
              <a:t>BANK</a:t>
            </a:r>
            <a:r>
              <a:rPr lang="tr-TR" sz="1400" kern="0" dirty="0" smtClean="0">
                <a:solidFill>
                  <a:schemeClr val="bg1"/>
                </a:solidFill>
                <a:latin typeface="Arial" pitchFamily="34" charset="0"/>
                <a:cs typeface="Arial" pitchFamily="34" charset="0"/>
              </a:rPr>
              <a:t> </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en-US" sz="1400" kern="0" dirty="0" smtClean="0">
                <a:solidFill>
                  <a:schemeClr val="bg1"/>
                </a:solidFill>
                <a:latin typeface="Arial" pitchFamily="34" charset="0"/>
                <a:cs typeface="Arial" pitchFamily="34" charset="0"/>
              </a:rPr>
              <a:t>Developmental </a:t>
            </a:r>
            <a:r>
              <a:rPr lang="en-US" sz="1400" kern="0" dirty="0">
                <a:solidFill>
                  <a:schemeClr val="bg1"/>
                </a:solidFill>
                <a:latin typeface="Arial" pitchFamily="34" charset="0"/>
                <a:cs typeface="Arial" pitchFamily="34" charset="0"/>
              </a:rPr>
              <a:t>Central </a:t>
            </a:r>
            <a:r>
              <a:rPr lang="en-US" sz="1400" kern="0" dirty="0" smtClean="0">
                <a:solidFill>
                  <a:schemeClr val="bg1"/>
                </a:solidFill>
                <a:latin typeface="Arial" pitchFamily="34" charset="0"/>
                <a:cs typeface="Arial" pitchFamily="34" charset="0"/>
              </a:rPr>
              <a:t>Banking:</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Issues</a:t>
            </a:r>
            <a:r>
              <a:rPr lang="en-US" sz="1400" kern="0" dirty="0">
                <a:solidFill>
                  <a:schemeClr val="bg1"/>
                </a:solidFill>
                <a:latin typeface="Arial" pitchFamily="34" charset="0"/>
                <a:cs typeface="Arial" pitchFamily="34" charset="0"/>
              </a:rPr>
              <a:t>, Prospects and Challenges</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en-US" sz="1400" kern="0" dirty="0">
                <a:solidFill>
                  <a:schemeClr val="bg1"/>
                </a:solidFill>
                <a:latin typeface="Arial" pitchFamily="34" charset="0"/>
                <a:cs typeface="Arial" pitchFamily="34" charset="0"/>
              </a:rPr>
              <a:t>Ritz Carlton, Doha, </a:t>
            </a:r>
            <a:r>
              <a:rPr lang="en-US" sz="1400" kern="0" dirty="0" smtClean="0">
                <a:solidFill>
                  <a:schemeClr val="bg1"/>
                </a:solidFill>
                <a:latin typeface="Arial" pitchFamily="34" charset="0"/>
                <a:cs typeface="Arial" pitchFamily="34" charset="0"/>
              </a:rPr>
              <a:t>Qatar</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25-26 </a:t>
            </a:r>
            <a:r>
              <a:rPr lang="en-US" sz="1400" kern="0" dirty="0">
                <a:solidFill>
                  <a:schemeClr val="bg1"/>
                </a:solidFill>
                <a:latin typeface="Arial" pitchFamily="34" charset="0"/>
                <a:cs typeface="Arial" pitchFamily="34" charset="0"/>
              </a:rPr>
              <a:t>April </a:t>
            </a:r>
            <a:r>
              <a:rPr lang="en-US" sz="1400" kern="0" dirty="0" smtClean="0">
                <a:solidFill>
                  <a:schemeClr val="bg1"/>
                </a:solidFill>
                <a:latin typeface="Arial" pitchFamily="34" charset="0"/>
                <a:cs typeface="Arial" pitchFamily="34" charset="0"/>
              </a:rPr>
              <a:t>2016</a:t>
            </a:r>
            <a:endParaRPr lang="tr-TR" sz="1400" kern="0" dirty="0" smtClean="0">
              <a:solidFill>
                <a:schemeClr val="bg1"/>
              </a:solidFill>
              <a:latin typeface="Arial" pitchFamily="34" charset="0"/>
              <a:cs typeface="Arial" pitchFamily="34" charset="0"/>
            </a:endParaRPr>
          </a:p>
          <a:p>
            <a:pPr marL="1588" indent="-1588" algn="just" fontAlgn="auto">
              <a:lnSpc>
                <a:spcPct val="95000"/>
              </a:lnSpc>
              <a:spcBef>
                <a:spcPct val="20000"/>
              </a:spcBef>
              <a:spcAft>
                <a:spcPts val="0"/>
              </a:spcAft>
              <a:buClr>
                <a:srgbClr val="000000"/>
              </a:buClr>
              <a:buSzPct val="75000"/>
              <a:buFont typeface="Wingdings" pitchFamily="2" charset="2"/>
              <a:buNone/>
              <a:defRPr/>
            </a:pPr>
            <a:r>
              <a:rPr lang="tr-TR" sz="1000" kern="0" dirty="0" err="1" smtClean="0">
                <a:solidFill>
                  <a:schemeClr val="bg1"/>
                </a:solidFill>
                <a:latin typeface="Arial" pitchFamily="34" charset="0"/>
                <a:cs typeface="Arial" pitchFamily="34" charset="0"/>
              </a:rPr>
              <a:t>Disclaimer</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views</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expressed</a:t>
            </a:r>
            <a:r>
              <a:rPr lang="tr-TR" sz="1000" kern="0" dirty="0" smtClean="0">
                <a:solidFill>
                  <a:schemeClr val="bg1"/>
                </a:solidFill>
                <a:latin typeface="Arial" pitchFamily="34" charset="0"/>
                <a:cs typeface="Arial" pitchFamily="34" charset="0"/>
              </a:rPr>
              <a:t> here </a:t>
            </a:r>
            <a:r>
              <a:rPr lang="tr-TR" sz="1000" kern="0" dirty="0" err="1" smtClean="0">
                <a:solidFill>
                  <a:schemeClr val="bg1"/>
                </a:solidFill>
                <a:latin typeface="Arial" pitchFamily="34" charset="0"/>
                <a:cs typeface="Arial" pitchFamily="34" charset="0"/>
              </a:rPr>
              <a:t>are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those</a:t>
            </a:r>
            <a:r>
              <a:rPr lang="tr-TR" sz="1000" kern="0" dirty="0" smtClean="0">
                <a:solidFill>
                  <a:schemeClr val="bg1"/>
                </a:solidFill>
                <a:latin typeface="Arial" pitchFamily="34" charset="0"/>
                <a:cs typeface="Arial" pitchFamily="34" charset="0"/>
              </a:rPr>
              <a:t> of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authors</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and</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should</a:t>
            </a:r>
            <a:r>
              <a:rPr lang="tr-TR" sz="1000" kern="0" dirty="0" smtClean="0">
                <a:solidFill>
                  <a:schemeClr val="bg1"/>
                </a:solidFill>
                <a:latin typeface="Arial" pitchFamily="34" charset="0"/>
                <a:cs typeface="Arial" pitchFamily="34" charset="0"/>
              </a:rPr>
              <a:t> not be </a:t>
            </a:r>
            <a:r>
              <a:rPr lang="tr-TR" sz="1000" kern="0" dirty="0" err="1" smtClean="0">
                <a:solidFill>
                  <a:schemeClr val="bg1"/>
                </a:solidFill>
                <a:latin typeface="Arial" pitchFamily="34" charset="0"/>
                <a:cs typeface="Arial" pitchFamily="34" charset="0"/>
              </a:rPr>
              <a:t>interpreted</a:t>
            </a:r>
            <a:r>
              <a:rPr lang="tr-TR" sz="1000" kern="0" dirty="0" smtClean="0">
                <a:solidFill>
                  <a:schemeClr val="bg1"/>
                </a:solidFill>
                <a:latin typeface="Arial" pitchFamily="34" charset="0"/>
                <a:cs typeface="Arial" pitchFamily="34" charset="0"/>
              </a:rPr>
              <a:t> as </a:t>
            </a:r>
            <a:r>
              <a:rPr lang="tr-TR" sz="1000" kern="0" dirty="0" err="1" smtClean="0">
                <a:solidFill>
                  <a:schemeClr val="bg1"/>
                </a:solidFill>
                <a:latin typeface="Arial" pitchFamily="34" charset="0"/>
                <a:cs typeface="Arial" pitchFamily="34" charset="0"/>
              </a:rPr>
              <a:t>reflecting</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official</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views</a:t>
            </a:r>
            <a:r>
              <a:rPr lang="tr-TR" sz="1000" kern="0" dirty="0" smtClean="0">
                <a:solidFill>
                  <a:schemeClr val="bg1"/>
                </a:solidFill>
                <a:latin typeface="Arial" pitchFamily="34" charset="0"/>
                <a:cs typeface="Arial" pitchFamily="34" charset="0"/>
              </a:rPr>
              <a:t> of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Central Bank of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Republic</a:t>
            </a:r>
            <a:r>
              <a:rPr lang="tr-TR" sz="1000" kern="0" dirty="0" smtClean="0">
                <a:solidFill>
                  <a:schemeClr val="bg1"/>
                </a:solidFill>
                <a:latin typeface="Arial" pitchFamily="34" charset="0"/>
                <a:cs typeface="Arial" pitchFamily="34" charset="0"/>
              </a:rPr>
              <a:t> of </a:t>
            </a:r>
            <a:r>
              <a:rPr lang="tr-TR" sz="1000" kern="0" dirty="0" err="1" smtClean="0">
                <a:solidFill>
                  <a:schemeClr val="bg1"/>
                </a:solidFill>
                <a:latin typeface="Arial" pitchFamily="34" charset="0"/>
                <a:cs typeface="Arial" pitchFamily="34" charset="0"/>
              </a:rPr>
              <a:t>Turkey</a:t>
            </a:r>
            <a:r>
              <a:rPr lang="tr-TR" sz="1000" kern="0" dirty="0" smtClean="0">
                <a:solidFill>
                  <a:schemeClr val="bg1"/>
                </a:solidFill>
                <a:latin typeface="Arial" pitchFamily="34" charset="0"/>
                <a:cs typeface="Arial" pitchFamily="34" charset="0"/>
              </a:rPr>
              <a:t>.</a:t>
            </a:r>
            <a:endParaRPr lang="en-US" sz="1000" kern="0" dirty="0">
              <a:solidFill>
                <a:schemeClr val="bg1"/>
              </a:solidFill>
              <a:latin typeface="Arial" pitchFamily="34" charset="0"/>
              <a:cs typeface="Arial" pitchFamily="34" charset="0"/>
            </a:endParaRPr>
          </a:p>
        </p:txBody>
      </p:sp>
      <p:pic>
        <p:nvPicPr>
          <p:cNvPr id="163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370" y="195486"/>
            <a:ext cx="4343400"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9163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Two Approaches</a:t>
            </a:r>
            <a:endParaRPr lang="en-US"/>
          </a:p>
        </p:txBody>
      </p:sp>
      <p:sp>
        <p:nvSpPr>
          <p:cNvPr id="3" name="Content Placeholder 2"/>
          <p:cNvSpPr>
            <a:spLocks noGrp="1"/>
          </p:cNvSpPr>
          <p:nvPr>
            <p:ph idx="1"/>
          </p:nvPr>
        </p:nvSpPr>
        <p:spPr/>
        <p:txBody>
          <a:bodyPr anchor="t" anchorCtr="0"/>
          <a:lstStyle/>
          <a:p>
            <a:endParaRPr lang="tr-TR" dirty="0" smtClean="0"/>
          </a:p>
          <a:p>
            <a:endParaRPr lang="tr-TR" dirty="0"/>
          </a:p>
          <a:p>
            <a:endParaRPr lang="tr-TR" dirty="0" smtClean="0"/>
          </a:p>
          <a:p>
            <a:r>
              <a:rPr lang="en-US" dirty="0" smtClean="0"/>
              <a:t>Approach </a:t>
            </a:r>
            <a:r>
              <a:rPr lang="en-US" dirty="0"/>
              <a:t>1: Use capital flow measures to restrict inflows while tightening via interest rates (Brazil, South Korea)</a:t>
            </a:r>
          </a:p>
          <a:p>
            <a:endParaRPr lang="en-US" dirty="0"/>
          </a:p>
          <a:p>
            <a:r>
              <a:rPr lang="en-US" dirty="0"/>
              <a:t>Approach 2: Use </a:t>
            </a:r>
            <a:r>
              <a:rPr lang="en-US" dirty="0" smtClean="0"/>
              <a:t>macro</a:t>
            </a:r>
            <a:r>
              <a:rPr lang="tr-TR" dirty="0" smtClean="0"/>
              <a:t>-</a:t>
            </a:r>
            <a:r>
              <a:rPr lang="en-US" dirty="0" smtClean="0"/>
              <a:t>prudential </a:t>
            </a:r>
            <a:r>
              <a:rPr lang="en-US" dirty="0"/>
              <a:t>measures to restrict domestic credit and domestic demand </a:t>
            </a:r>
            <a:r>
              <a:rPr lang="en-US" dirty="0" smtClean="0"/>
              <a:t>(Turkey)</a:t>
            </a:r>
          </a:p>
          <a:p>
            <a:pPr marL="0" indent="0">
              <a:buNone/>
            </a:pPr>
            <a:endParaRPr lang="tr-TR" dirty="0"/>
          </a:p>
        </p:txBody>
      </p:sp>
      <p:sp>
        <p:nvSpPr>
          <p:cNvPr id="4" name="Slide Number Placeholder 3"/>
          <p:cNvSpPr>
            <a:spLocks noGrp="1"/>
          </p:cNvSpPr>
          <p:nvPr>
            <p:ph type="sldNum" sz="quarter" idx="10"/>
          </p:nvPr>
        </p:nvSpPr>
        <p:spPr/>
        <p:txBody>
          <a:bodyPr/>
          <a:lstStyle/>
          <a:p>
            <a:fld id="{61AB47EC-37E5-4239-9B36-CDD2BC0A0F82}" type="slidenum">
              <a:rPr lang="tr-TR" altLang="tr-TR" smtClean="0">
                <a:solidFill>
                  <a:srgbClr val="FFFFFF"/>
                </a:solidFill>
              </a:rPr>
              <a:pPr/>
              <a:t>10</a:t>
            </a:fld>
            <a:endParaRPr lang="tr-TR" altLang="tr-TR">
              <a:solidFill>
                <a:srgbClr val="FFFFFF"/>
              </a:solidFill>
            </a:endParaRPr>
          </a:p>
        </p:txBody>
      </p:sp>
    </p:spTree>
    <p:extLst>
      <p:ext uri="{BB962C8B-B14F-4D97-AF65-F5344CB8AC3E}">
        <p14:creationId xmlns:p14="http://schemas.microsoft.com/office/powerpoint/2010/main" val="663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Macroprudential</a:t>
            </a:r>
            <a:r>
              <a:rPr lang="tr-TR" dirty="0" smtClean="0"/>
              <a:t> Toolkit</a:t>
            </a:r>
            <a:endParaRPr lang="en-US" dirty="0"/>
          </a:p>
        </p:txBody>
      </p:sp>
      <p:sp>
        <p:nvSpPr>
          <p:cNvPr id="3" name="Content Placeholder 2"/>
          <p:cNvSpPr>
            <a:spLocks noGrp="1"/>
          </p:cNvSpPr>
          <p:nvPr>
            <p:ph idx="1"/>
          </p:nvPr>
        </p:nvSpPr>
        <p:spPr/>
        <p:txBody>
          <a:bodyPr anchor="t" anchorCtr="0">
            <a:normAutofit fontScale="92500" lnSpcReduction="20000"/>
          </a:bodyPr>
          <a:lstStyle/>
          <a:p>
            <a:pPr>
              <a:lnSpc>
                <a:spcPct val="150000"/>
              </a:lnSpc>
            </a:pPr>
            <a:endParaRPr lang="en-US" sz="2800" dirty="0" smtClean="0"/>
          </a:p>
          <a:p>
            <a:pPr>
              <a:lnSpc>
                <a:spcPct val="150000"/>
              </a:lnSpc>
            </a:pPr>
            <a:r>
              <a:rPr lang="en-US" sz="2800" dirty="0" smtClean="0"/>
              <a:t>Co</a:t>
            </a:r>
            <a:r>
              <a:rPr lang="tr-TR" sz="2800" dirty="0" smtClean="0"/>
              <a:t>u</a:t>
            </a:r>
            <a:r>
              <a:rPr lang="en-US" sz="2800" dirty="0" err="1" smtClean="0"/>
              <a:t>ntercyclical</a:t>
            </a:r>
            <a:r>
              <a:rPr lang="en-US" sz="2800" dirty="0" smtClean="0"/>
              <a:t> capital buffers</a:t>
            </a:r>
          </a:p>
          <a:p>
            <a:pPr>
              <a:lnSpc>
                <a:spcPct val="150000"/>
              </a:lnSpc>
            </a:pPr>
            <a:r>
              <a:rPr lang="en-US" sz="2800" dirty="0" smtClean="0"/>
              <a:t>Systemic levy for leveraged financial institutions</a:t>
            </a:r>
          </a:p>
          <a:p>
            <a:pPr>
              <a:lnSpc>
                <a:spcPct val="150000"/>
              </a:lnSpc>
            </a:pPr>
            <a:r>
              <a:rPr lang="en-US" sz="2800" dirty="0" smtClean="0"/>
              <a:t>Limits to the LTV ratios on bank lending</a:t>
            </a:r>
          </a:p>
          <a:p>
            <a:pPr>
              <a:lnSpc>
                <a:spcPct val="150000"/>
              </a:lnSpc>
            </a:pPr>
            <a:r>
              <a:rPr lang="en-US" sz="2800" dirty="0" smtClean="0"/>
              <a:t>Better resolution regimes for SIFIs</a:t>
            </a:r>
          </a:p>
          <a:p>
            <a:pPr>
              <a:lnSpc>
                <a:spcPct val="150000"/>
              </a:lnSpc>
            </a:pPr>
            <a:r>
              <a:rPr lang="en-US" sz="2800" dirty="0" smtClean="0"/>
              <a:t>Surcharges on capital requirements for SIFIs</a:t>
            </a:r>
          </a:p>
          <a:p>
            <a:endParaRPr lang="en-US" sz="2800" dirty="0" smtClean="0"/>
          </a:p>
          <a:p>
            <a:endParaRPr lang="en-US" sz="2800" dirty="0"/>
          </a:p>
        </p:txBody>
      </p:sp>
      <p:sp>
        <p:nvSpPr>
          <p:cNvPr id="4" name="Slide Number Placeholder 3"/>
          <p:cNvSpPr>
            <a:spLocks noGrp="1"/>
          </p:cNvSpPr>
          <p:nvPr>
            <p:ph type="sldNum" sz="quarter" idx="10"/>
          </p:nvPr>
        </p:nvSpPr>
        <p:spPr/>
        <p:txBody>
          <a:bodyPr/>
          <a:lstStyle/>
          <a:p>
            <a:fld id="{61AB47EC-37E5-4239-9B36-CDD2BC0A0F82}" type="slidenum">
              <a:rPr lang="tr-TR" altLang="tr-TR" smtClean="0">
                <a:solidFill>
                  <a:srgbClr val="FFFFFF"/>
                </a:solidFill>
              </a:rPr>
              <a:pPr/>
              <a:t>11</a:t>
            </a:fld>
            <a:endParaRPr lang="tr-TR" altLang="tr-TR">
              <a:solidFill>
                <a:srgbClr val="FFFFFF"/>
              </a:solidFill>
            </a:endParaRPr>
          </a:p>
        </p:txBody>
      </p:sp>
    </p:spTree>
    <p:extLst>
      <p:ext uri="{BB962C8B-B14F-4D97-AF65-F5344CB8AC3E}">
        <p14:creationId xmlns:p14="http://schemas.microsoft.com/office/powerpoint/2010/main" val="296434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Non-Interest Policy Tools</a:t>
            </a: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185"/>
            <a:ext cx="7541064" cy="392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61AB47EC-37E5-4239-9B36-CDD2BC0A0F82}" type="slidenum">
              <a:rPr lang="tr-TR" altLang="tr-TR" smtClean="0">
                <a:solidFill>
                  <a:srgbClr val="FFFFFF"/>
                </a:solidFill>
              </a:rPr>
              <a:pPr/>
              <a:t>12</a:t>
            </a:fld>
            <a:endParaRPr lang="tr-TR" altLang="tr-TR">
              <a:solidFill>
                <a:srgbClr val="FFFFFF"/>
              </a:solidFill>
            </a:endParaRPr>
          </a:p>
        </p:txBody>
      </p:sp>
    </p:spTree>
    <p:extLst>
      <p:ext uri="{BB962C8B-B14F-4D97-AF65-F5344CB8AC3E}">
        <p14:creationId xmlns:p14="http://schemas.microsoft.com/office/powerpoint/2010/main" val="82055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tr-TR" dirty="0" err="1" smtClean="0"/>
              <a:t>MaP</a:t>
            </a:r>
            <a:r>
              <a:rPr lang="tr-TR" dirty="0" smtClean="0"/>
              <a:t> </a:t>
            </a:r>
            <a:r>
              <a:rPr lang="tr-TR" dirty="0" err="1" smtClean="0"/>
              <a:t>instruments</a:t>
            </a:r>
            <a:r>
              <a:rPr lang="tr-TR" dirty="0" smtClean="0"/>
              <a:t> </a:t>
            </a:r>
            <a:r>
              <a:rPr lang="tr-TR" dirty="0" err="1" smtClean="0"/>
              <a:t>are</a:t>
            </a:r>
            <a:r>
              <a:rPr lang="tr-TR" dirty="0" smtClean="0"/>
              <a:t> </a:t>
            </a:r>
            <a:r>
              <a:rPr lang="tr-TR" dirty="0" err="1" smtClean="0"/>
              <a:t>widely</a:t>
            </a:r>
            <a:r>
              <a:rPr lang="tr-TR" dirty="0" smtClean="0"/>
              <a:t> </a:t>
            </a:r>
            <a:r>
              <a:rPr lang="tr-TR" dirty="0" err="1" smtClean="0"/>
              <a:t>used</a:t>
            </a:r>
            <a:r>
              <a:rPr lang="tr-TR" dirty="0" smtClean="0"/>
              <a:t> </a:t>
            </a:r>
            <a:r>
              <a:rPr lang="tr-TR" dirty="0" err="1" smtClean="0"/>
              <a:t>across</a:t>
            </a:r>
            <a:r>
              <a:rPr lang="tr-TR" dirty="0" smtClean="0"/>
              <a:t> </a:t>
            </a:r>
            <a:r>
              <a:rPr lang="tr-TR" dirty="0" err="1" smtClean="0"/>
              <a:t>the</a:t>
            </a:r>
            <a:r>
              <a:rPr lang="tr-TR" dirty="0" smtClean="0"/>
              <a:t> </a:t>
            </a:r>
            <a:r>
              <a:rPr lang="tr-TR" dirty="0" err="1" smtClean="0"/>
              <a:t>globe</a:t>
            </a:r>
            <a:r>
              <a:rPr lang="tr-TR" dirty="0" smtClean="0"/>
              <a:t>…</a:t>
            </a:r>
            <a:endParaRPr lang="tr-TR" dirty="0"/>
          </a:p>
        </p:txBody>
      </p:sp>
      <p:sp>
        <p:nvSpPr>
          <p:cNvPr id="7" name="TextBox 6"/>
          <p:cNvSpPr txBox="1"/>
          <p:nvPr/>
        </p:nvSpPr>
        <p:spPr>
          <a:xfrm>
            <a:off x="323528" y="3975906"/>
            <a:ext cx="8496944" cy="738664"/>
          </a:xfrm>
          <a:prstGeom prst="rect">
            <a:avLst/>
          </a:prstGeom>
          <a:noFill/>
        </p:spPr>
        <p:txBody>
          <a:bodyPr wrap="square" rtlCol="0">
            <a:spAutoFit/>
          </a:bodyPr>
          <a:lstStyle/>
          <a:p>
            <a:pPr marL="266700" indent="-266700" fontAlgn="auto">
              <a:spcBef>
                <a:spcPts val="0"/>
              </a:spcBef>
              <a:spcAft>
                <a:spcPts val="0"/>
              </a:spcAft>
            </a:pPr>
            <a:r>
              <a:rPr lang="tr-TR" sz="1400" dirty="0" smtClean="0">
                <a:solidFill>
                  <a:srgbClr val="000000"/>
                </a:solidFill>
                <a:latin typeface="Calibri"/>
                <a:cs typeface="+mn-cs"/>
              </a:rPr>
              <a:t>Claessens  et al. (2013) «Macro-</a:t>
            </a:r>
            <a:r>
              <a:rPr lang="tr-TR" sz="1400" dirty="0" err="1" smtClean="0">
                <a:solidFill>
                  <a:srgbClr val="000000"/>
                </a:solidFill>
                <a:latin typeface="Calibri"/>
                <a:cs typeface="+mn-cs"/>
              </a:rPr>
              <a:t>prudential</a:t>
            </a:r>
            <a:r>
              <a:rPr lang="tr-TR" sz="1400" dirty="0" smtClean="0">
                <a:solidFill>
                  <a:srgbClr val="000000"/>
                </a:solidFill>
                <a:latin typeface="Calibri"/>
                <a:cs typeface="+mn-cs"/>
              </a:rPr>
              <a:t> </a:t>
            </a:r>
            <a:r>
              <a:rPr lang="tr-TR" sz="1400" dirty="0" err="1">
                <a:solidFill>
                  <a:srgbClr val="000000"/>
                </a:solidFill>
                <a:latin typeface="Calibri"/>
                <a:cs typeface="+mn-cs"/>
              </a:rPr>
              <a:t>policies</a:t>
            </a:r>
            <a:r>
              <a:rPr lang="tr-TR" sz="1400" dirty="0">
                <a:solidFill>
                  <a:srgbClr val="000000"/>
                </a:solidFill>
                <a:latin typeface="Calibri"/>
                <a:cs typeface="+mn-cs"/>
              </a:rPr>
              <a:t> </a:t>
            </a:r>
            <a:r>
              <a:rPr lang="tr-TR" sz="1400" dirty="0" err="1">
                <a:solidFill>
                  <a:srgbClr val="000000"/>
                </a:solidFill>
                <a:latin typeface="Calibri"/>
                <a:cs typeface="+mn-cs"/>
              </a:rPr>
              <a:t>to</a:t>
            </a:r>
            <a:r>
              <a:rPr lang="tr-TR" sz="1400" dirty="0">
                <a:solidFill>
                  <a:srgbClr val="000000"/>
                </a:solidFill>
                <a:latin typeface="Calibri"/>
                <a:cs typeface="+mn-cs"/>
              </a:rPr>
              <a:t> </a:t>
            </a:r>
            <a:r>
              <a:rPr lang="tr-TR" sz="1400" dirty="0" err="1">
                <a:solidFill>
                  <a:srgbClr val="000000"/>
                </a:solidFill>
                <a:latin typeface="Calibri"/>
                <a:cs typeface="+mn-cs"/>
              </a:rPr>
              <a:t>mitigate</a:t>
            </a:r>
            <a:r>
              <a:rPr lang="tr-TR" sz="1400" dirty="0">
                <a:solidFill>
                  <a:srgbClr val="000000"/>
                </a:solidFill>
                <a:latin typeface="Calibri"/>
                <a:cs typeface="+mn-cs"/>
              </a:rPr>
              <a:t> </a:t>
            </a:r>
            <a:r>
              <a:rPr lang="tr-TR" sz="1400" dirty="0" err="1">
                <a:solidFill>
                  <a:srgbClr val="000000"/>
                </a:solidFill>
                <a:latin typeface="Calibri"/>
                <a:cs typeface="+mn-cs"/>
              </a:rPr>
              <a:t>financial</a:t>
            </a:r>
            <a:r>
              <a:rPr lang="tr-TR" sz="1400" dirty="0">
                <a:solidFill>
                  <a:srgbClr val="000000"/>
                </a:solidFill>
                <a:latin typeface="Calibri"/>
                <a:cs typeface="+mn-cs"/>
              </a:rPr>
              <a:t> </a:t>
            </a:r>
            <a:r>
              <a:rPr lang="tr-TR" sz="1400" dirty="0" err="1">
                <a:solidFill>
                  <a:srgbClr val="000000"/>
                </a:solidFill>
                <a:latin typeface="Calibri"/>
                <a:cs typeface="+mn-cs"/>
              </a:rPr>
              <a:t>system</a:t>
            </a:r>
            <a:r>
              <a:rPr lang="tr-TR" sz="1400" dirty="0">
                <a:solidFill>
                  <a:srgbClr val="000000"/>
                </a:solidFill>
                <a:latin typeface="Calibri"/>
                <a:cs typeface="+mn-cs"/>
              </a:rPr>
              <a:t> </a:t>
            </a:r>
            <a:r>
              <a:rPr lang="tr-TR" sz="1400" dirty="0" err="1" smtClean="0">
                <a:solidFill>
                  <a:srgbClr val="000000"/>
                </a:solidFill>
                <a:latin typeface="Calibri"/>
                <a:cs typeface="+mn-cs"/>
              </a:rPr>
              <a:t>vulnerabilities</a:t>
            </a:r>
            <a:r>
              <a:rPr lang="tr-TR" sz="1400" dirty="0" smtClean="0">
                <a:solidFill>
                  <a:srgbClr val="000000"/>
                </a:solidFill>
                <a:latin typeface="Calibri"/>
                <a:cs typeface="+mn-cs"/>
              </a:rPr>
              <a:t>», </a:t>
            </a:r>
            <a:r>
              <a:rPr lang="tr-TR" sz="1400" dirty="0" err="1">
                <a:solidFill>
                  <a:srgbClr val="000000"/>
                </a:solidFill>
                <a:latin typeface="Calibri"/>
                <a:cs typeface="+mn-cs"/>
              </a:rPr>
              <a:t>Journal</a:t>
            </a:r>
            <a:r>
              <a:rPr lang="tr-TR" sz="1400" dirty="0">
                <a:solidFill>
                  <a:srgbClr val="000000"/>
                </a:solidFill>
                <a:latin typeface="Calibri"/>
                <a:cs typeface="+mn-cs"/>
              </a:rPr>
              <a:t> of International Money </a:t>
            </a:r>
            <a:r>
              <a:rPr lang="tr-TR" sz="1400" dirty="0" err="1">
                <a:solidFill>
                  <a:srgbClr val="000000"/>
                </a:solidFill>
                <a:latin typeface="Calibri"/>
                <a:cs typeface="+mn-cs"/>
              </a:rPr>
              <a:t>and</a:t>
            </a:r>
            <a:r>
              <a:rPr lang="tr-TR" sz="1400" dirty="0">
                <a:solidFill>
                  <a:srgbClr val="000000"/>
                </a:solidFill>
                <a:latin typeface="Calibri"/>
                <a:cs typeface="+mn-cs"/>
              </a:rPr>
              <a:t> Finance, Volume 39, </a:t>
            </a:r>
            <a:r>
              <a:rPr lang="tr-TR" sz="1400" dirty="0" err="1">
                <a:solidFill>
                  <a:srgbClr val="000000"/>
                </a:solidFill>
                <a:latin typeface="Calibri"/>
                <a:cs typeface="+mn-cs"/>
              </a:rPr>
              <a:t>December</a:t>
            </a:r>
            <a:r>
              <a:rPr lang="tr-TR" sz="1400" dirty="0">
                <a:solidFill>
                  <a:srgbClr val="000000"/>
                </a:solidFill>
                <a:latin typeface="Calibri"/>
                <a:cs typeface="+mn-cs"/>
              </a:rPr>
              <a:t> 2013, </a:t>
            </a:r>
            <a:r>
              <a:rPr lang="tr-TR" sz="1400" dirty="0" err="1">
                <a:solidFill>
                  <a:srgbClr val="000000"/>
                </a:solidFill>
                <a:latin typeface="Calibri"/>
                <a:cs typeface="+mn-cs"/>
              </a:rPr>
              <a:t>Pages</a:t>
            </a:r>
            <a:r>
              <a:rPr lang="tr-TR" sz="1400" dirty="0">
                <a:solidFill>
                  <a:srgbClr val="000000"/>
                </a:solidFill>
                <a:latin typeface="Calibri"/>
                <a:cs typeface="+mn-cs"/>
              </a:rPr>
              <a:t> 153-185</a:t>
            </a:r>
            <a:endParaRPr lang="tr-TR" sz="1400" dirty="0" smtClean="0">
              <a:solidFill>
                <a:srgbClr val="000000"/>
              </a:solidFill>
              <a:latin typeface="Calibri"/>
              <a:cs typeface="+mn-cs"/>
            </a:endParaRPr>
          </a:p>
          <a:p>
            <a:pPr marL="266700" indent="-266700" fontAlgn="auto">
              <a:spcBef>
                <a:spcPts val="0"/>
              </a:spcBef>
              <a:spcAft>
                <a:spcPts val="0"/>
              </a:spcAft>
            </a:pPr>
            <a:r>
              <a:rPr lang="en-US" sz="1400" dirty="0" smtClean="0">
                <a:solidFill>
                  <a:srgbClr val="000000"/>
                </a:solidFill>
                <a:latin typeface="Calibri"/>
                <a:cs typeface="+mn-cs"/>
              </a:rPr>
              <a:t>Claessens</a:t>
            </a:r>
            <a:r>
              <a:rPr lang="tr-TR" sz="1400" dirty="0" smtClean="0">
                <a:solidFill>
                  <a:srgbClr val="000000"/>
                </a:solidFill>
                <a:latin typeface="Calibri"/>
                <a:cs typeface="+mn-cs"/>
              </a:rPr>
              <a:t> et  </a:t>
            </a:r>
            <a:r>
              <a:rPr lang="tr-TR" sz="1400" dirty="0">
                <a:solidFill>
                  <a:srgbClr val="000000"/>
                </a:solidFill>
                <a:latin typeface="Calibri"/>
                <a:cs typeface="+mn-cs"/>
              </a:rPr>
              <a:t>a</a:t>
            </a:r>
            <a:r>
              <a:rPr lang="tr-TR" sz="1400" dirty="0" smtClean="0">
                <a:solidFill>
                  <a:srgbClr val="000000"/>
                </a:solidFill>
                <a:latin typeface="Calibri"/>
                <a:cs typeface="+mn-cs"/>
              </a:rPr>
              <a:t>l. (2014), «</a:t>
            </a:r>
            <a:r>
              <a:rPr lang="en-US" sz="1400" dirty="0" smtClean="0">
                <a:solidFill>
                  <a:srgbClr val="000000"/>
                </a:solidFill>
                <a:latin typeface="Calibri"/>
                <a:cs typeface="+mn-cs"/>
              </a:rPr>
              <a:t>Macro-Prudential </a:t>
            </a:r>
            <a:r>
              <a:rPr lang="en-US" sz="1400" dirty="0">
                <a:solidFill>
                  <a:srgbClr val="000000"/>
                </a:solidFill>
                <a:latin typeface="Calibri"/>
                <a:cs typeface="+mn-cs"/>
              </a:rPr>
              <a:t>Policies to Mitigate Financial System </a:t>
            </a:r>
            <a:r>
              <a:rPr lang="en-US" sz="1400" dirty="0" smtClean="0">
                <a:solidFill>
                  <a:srgbClr val="000000"/>
                </a:solidFill>
                <a:latin typeface="Calibri"/>
                <a:cs typeface="+mn-cs"/>
              </a:rPr>
              <a:t>Vulnerabilities</a:t>
            </a:r>
            <a:r>
              <a:rPr lang="tr-TR" sz="1400" dirty="0" smtClean="0">
                <a:solidFill>
                  <a:srgbClr val="000000"/>
                </a:solidFill>
                <a:latin typeface="Calibri"/>
                <a:cs typeface="+mn-cs"/>
              </a:rPr>
              <a:t>», IMF </a:t>
            </a:r>
            <a:r>
              <a:rPr lang="tr-TR" sz="1400" dirty="0" err="1" smtClean="0">
                <a:solidFill>
                  <a:srgbClr val="000000"/>
                </a:solidFill>
                <a:latin typeface="Calibri"/>
                <a:cs typeface="+mn-cs"/>
              </a:rPr>
              <a:t>wp</a:t>
            </a:r>
            <a:r>
              <a:rPr lang="tr-TR" sz="1400" dirty="0" smtClean="0">
                <a:solidFill>
                  <a:srgbClr val="000000"/>
                </a:solidFill>
                <a:latin typeface="Calibri"/>
                <a:cs typeface="+mn-cs"/>
              </a:rPr>
              <a:t>, 14/155</a:t>
            </a:r>
            <a:r>
              <a:rPr lang="en-US" sz="1400" dirty="0" smtClean="0">
                <a:solidFill>
                  <a:srgbClr val="000000"/>
                </a:solidFill>
                <a:latin typeface="Calibri"/>
                <a:cs typeface="+mn-cs"/>
              </a:rPr>
              <a:t> </a:t>
            </a:r>
            <a:r>
              <a:rPr lang="tr-TR" sz="1400" dirty="0" smtClean="0">
                <a:solidFill>
                  <a:srgbClr val="000000"/>
                </a:solidFill>
                <a:latin typeface="Calibri"/>
                <a:cs typeface="+mn-cs"/>
              </a:rPr>
              <a:t>. </a:t>
            </a:r>
            <a:endParaRPr lang="en-US" sz="1400" dirty="0">
              <a:solidFill>
                <a:srgbClr val="000000"/>
              </a:solidFill>
              <a:latin typeface="Calibri"/>
              <a:cs typeface="+mn-cs"/>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8" y="897564"/>
            <a:ext cx="6483958" cy="166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2562737"/>
            <a:ext cx="7920880" cy="1384995"/>
          </a:xfrm>
          <a:prstGeom prst="rect">
            <a:avLst/>
          </a:prstGeom>
          <a:noFill/>
        </p:spPr>
        <p:txBody>
          <a:bodyPr wrap="square" rtlCol="0">
            <a:spAutoFit/>
          </a:bodyPr>
          <a:lstStyle/>
          <a:p>
            <a:pPr fontAlgn="auto">
              <a:spcBef>
                <a:spcPts val="0"/>
              </a:spcBef>
              <a:spcAft>
                <a:spcPts val="0"/>
              </a:spcAft>
            </a:pPr>
            <a:r>
              <a:rPr lang="tr-TR" sz="1200" dirty="0" err="1" smtClean="0">
                <a:solidFill>
                  <a:srgbClr val="000000"/>
                </a:solidFill>
                <a:latin typeface="Calibri"/>
                <a:cs typeface="+mn-cs"/>
              </a:rPr>
              <a:t>Notes</a:t>
            </a:r>
            <a:r>
              <a:rPr lang="tr-TR" sz="1200" dirty="0" smtClean="0">
                <a:solidFill>
                  <a:srgbClr val="000000"/>
                </a:solidFill>
                <a:latin typeface="Calibri"/>
                <a:cs typeface="+mn-cs"/>
              </a:rPr>
              <a:t>: </a:t>
            </a:r>
            <a:r>
              <a:rPr lang="en-US" sz="1200" dirty="0" smtClean="0">
                <a:solidFill>
                  <a:srgbClr val="000000"/>
                </a:solidFill>
                <a:latin typeface="Calibri"/>
                <a:cs typeface="+mn-cs"/>
              </a:rPr>
              <a:t>There </a:t>
            </a:r>
            <a:r>
              <a:rPr lang="en-US" sz="1200" dirty="0">
                <a:solidFill>
                  <a:srgbClr val="000000"/>
                </a:solidFill>
                <a:latin typeface="Calibri"/>
                <a:cs typeface="+mn-cs"/>
              </a:rPr>
              <a:t>are in total 35 countries using a macro-prudential policy at any point during the period 2000–2010. Countries are </a:t>
            </a:r>
            <a:r>
              <a:rPr lang="en-US" sz="1200" dirty="0" smtClean="0">
                <a:solidFill>
                  <a:srgbClr val="000000"/>
                </a:solidFill>
                <a:latin typeface="Calibri"/>
                <a:cs typeface="+mn-cs"/>
              </a:rPr>
              <a:t>classified</a:t>
            </a:r>
            <a:r>
              <a:rPr lang="tr-TR" sz="1200" dirty="0" smtClean="0">
                <a:solidFill>
                  <a:srgbClr val="000000"/>
                </a:solidFill>
                <a:latin typeface="Calibri"/>
                <a:cs typeface="+mn-cs"/>
              </a:rPr>
              <a:t> </a:t>
            </a:r>
            <a:r>
              <a:rPr lang="en-US" sz="1200" dirty="0" smtClean="0">
                <a:solidFill>
                  <a:srgbClr val="000000"/>
                </a:solidFill>
                <a:latin typeface="Calibri"/>
                <a:cs typeface="+mn-cs"/>
              </a:rPr>
              <a:t>into </a:t>
            </a:r>
            <a:r>
              <a:rPr lang="en-US" sz="1200" dirty="0">
                <a:solidFill>
                  <a:srgbClr val="000000"/>
                </a:solidFill>
                <a:latin typeface="Calibri"/>
                <a:cs typeface="+mn-cs"/>
              </a:rPr>
              <a:t>emerging versus advanced economy </a:t>
            </a:r>
            <a:r>
              <a:rPr lang="en-US" sz="1200" dirty="0" smtClean="0">
                <a:solidFill>
                  <a:srgbClr val="000000"/>
                </a:solidFill>
                <a:latin typeface="Calibri"/>
                <a:cs typeface="+mn-cs"/>
              </a:rPr>
              <a:t>countries</a:t>
            </a:r>
            <a:r>
              <a:rPr lang="tr-TR" sz="1200" dirty="0" smtClean="0">
                <a:solidFill>
                  <a:srgbClr val="000000"/>
                </a:solidFill>
                <a:latin typeface="Calibri"/>
                <a:cs typeface="+mn-cs"/>
              </a:rPr>
              <a:t> </a:t>
            </a:r>
            <a:r>
              <a:rPr lang="en-US" sz="1200" dirty="0" smtClean="0">
                <a:solidFill>
                  <a:srgbClr val="000000"/>
                </a:solidFill>
                <a:latin typeface="Calibri"/>
                <a:cs typeface="+mn-cs"/>
              </a:rPr>
              <a:t>(</a:t>
            </a:r>
            <a:r>
              <a:rPr lang="en-US" sz="1200" dirty="0">
                <a:solidFill>
                  <a:srgbClr val="000000"/>
                </a:solidFill>
                <a:latin typeface="Calibri"/>
                <a:cs typeface="+mn-cs"/>
              </a:rPr>
              <a:t>source: IMF), and open versus closed capital </a:t>
            </a:r>
            <a:r>
              <a:rPr lang="en-US" sz="1200" dirty="0" smtClean="0">
                <a:solidFill>
                  <a:srgbClr val="000000"/>
                </a:solidFill>
                <a:latin typeface="Calibri"/>
                <a:cs typeface="+mn-cs"/>
              </a:rPr>
              <a:t>account</a:t>
            </a:r>
            <a:r>
              <a:rPr lang="tr-TR" sz="1200" dirty="0" smtClean="0">
                <a:solidFill>
                  <a:srgbClr val="000000"/>
                </a:solidFill>
                <a:latin typeface="Calibri"/>
                <a:cs typeface="+mn-cs"/>
              </a:rPr>
              <a:t> </a:t>
            </a:r>
            <a:r>
              <a:rPr lang="en-US" sz="1200" dirty="0" smtClean="0">
                <a:solidFill>
                  <a:srgbClr val="000000"/>
                </a:solidFill>
                <a:latin typeface="Calibri"/>
                <a:cs typeface="+mn-cs"/>
              </a:rPr>
              <a:t>countries</a:t>
            </a:r>
            <a:r>
              <a:rPr lang="tr-TR" sz="1200" dirty="0" smtClean="0">
                <a:solidFill>
                  <a:srgbClr val="000000"/>
                </a:solidFill>
                <a:latin typeface="Calibri"/>
                <a:cs typeface="+mn-cs"/>
              </a:rPr>
              <a:t> </a:t>
            </a:r>
            <a:r>
              <a:rPr lang="en-US" sz="1200" dirty="0" smtClean="0">
                <a:solidFill>
                  <a:srgbClr val="000000"/>
                </a:solidFill>
                <a:latin typeface="Calibri"/>
                <a:cs typeface="+mn-cs"/>
              </a:rPr>
              <a:t>(</a:t>
            </a:r>
            <a:r>
              <a:rPr lang="en-US" sz="1200" dirty="0">
                <a:solidFill>
                  <a:srgbClr val="000000"/>
                </a:solidFill>
                <a:latin typeface="Calibri"/>
                <a:cs typeface="+mn-cs"/>
              </a:rPr>
              <a:t>source: Chinn–Ito Index 2008). A country is defined as an open capital account country if its Chinn–Ito Index is larger than </a:t>
            </a:r>
            <a:r>
              <a:rPr lang="en-US" sz="1200" dirty="0" smtClean="0">
                <a:solidFill>
                  <a:srgbClr val="000000"/>
                </a:solidFill>
                <a:latin typeface="Calibri"/>
                <a:cs typeface="+mn-cs"/>
              </a:rPr>
              <a:t>the</a:t>
            </a:r>
            <a:r>
              <a:rPr lang="tr-TR" sz="1200" dirty="0" smtClean="0">
                <a:solidFill>
                  <a:srgbClr val="000000"/>
                </a:solidFill>
                <a:latin typeface="Calibri"/>
                <a:cs typeface="+mn-cs"/>
              </a:rPr>
              <a:t> </a:t>
            </a:r>
            <a:r>
              <a:rPr lang="en-US" sz="1200" dirty="0" smtClean="0">
                <a:solidFill>
                  <a:srgbClr val="000000"/>
                </a:solidFill>
                <a:latin typeface="Calibri"/>
                <a:cs typeface="+mn-cs"/>
              </a:rPr>
              <a:t>global </a:t>
            </a:r>
            <a:r>
              <a:rPr lang="en-US" sz="1200" dirty="0">
                <a:solidFill>
                  <a:srgbClr val="000000"/>
                </a:solidFill>
                <a:latin typeface="Calibri"/>
                <a:cs typeface="+mn-cs"/>
              </a:rPr>
              <a:t>mean in 2005, and a closed capital account country if its Chinn–Ito Index is smaller than the global mean in 2005. </a:t>
            </a:r>
            <a:r>
              <a:rPr lang="en-US" sz="1200" dirty="0" smtClean="0">
                <a:solidFill>
                  <a:srgbClr val="000000"/>
                </a:solidFill>
                <a:latin typeface="Calibri"/>
                <a:cs typeface="+mn-cs"/>
              </a:rPr>
              <a:t>The</a:t>
            </a:r>
            <a:r>
              <a:rPr lang="tr-TR" sz="1200" dirty="0" smtClean="0">
                <a:solidFill>
                  <a:srgbClr val="000000"/>
                </a:solidFill>
                <a:latin typeface="Calibri"/>
                <a:cs typeface="+mn-cs"/>
              </a:rPr>
              <a:t> </a:t>
            </a:r>
            <a:r>
              <a:rPr lang="en-US" sz="1200" dirty="0" smtClean="0">
                <a:solidFill>
                  <a:srgbClr val="000000"/>
                </a:solidFill>
                <a:latin typeface="Calibri"/>
                <a:cs typeface="+mn-cs"/>
              </a:rPr>
              <a:t>frequency </a:t>
            </a:r>
            <a:r>
              <a:rPr lang="en-US" sz="1200" dirty="0">
                <a:solidFill>
                  <a:srgbClr val="000000"/>
                </a:solidFill>
                <a:latin typeface="Calibri"/>
                <a:cs typeface="+mn-cs"/>
              </a:rPr>
              <a:t>of use is the ratio of country-pairs using a particular instrument to the total number of country-year pairs using </a:t>
            </a:r>
            <a:r>
              <a:rPr lang="en-US" sz="1200" dirty="0" smtClean="0">
                <a:solidFill>
                  <a:srgbClr val="000000"/>
                </a:solidFill>
                <a:latin typeface="Calibri"/>
                <a:cs typeface="+mn-cs"/>
              </a:rPr>
              <a:t>a</a:t>
            </a:r>
            <a:r>
              <a:rPr lang="tr-TR" sz="1200" dirty="0" smtClean="0">
                <a:solidFill>
                  <a:srgbClr val="000000"/>
                </a:solidFill>
                <a:latin typeface="Calibri"/>
                <a:cs typeface="+mn-cs"/>
              </a:rPr>
              <a:t> </a:t>
            </a:r>
            <a:r>
              <a:rPr lang="en-US" sz="1200" dirty="0" smtClean="0">
                <a:solidFill>
                  <a:srgbClr val="000000"/>
                </a:solidFill>
                <a:latin typeface="Calibri"/>
                <a:cs typeface="+mn-cs"/>
              </a:rPr>
              <a:t>macro-prudential </a:t>
            </a:r>
            <a:r>
              <a:rPr lang="en-US" sz="1200" dirty="0">
                <a:solidFill>
                  <a:srgbClr val="000000"/>
                </a:solidFill>
                <a:latin typeface="Calibri"/>
                <a:cs typeface="+mn-cs"/>
              </a:rPr>
              <a:t>policy (e.g., 44% of the time during 2000–2010, countries were using LTV ratios compared to only 9% of </a:t>
            </a:r>
            <a:r>
              <a:rPr lang="en-US" sz="1200" dirty="0" smtClean="0">
                <a:solidFill>
                  <a:srgbClr val="000000"/>
                </a:solidFill>
                <a:latin typeface="Calibri"/>
                <a:cs typeface="+mn-cs"/>
              </a:rPr>
              <a:t>the</a:t>
            </a:r>
            <a:r>
              <a:rPr lang="tr-TR" sz="1200" dirty="0" smtClean="0">
                <a:solidFill>
                  <a:srgbClr val="000000"/>
                </a:solidFill>
                <a:latin typeface="Calibri"/>
                <a:cs typeface="+mn-cs"/>
              </a:rPr>
              <a:t> </a:t>
            </a:r>
            <a:r>
              <a:rPr lang="en-US" sz="1200" dirty="0" smtClean="0">
                <a:solidFill>
                  <a:srgbClr val="000000"/>
                </a:solidFill>
                <a:latin typeface="Calibri"/>
                <a:cs typeface="+mn-cs"/>
              </a:rPr>
              <a:t>time </a:t>
            </a:r>
            <a:r>
              <a:rPr lang="en-US" sz="1200" dirty="0">
                <a:solidFill>
                  <a:srgbClr val="000000"/>
                </a:solidFill>
                <a:latin typeface="Calibri"/>
                <a:cs typeface="+mn-cs"/>
              </a:rPr>
              <a:t>using DTI ceilings).</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13</a:t>
            </a:fld>
            <a:endParaRPr lang="tr-TR">
              <a:solidFill>
                <a:srgbClr val="FFFFFF"/>
              </a:solidFill>
            </a:endParaRPr>
          </a:p>
        </p:txBody>
      </p:sp>
    </p:spTree>
    <p:extLst>
      <p:ext uri="{BB962C8B-B14F-4D97-AF65-F5344CB8AC3E}">
        <p14:creationId xmlns:p14="http://schemas.microsoft.com/office/powerpoint/2010/main" val="270809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tr-TR" dirty="0" smtClean="0"/>
              <a:t>… </a:t>
            </a:r>
            <a:r>
              <a:rPr lang="tr-TR" dirty="0" err="1" smtClean="0"/>
              <a:t>where</a:t>
            </a:r>
            <a:r>
              <a:rPr lang="tr-TR" dirty="0" smtClean="0"/>
              <a:t> </a:t>
            </a:r>
            <a:r>
              <a:rPr lang="tr-TR" dirty="0" err="1" smtClean="0"/>
              <a:t>these</a:t>
            </a:r>
            <a:r>
              <a:rPr lang="tr-TR" dirty="0" smtClean="0"/>
              <a:t> </a:t>
            </a:r>
            <a:r>
              <a:rPr lang="tr-TR" dirty="0" err="1" smtClean="0"/>
              <a:t>instruments</a:t>
            </a:r>
            <a:r>
              <a:rPr lang="tr-TR" dirty="0" smtClean="0"/>
              <a:t> </a:t>
            </a:r>
            <a:r>
              <a:rPr lang="tr-TR" dirty="0" err="1" smtClean="0"/>
              <a:t>are</a:t>
            </a:r>
            <a:r>
              <a:rPr lang="tr-TR" dirty="0" smtClean="0"/>
              <a:t> </a:t>
            </a:r>
            <a:r>
              <a:rPr lang="tr-TR" dirty="0" err="1" smtClean="0"/>
              <a:t>used</a:t>
            </a:r>
            <a:r>
              <a:rPr lang="tr-TR" dirty="0" smtClean="0"/>
              <a:t> </a:t>
            </a:r>
            <a:br>
              <a:rPr lang="tr-TR" dirty="0" smtClean="0"/>
            </a:br>
            <a:r>
              <a:rPr lang="tr-TR" dirty="0" err="1" smtClean="0"/>
              <a:t>more</a:t>
            </a:r>
            <a:r>
              <a:rPr lang="tr-TR" dirty="0" smtClean="0"/>
              <a:t> </a:t>
            </a:r>
            <a:r>
              <a:rPr lang="tr-TR" dirty="0" err="1" smtClean="0"/>
              <a:t>frequently</a:t>
            </a:r>
            <a:r>
              <a:rPr lang="tr-TR" dirty="0" smtClean="0"/>
              <a:t> </a:t>
            </a:r>
            <a:r>
              <a:rPr lang="tr-TR" dirty="0" err="1" smtClean="0"/>
              <a:t>by</a:t>
            </a:r>
            <a:r>
              <a:rPr lang="tr-TR" dirty="0" smtClean="0"/>
              <a:t> </a:t>
            </a:r>
            <a:r>
              <a:rPr lang="tr-TR" dirty="0" err="1" smtClean="0"/>
              <a:t>EMEs</a:t>
            </a:r>
            <a:r>
              <a:rPr lang="tr-TR" dirty="0" smtClean="0"/>
              <a:t>. </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914400"/>
            <a:ext cx="66675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45518" y="4282083"/>
            <a:ext cx="7286922" cy="584775"/>
          </a:xfrm>
          <a:prstGeom prst="rect">
            <a:avLst/>
          </a:prstGeom>
          <a:noFill/>
        </p:spPr>
        <p:txBody>
          <a:bodyPr wrap="square" rtlCol="0">
            <a:spAutoFit/>
          </a:bodyPr>
          <a:lstStyle/>
          <a:p>
            <a:pPr fontAlgn="auto">
              <a:spcBef>
                <a:spcPts val="0"/>
              </a:spcBef>
              <a:spcAft>
                <a:spcPts val="0"/>
              </a:spcAft>
            </a:pPr>
            <a:r>
              <a:rPr lang="en-US" sz="1600" i="1" dirty="0" smtClean="0">
                <a:solidFill>
                  <a:srgbClr val="000000"/>
                </a:solidFill>
                <a:latin typeface="Calibri"/>
                <a:cs typeface="+mn-cs"/>
              </a:rPr>
              <a:t>Claessens</a:t>
            </a:r>
            <a:r>
              <a:rPr lang="tr-TR" sz="1600" i="1" dirty="0" smtClean="0">
                <a:solidFill>
                  <a:srgbClr val="000000"/>
                </a:solidFill>
                <a:latin typeface="Calibri"/>
                <a:cs typeface="+mn-cs"/>
              </a:rPr>
              <a:t> et  </a:t>
            </a:r>
            <a:r>
              <a:rPr lang="tr-TR" sz="1600" i="1" dirty="0">
                <a:solidFill>
                  <a:srgbClr val="000000"/>
                </a:solidFill>
                <a:latin typeface="Calibri"/>
                <a:cs typeface="+mn-cs"/>
              </a:rPr>
              <a:t>a</a:t>
            </a:r>
            <a:r>
              <a:rPr lang="tr-TR" sz="1600" i="1" dirty="0" smtClean="0">
                <a:solidFill>
                  <a:srgbClr val="000000"/>
                </a:solidFill>
                <a:latin typeface="Calibri"/>
                <a:cs typeface="+mn-cs"/>
              </a:rPr>
              <a:t>l. (2014), «</a:t>
            </a:r>
            <a:r>
              <a:rPr lang="en-US" sz="1600" dirty="0" smtClean="0">
                <a:solidFill>
                  <a:srgbClr val="000000"/>
                </a:solidFill>
                <a:latin typeface="Calibri"/>
                <a:cs typeface="+mn-cs"/>
              </a:rPr>
              <a:t>Macro-Prudential </a:t>
            </a:r>
            <a:r>
              <a:rPr lang="en-US" sz="1600" dirty="0">
                <a:solidFill>
                  <a:srgbClr val="000000"/>
                </a:solidFill>
                <a:latin typeface="Calibri"/>
                <a:cs typeface="+mn-cs"/>
              </a:rPr>
              <a:t>Policies to Mitigate Financial System </a:t>
            </a:r>
            <a:r>
              <a:rPr lang="en-US" sz="1600" dirty="0" smtClean="0">
                <a:solidFill>
                  <a:srgbClr val="000000"/>
                </a:solidFill>
                <a:latin typeface="Calibri"/>
                <a:cs typeface="+mn-cs"/>
              </a:rPr>
              <a:t>Vulnerabilities</a:t>
            </a:r>
            <a:r>
              <a:rPr lang="tr-TR" sz="1600" dirty="0" smtClean="0">
                <a:solidFill>
                  <a:srgbClr val="000000"/>
                </a:solidFill>
                <a:latin typeface="Calibri"/>
                <a:cs typeface="+mn-cs"/>
              </a:rPr>
              <a:t>», IMF </a:t>
            </a:r>
            <a:r>
              <a:rPr lang="tr-TR" sz="1600" dirty="0" err="1" smtClean="0">
                <a:solidFill>
                  <a:srgbClr val="000000"/>
                </a:solidFill>
                <a:latin typeface="Calibri"/>
                <a:cs typeface="+mn-cs"/>
              </a:rPr>
              <a:t>wp</a:t>
            </a:r>
            <a:r>
              <a:rPr lang="tr-TR" sz="1600" dirty="0" smtClean="0">
                <a:solidFill>
                  <a:srgbClr val="000000"/>
                </a:solidFill>
                <a:latin typeface="Calibri"/>
                <a:cs typeface="+mn-cs"/>
              </a:rPr>
              <a:t>, 14/155</a:t>
            </a:r>
            <a:r>
              <a:rPr lang="en-US" sz="1600" dirty="0" smtClean="0">
                <a:solidFill>
                  <a:srgbClr val="000000"/>
                </a:solidFill>
                <a:latin typeface="Calibri"/>
                <a:cs typeface="+mn-cs"/>
              </a:rPr>
              <a:t> </a:t>
            </a:r>
            <a:endParaRPr lang="en-US" sz="1600" dirty="0">
              <a:solidFill>
                <a:srgbClr val="000000"/>
              </a:solidFill>
              <a:latin typeface="Calibri"/>
              <a:cs typeface="+mn-cs"/>
            </a:endParaRP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14</a:t>
            </a:fld>
            <a:endParaRPr lang="tr-TR">
              <a:solidFill>
                <a:srgbClr val="FFFFFF"/>
              </a:solidFill>
            </a:endParaRPr>
          </a:p>
        </p:txBody>
      </p:sp>
    </p:spTree>
    <p:extLst>
      <p:ext uri="{BB962C8B-B14F-4D97-AF65-F5344CB8AC3E}">
        <p14:creationId xmlns:p14="http://schemas.microsoft.com/office/powerpoint/2010/main" val="70085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4" y="3305176"/>
            <a:ext cx="8207375" cy="1021556"/>
          </a:xfrm>
          <a:noFill/>
          <a:extLst>
            <a:ext uri="{909E8E84-426E-40DD-AFC4-6F175D3DCCD1}">
              <a14:hiddenFill xmlns:a14="http://schemas.microsoft.com/office/drawing/2010/main">
                <a:solidFill>
                  <a:srgbClr val="87212E"/>
                </a:solidFill>
              </a14:hiddenFill>
            </a:ext>
          </a:extLst>
        </p:spPr>
        <p:txBody>
          <a:bodyPr>
            <a:normAutofit fontScale="90000"/>
          </a:bodyPr>
          <a:lstStyle/>
          <a:p>
            <a:pPr eaLnBrk="1" hangingPunct="1"/>
            <a:r>
              <a:rPr lang="en-US" altLang="tr-TR" cap="none" dirty="0" smtClean="0"/>
              <a:t>TURKISH MONETARY POLICY:</a:t>
            </a:r>
            <a:br>
              <a:rPr lang="en-US" altLang="tr-TR" cap="none" dirty="0" smtClean="0"/>
            </a:br>
            <a:r>
              <a:rPr lang="en-US" altLang="tr-TR" cap="none" dirty="0" smtClean="0"/>
              <a:t>THE NEW FRAMEWORK</a:t>
            </a:r>
            <a:endParaRPr lang="tr-TR" altLang="tr-TR" cap="none" dirty="0" smtClean="0"/>
          </a:p>
        </p:txBody>
      </p:sp>
      <p:sp>
        <p:nvSpPr>
          <p:cNvPr id="2" name="Slide Number Placeholder 1"/>
          <p:cNvSpPr>
            <a:spLocks noGrp="1"/>
          </p:cNvSpPr>
          <p:nvPr>
            <p:ph type="sldNum" sz="quarter" idx="10"/>
          </p:nvPr>
        </p:nvSpPr>
        <p:spPr/>
        <p:txBody>
          <a:bodyPr/>
          <a:lstStyle/>
          <a:p>
            <a:fld id="{DE9E0133-E000-4780-B86F-150BEFDCB418}" type="slidenum">
              <a:rPr lang="tr-TR" altLang="tr-TR" smtClean="0">
                <a:solidFill>
                  <a:srgbClr val="FFFFFF"/>
                </a:solidFill>
              </a:rPr>
              <a:pPr/>
              <a:t>15</a:t>
            </a:fld>
            <a:endParaRPr lang="tr-TR" altLang="tr-TR">
              <a:solidFill>
                <a:srgbClr val="FFFFFF"/>
              </a:solidFill>
            </a:endParaRPr>
          </a:p>
        </p:txBody>
      </p:sp>
    </p:spTree>
    <p:extLst>
      <p:ext uri="{BB962C8B-B14F-4D97-AF65-F5344CB8AC3E}">
        <p14:creationId xmlns:p14="http://schemas.microsoft.com/office/powerpoint/2010/main" val="3968767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tr-TR" smtClean="0"/>
              <a:t>Multiple Instruments, Multiple Objectives</a:t>
            </a:r>
          </a:p>
        </p:txBody>
      </p:sp>
      <p:graphicFrame>
        <p:nvGraphicFramePr>
          <p:cNvPr id="4" name="Diagram 3"/>
          <p:cNvGraphicFramePr/>
          <p:nvPr/>
        </p:nvGraphicFramePr>
        <p:xfrm>
          <a:off x="-468560" y="1113588"/>
          <a:ext cx="5040000" cy="334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7" name="TextBox 5"/>
          <p:cNvSpPr txBox="1">
            <a:spLocks noChangeArrowheads="1"/>
          </p:cNvSpPr>
          <p:nvPr/>
        </p:nvSpPr>
        <p:spPr bwMode="auto">
          <a:xfrm>
            <a:off x="4119563" y="1166812"/>
            <a:ext cx="1951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2000" b="1">
                <a:solidFill>
                  <a:srgbClr val="760000"/>
                </a:solidFill>
              </a:rPr>
              <a:t>KEY INDICATORS</a:t>
            </a:r>
          </a:p>
        </p:txBody>
      </p:sp>
      <p:graphicFrame>
        <p:nvGraphicFramePr>
          <p:cNvPr id="7" name="Diagram 6"/>
          <p:cNvGraphicFramePr/>
          <p:nvPr/>
        </p:nvGraphicFramePr>
        <p:xfrm>
          <a:off x="6156176" y="1449097"/>
          <a:ext cx="60960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199" name="TextBox 7"/>
          <p:cNvSpPr txBox="1">
            <a:spLocks noChangeArrowheads="1"/>
          </p:cNvSpPr>
          <p:nvPr/>
        </p:nvSpPr>
        <p:spPr bwMode="auto">
          <a:xfrm>
            <a:off x="6594475" y="1171575"/>
            <a:ext cx="1639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altLang="tr-TR" sz="2000" b="1">
                <a:solidFill>
                  <a:srgbClr val="760000"/>
                </a:solidFill>
              </a:rPr>
              <a:t>OBJECTIVES</a:t>
            </a:r>
            <a:endParaRPr lang="tr-TR" altLang="tr-TR" sz="2400" b="1">
              <a:solidFill>
                <a:srgbClr val="760000"/>
              </a:solidFill>
            </a:endParaRPr>
          </a:p>
        </p:txBody>
      </p:sp>
      <p:sp>
        <p:nvSpPr>
          <p:cNvPr id="8200" name="TextBox 8"/>
          <p:cNvSpPr txBox="1">
            <a:spLocks noChangeArrowheads="1"/>
          </p:cNvSpPr>
          <p:nvPr/>
        </p:nvSpPr>
        <p:spPr bwMode="auto">
          <a:xfrm>
            <a:off x="1017589" y="1171575"/>
            <a:ext cx="1951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2000" b="1">
                <a:solidFill>
                  <a:srgbClr val="760000"/>
                </a:solidFill>
              </a:rPr>
              <a:t>INSTRUMENTS</a:t>
            </a:r>
          </a:p>
        </p:txBody>
      </p:sp>
      <p:graphicFrame>
        <p:nvGraphicFramePr>
          <p:cNvPr id="10" name="Diagram 9"/>
          <p:cNvGraphicFramePr/>
          <p:nvPr/>
        </p:nvGraphicFramePr>
        <p:xfrm>
          <a:off x="2942792" y="2355726"/>
          <a:ext cx="4416152" cy="14699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Slide Number Placeholder 1"/>
          <p:cNvSpPr>
            <a:spLocks noGrp="1"/>
          </p:cNvSpPr>
          <p:nvPr>
            <p:ph type="sldNum" sz="quarter" idx="10"/>
          </p:nvPr>
        </p:nvSpPr>
        <p:spPr/>
        <p:txBody>
          <a:bodyPr/>
          <a:lstStyle/>
          <a:p>
            <a:fld id="{A71D6947-6AC5-4782-B636-DEB7F2353D1B}" type="slidenum">
              <a:rPr lang="tr-TR" altLang="tr-TR" smtClean="0">
                <a:solidFill>
                  <a:srgbClr val="FFFFFF"/>
                </a:solidFill>
              </a:rPr>
              <a:pPr/>
              <a:t>16</a:t>
            </a:fld>
            <a:endParaRPr lang="tr-TR" altLang="tr-TR">
              <a:solidFill>
                <a:srgbClr val="FFFFFF"/>
              </a:solidFill>
            </a:endParaRPr>
          </a:p>
        </p:txBody>
      </p:sp>
    </p:spTree>
    <p:extLst>
      <p:ext uri="{BB962C8B-B14F-4D97-AF65-F5344CB8AC3E}">
        <p14:creationId xmlns:p14="http://schemas.microsoft.com/office/powerpoint/2010/main" val="365237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rtlCol="0">
            <a:normAutofit/>
          </a:bodyPr>
          <a:lstStyle/>
          <a:p>
            <a:pPr>
              <a:defRPr/>
            </a:pPr>
            <a:r>
              <a:rPr lang="tr-TR" dirty="0"/>
              <a:t>Source: BIST, CBRT.</a:t>
            </a:r>
            <a:endParaRPr lang="en-US" dirty="0"/>
          </a:p>
        </p:txBody>
      </p:sp>
      <p:sp>
        <p:nvSpPr>
          <p:cNvPr id="4103" name="Text Placeholder 9"/>
          <p:cNvSpPr>
            <a:spLocks noGrp="1"/>
          </p:cNvSpPr>
          <p:nvPr>
            <p:ph type="body" sz="quarter" idx="14"/>
          </p:nvPr>
        </p:nvSpPr>
        <p:spPr/>
        <p:txBody>
          <a:bodyPr>
            <a:normAutofit fontScale="55000" lnSpcReduction="20000"/>
          </a:bodyPr>
          <a:lstStyle/>
          <a:p>
            <a:r>
              <a:rPr lang="en-US" sz="2600" dirty="0"/>
              <a:t>Interest Rate Corridor and Average Funding Rate</a:t>
            </a:r>
          </a:p>
          <a:p>
            <a:r>
              <a:rPr lang="en-US" dirty="0"/>
              <a:t>(Percent)</a:t>
            </a:r>
          </a:p>
        </p:txBody>
      </p:sp>
      <p:sp>
        <p:nvSpPr>
          <p:cNvPr id="4098" name="Title 1"/>
          <p:cNvSpPr>
            <a:spLocks noGrp="1"/>
          </p:cNvSpPr>
          <p:nvPr>
            <p:ph type="title"/>
          </p:nvPr>
        </p:nvSpPr>
        <p:spPr/>
        <p:txBody>
          <a:bodyPr/>
          <a:lstStyle/>
          <a:p>
            <a:r>
              <a:rPr lang="en-US" dirty="0"/>
              <a:t>Liquidity Management</a:t>
            </a:r>
            <a:endParaRPr lang="en-US" dirty="0" smtClean="0"/>
          </a:p>
        </p:txBody>
      </p:sp>
      <p:sp>
        <p:nvSpPr>
          <p:cNvPr id="3" name="Text Placeholder 2"/>
          <p:cNvSpPr>
            <a:spLocks noGrp="1"/>
          </p:cNvSpPr>
          <p:nvPr>
            <p:ph type="body" sz="half" idx="15"/>
          </p:nvPr>
        </p:nvSpPr>
        <p:spPr/>
        <p:txBody>
          <a:bodyPr/>
          <a:lstStyle/>
          <a:p>
            <a:r>
              <a:rPr lang="tr-TR" dirty="0" err="1"/>
              <a:t>Last</a:t>
            </a:r>
            <a:r>
              <a:rPr lang="tr-TR" dirty="0"/>
              <a:t> </a:t>
            </a:r>
            <a:r>
              <a:rPr lang="tr-TR" dirty="0" err="1"/>
              <a:t>Observation</a:t>
            </a:r>
            <a:r>
              <a:rPr lang="tr-TR" dirty="0"/>
              <a:t>: </a:t>
            </a:r>
            <a:r>
              <a:rPr lang="tr-TR" dirty="0" smtClean="0"/>
              <a:t>May 15, 2015</a:t>
            </a:r>
            <a:endParaRPr lang="tr-TR" dirty="0"/>
          </a:p>
        </p:txBody>
      </p:sp>
      <p:graphicFrame>
        <p:nvGraphicFramePr>
          <p:cNvPr id="21" name="Chart 20"/>
          <p:cNvGraphicFramePr>
            <a:graphicFrameLocks/>
          </p:cNvGraphicFramePr>
          <p:nvPr>
            <p:extLst>
              <p:ext uri="{D42A27DB-BD31-4B8C-83A1-F6EECF244321}">
                <p14:modId xmlns:p14="http://schemas.microsoft.com/office/powerpoint/2010/main" val="943756342"/>
              </p:ext>
            </p:extLst>
          </p:nvPr>
        </p:nvGraphicFramePr>
        <p:xfrm>
          <a:off x="472274" y="1005576"/>
          <a:ext cx="8214527" cy="356439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p:cNvCxnSpPr/>
          <p:nvPr/>
        </p:nvCxnSpPr>
        <p:spPr>
          <a:xfrm flipV="1">
            <a:off x="1447800" y="1995873"/>
            <a:ext cx="0" cy="2233228"/>
          </a:xfrm>
          <a:prstGeom prst="line">
            <a:avLst/>
          </a:prstGeom>
          <a:ln w="28575">
            <a:solidFill>
              <a:schemeClr val="tx1"/>
            </a:solidFill>
            <a:prstDash val="sysDot"/>
          </a:ln>
        </p:spPr>
        <p:style>
          <a:lnRef idx="1">
            <a:schemeClr val="dk1"/>
          </a:lnRef>
          <a:fillRef idx="0">
            <a:schemeClr val="dk1"/>
          </a:fillRef>
          <a:effectRef idx="0">
            <a:schemeClr val="dk1"/>
          </a:effectRef>
          <a:fontRef idx="minor">
            <a:schemeClr val="tx1"/>
          </a:fontRef>
        </p:style>
      </p:cxnSp>
      <p:sp>
        <p:nvSpPr>
          <p:cNvPr id="23" name="Text Box 2"/>
          <p:cNvSpPr txBox="1">
            <a:spLocks noChangeArrowheads="1"/>
          </p:cNvSpPr>
          <p:nvPr/>
        </p:nvSpPr>
        <p:spPr bwMode="auto">
          <a:xfrm>
            <a:off x="1115616" y="1584243"/>
            <a:ext cx="1219200" cy="211662"/>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200" b="1" dirty="0" smtClean="0">
                <a:solidFill>
                  <a:srgbClr val="2D2DB9">
                    <a:lumMod val="50000"/>
                  </a:srgbClr>
                </a:solidFill>
                <a:latin typeface="Century Gothic" panose="020B0502020202020204" pitchFamily="34" charset="0"/>
              </a:rPr>
              <a:t>Euro </a:t>
            </a:r>
            <a:r>
              <a:rPr lang="tr-TR" sz="1200" b="1" dirty="0" err="1" smtClean="0">
                <a:solidFill>
                  <a:srgbClr val="2D2DB9">
                    <a:lumMod val="50000"/>
                  </a:srgbClr>
                </a:solidFill>
                <a:latin typeface="Century Gothic" panose="020B0502020202020204" pitchFamily="34" charset="0"/>
              </a:rPr>
              <a:t>Area</a:t>
            </a:r>
            <a:r>
              <a:rPr lang="tr-TR" sz="1200" b="1" dirty="0" smtClean="0">
                <a:solidFill>
                  <a:srgbClr val="2D2DB9">
                    <a:lumMod val="50000"/>
                  </a:srgbClr>
                </a:solidFill>
                <a:latin typeface="Century Gothic" panose="020B0502020202020204" pitchFamily="34" charset="0"/>
              </a:rPr>
              <a:t> </a:t>
            </a:r>
            <a:r>
              <a:rPr lang="tr-TR" sz="1200" b="1" dirty="0" err="1" smtClean="0">
                <a:solidFill>
                  <a:srgbClr val="2D2DB9">
                    <a:lumMod val="50000"/>
                  </a:srgbClr>
                </a:solidFill>
                <a:latin typeface="Century Gothic" panose="020B0502020202020204" pitchFamily="34" charset="0"/>
              </a:rPr>
              <a:t>Debt</a:t>
            </a:r>
            <a:r>
              <a:rPr lang="tr-TR" sz="1200" b="1" dirty="0" smtClean="0">
                <a:solidFill>
                  <a:srgbClr val="2D2DB9">
                    <a:lumMod val="50000"/>
                  </a:srgbClr>
                </a:solidFill>
                <a:latin typeface="Century Gothic" panose="020B0502020202020204" pitchFamily="34" charset="0"/>
              </a:rPr>
              <a:t> </a:t>
            </a:r>
            <a:r>
              <a:rPr lang="tr-TR" sz="1200" b="1" dirty="0" err="1" smtClean="0">
                <a:solidFill>
                  <a:srgbClr val="2D2DB9">
                    <a:lumMod val="50000"/>
                  </a:srgbClr>
                </a:solidFill>
                <a:latin typeface="Century Gothic" panose="020B0502020202020204" pitchFamily="34" charset="0"/>
              </a:rPr>
              <a:t>Crisis</a:t>
            </a:r>
            <a:endParaRPr lang="tr-TR" sz="1200" b="1" dirty="0">
              <a:solidFill>
                <a:srgbClr val="2D2DB9">
                  <a:lumMod val="50000"/>
                </a:srgbClr>
              </a:solidFill>
              <a:latin typeface="Century Gothic" panose="020B0502020202020204" pitchFamily="34" charset="0"/>
            </a:endParaRPr>
          </a:p>
        </p:txBody>
      </p:sp>
      <p:sp>
        <p:nvSpPr>
          <p:cNvPr id="27" name="Text Box 2"/>
          <p:cNvSpPr txBox="1">
            <a:spLocks noChangeArrowheads="1"/>
          </p:cNvSpPr>
          <p:nvPr/>
        </p:nvSpPr>
        <p:spPr bwMode="auto">
          <a:xfrm>
            <a:off x="3131840" y="1763641"/>
            <a:ext cx="504056" cy="211662"/>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200" b="1" dirty="0" smtClean="0">
                <a:solidFill>
                  <a:srgbClr val="2D2DB9">
                    <a:lumMod val="50000"/>
                  </a:srgbClr>
                </a:solidFill>
                <a:latin typeface="Century Gothic" panose="020B0502020202020204" pitchFamily="34" charset="0"/>
              </a:rPr>
              <a:t>QE3</a:t>
            </a:r>
            <a:endParaRPr lang="tr-TR" sz="1200" b="1" dirty="0">
              <a:solidFill>
                <a:srgbClr val="2D2DB9">
                  <a:lumMod val="50000"/>
                </a:srgbClr>
              </a:solidFill>
              <a:latin typeface="Century Gothic" panose="020B0502020202020204" pitchFamily="34" charset="0"/>
            </a:endParaRPr>
          </a:p>
        </p:txBody>
      </p:sp>
      <p:sp>
        <p:nvSpPr>
          <p:cNvPr id="28" name="Text Box 2"/>
          <p:cNvSpPr txBox="1">
            <a:spLocks noChangeArrowheads="1"/>
          </p:cNvSpPr>
          <p:nvPr/>
        </p:nvSpPr>
        <p:spPr bwMode="auto">
          <a:xfrm>
            <a:off x="4216964" y="1642040"/>
            <a:ext cx="1065857" cy="227432"/>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200" b="1" dirty="0" err="1" smtClean="0">
                <a:solidFill>
                  <a:srgbClr val="2D2DB9">
                    <a:lumMod val="50000"/>
                  </a:srgbClr>
                </a:solidFill>
                <a:latin typeface="Century Gothic" panose="020B0502020202020204" pitchFamily="34" charset="0"/>
              </a:rPr>
              <a:t>Tapering</a:t>
            </a:r>
            <a:r>
              <a:rPr lang="tr-TR" sz="1200" b="1" dirty="0" smtClean="0">
                <a:solidFill>
                  <a:srgbClr val="2D2DB9">
                    <a:lumMod val="50000"/>
                  </a:srgbClr>
                </a:solidFill>
                <a:latin typeface="Century Gothic" panose="020B0502020202020204" pitchFamily="34" charset="0"/>
              </a:rPr>
              <a:t> </a:t>
            </a:r>
            <a:r>
              <a:rPr lang="tr-TR" sz="1200" b="1" dirty="0" err="1" smtClean="0">
                <a:solidFill>
                  <a:srgbClr val="2D2DB9">
                    <a:lumMod val="50000"/>
                  </a:srgbClr>
                </a:solidFill>
                <a:latin typeface="Century Gothic" panose="020B0502020202020204" pitchFamily="34" charset="0"/>
              </a:rPr>
              <a:t>Signal</a:t>
            </a:r>
            <a:endParaRPr lang="tr-TR" sz="1200" b="1" dirty="0">
              <a:solidFill>
                <a:srgbClr val="2D2DB9">
                  <a:lumMod val="50000"/>
                </a:srgbClr>
              </a:solidFill>
              <a:latin typeface="Century Gothic" panose="020B0502020202020204" pitchFamily="34" charset="0"/>
            </a:endParaRPr>
          </a:p>
        </p:txBody>
      </p:sp>
      <p:cxnSp>
        <p:nvCxnSpPr>
          <p:cNvPr id="29" name="Straight Connector 28"/>
          <p:cNvCxnSpPr/>
          <p:nvPr/>
        </p:nvCxnSpPr>
        <p:spPr>
          <a:xfrm flipV="1">
            <a:off x="3383868" y="1975303"/>
            <a:ext cx="0" cy="2233228"/>
          </a:xfrm>
          <a:prstGeom prst="line">
            <a:avLst/>
          </a:prstGeom>
          <a:ln w="28575">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V="1">
            <a:off x="4572000" y="1975303"/>
            <a:ext cx="0" cy="2233228"/>
          </a:xfrm>
          <a:prstGeom prst="line">
            <a:avLst/>
          </a:prstGeom>
          <a:ln w="28575">
            <a:solidFill>
              <a:schemeClr val="tx1"/>
            </a:solidFill>
            <a:prstDash val="sysDot"/>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6"/>
          </p:nvPr>
        </p:nvSpPr>
        <p:spPr/>
        <p:txBody>
          <a:bodyPr/>
          <a:lstStyle/>
          <a:p>
            <a:fld id="{EDC26E0C-3CA6-4766-9F67-393407C100EC}" type="slidenum">
              <a:rPr lang="tr-TR" altLang="tr-TR" smtClean="0">
                <a:solidFill>
                  <a:srgbClr val="FFFFFF"/>
                </a:solidFill>
              </a:rPr>
              <a:pPr/>
              <a:t>17</a:t>
            </a:fld>
            <a:endParaRPr lang="tr-TR" altLang="tr-TR">
              <a:solidFill>
                <a:srgbClr val="FFFFFF"/>
              </a:solidFill>
            </a:endParaRPr>
          </a:p>
        </p:txBody>
      </p:sp>
    </p:spTree>
    <p:extLst>
      <p:ext uri="{BB962C8B-B14F-4D97-AF65-F5344CB8AC3E}">
        <p14:creationId xmlns:p14="http://schemas.microsoft.com/office/powerpoint/2010/main" val="386305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Smoothing</a:t>
            </a:r>
            <a:r>
              <a:rPr lang="tr-TR" dirty="0" smtClean="0"/>
              <a:t> Role of </a:t>
            </a:r>
            <a:r>
              <a:rPr lang="tr-TR" dirty="0" err="1" smtClean="0"/>
              <a:t>the</a:t>
            </a:r>
            <a:r>
              <a:rPr lang="tr-TR" dirty="0" smtClean="0"/>
              <a:t> </a:t>
            </a:r>
            <a:r>
              <a:rPr lang="tr-TR" dirty="0" err="1" smtClean="0"/>
              <a:t>Interest</a:t>
            </a:r>
            <a:r>
              <a:rPr lang="tr-TR" dirty="0" smtClean="0"/>
              <a:t> Rate </a:t>
            </a:r>
            <a:r>
              <a:rPr lang="tr-TR" dirty="0" err="1" smtClean="0"/>
              <a:t>Corridor</a:t>
            </a:r>
            <a:endParaRPr lang="tr-TR" dirty="0"/>
          </a:p>
        </p:txBody>
      </p:sp>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51570"/>
            <a:ext cx="8107288" cy="377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6057" y="1815666"/>
            <a:ext cx="3816424" cy="1200329"/>
          </a:xfrm>
          <a:prstGeom prst="rect">
            <a:avLst/>
          </a:prstGeom>
          <a:noFill/>
        </p:spPr>
        <p:txBody>
          <a:bodyPr wrap="square" rtlCol="0">
            <a:spAutoFit/>
          </a:bodyPr>
          <a:lstStyle/>
          <a:p>
            <a:r>
              <a:rPr lang="en-US" dirty="0">
                <a:latin typeface="Cambria" pitchFamily="18" charset="0"/>
                <a:cs typeface="+mn-cs"/>
              </a:rPr>
              <a:t>The corridor policy can </a:t>
            </a:r>
            <a:r>
              <a:rPr lang="tr-TR" dirty="0">
                <a:latin typeface="Cambria" pitchFamily="18" charset="0"/>
                <a:cs typeface="+mn-cs"/>
              </a:rPr>
              <a:t>be </a:t>
            </a:r>
            <a:r>
              <a:rPr lang="tr-TR" dirty="0" err="1" smtClean="0">
                <a:latin typeface="Cambria" pitchFamily="18" charset="0"/>
                <a:cs typeface="+mn-cs"/>
              </a:rPr>
              <a:t>used</a:t>
            </a:r>
            <a:r>
              <a:rPr lang="tr-TR" dirty="0" smtClean="0">
                <a:latin typeface="Cambria" pitchFamily="18" charset="0"/>
                <a:cs typeface="+mn-cs"/>
              </a:rPr>
              <a:t> </a:t>
            </a:r>
            <a:r>
              <a:rPr lang="en-US" dirty="0">
                <a:latin typeface="Cambria" pitchFamily="18" charset="0"/>
                <a:cs typeface="+mn-cs"/>
              </a:rPr>
              <a:t>to discourage short-term </a:t>
            </a:r>
            <a:r>
              <a:rPr lang="en-US" dirty="0" smtClean="0">
                <a:latin typeface="Cambria" pitchFamily="18" charset="0"/>
                <a:cs typeface="+mn-cs"/>
              </a:rPr>
              <a:t>capital</a:t>
            </a:r>
            <a:r>
              <a:rPr lang="tr-TR" dirty="0" smtClean="0">
                <a:latin typeface="Cambria" pitchFamily="18" charset="0"/>
                <a:cs typeface="+mn-cs"/>
              </a:rPr>
              <a:t> </a:t>
            </a:r>
            <a:r>
              <a:rPr lang="tr-TR" dirty="0" err="1" smtClean="0">
                <a:latin typeface="Cambria" pitchFamily="18" charset="0"/>
                <a:cs typeface="+mn-cs"/>
              </a:rPr>
              <a:t>flows</a:t>
            </a:r>
            <a:r>
              <a:rPr lang="en-US" dirty="0" smtClean="0">
                <a:latin typeface="Cambria" pitchFamily="18" charset="0"/>
                <a:cs typeface="+mn-cs"/>
              </a:rPr>
              <a:t> </a:t>
            </a:r>
            <a:endParaRPr lang="tr-TR" dirty="0">
              <a:latin typeface="Cambria" pitchFamily="18" charset="0"/>
              <a:cs typeface="+mn-cs"/>
            </a:endParaRPr>
          </a:p>
          <a:p>
            <a:r>
              <a:rPr lang="en-US" i="1" dirty="0">
                <a:latin typeface="Cambria" pitchFamily="18" charset="0"/>
                <a:cs typeface="+mn-cs"/>
              </a:rPr>
              <a:t>by creating a managed uncertainty </a:t>
            </a:r>
            <a:endParaRPr lang="tr-TR" i="1" dirty="0">
              <a:latin typeface="Cambria" pitchFamily="18" charset="0"/>
              <a:cs typeface="+mn-cs"/>
            </a:endParaRPr>
          </a:p>
          <a:p>
            <a:r>
              <a:rPr lang="en-US" i="1" dirty="0">
                <a:latin typeface="Cambria" pitchFamily="18" charset="0"/>
                <a:cs typeface="+mn-cs"/>
              </a:rPr>
              <a:t>about short-term yields.</a:t>
            </a:r>
            <a:endParaRPr lang="tr-TR" i="1" dirty="0">
              <a:latin typeface="Cambria" pitchFamily="18" charset="0"/>
              <a:cs typeface="+mn-cs"/>
            </a:endParaRPr>
          </a:p>
        </p:txBody>
      </p:sp>
      <p:sp>
        <p:nvSpPr>
          <p:cNvPr id="5" name="Slide Number Placeholder 4"/>
          <p:cNvSpPr>
            <a:spLocks noGrp="1"/>
          </p:cNvSpPr>
          <p:nvPr>
            <p:ph type="sldNum" sz="quarter" idx="10"/>
          </p:nvPr>
        </p:nvSpPr>
        <p:spPr/>
        <p:txBody>
          <a:bodyPr/>
          <a:lstStyle/>
          <a:p>
            <a:fld id="{A71D6947-6AC5-4782-B636-DEB7F2353D1B}" type="slidenum">
              <a:rPr lang="tr-TR" altLang="tr-TR" smtClean="0">
                <a:solidFill>
                  <a:srgbClr val="FFFFFF"/>
                </a:solidFill>
              </a:rPr>
              <a:pPr/>
              <a:t>18</a:t>
            </a:fld>
            <a:endParaRPr lang="tr-TR" altLang="tr-TR">
              <a:solidFill>
                <a:srgbClr val="FFFFFF"/>
              </a:solidFill>
            </a:endParaRPr>
          </a:p>
        </p:txBody>
      </p:sp>
    </p:spTree>
    <p:extLst>
      <p:ext uri="{BB962C8B-B14F-4D97-AF65-F5344CB8AC3E}">
        <p14:creationId xmlns:p14="http://schemas.microsoft.com/office/powerpoint/2010/main" val="324029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tr-TR" smtClean="0"/>
              <a:t>Reserve Requirements</a:t>
            </a:r>
          </a:p>
        </p:txBody>
      </p:sp>
      <p:sp>
        <p:nvSpPr>
          <p:cNvPr id="10243" name="Content Placeholder 2"/>
          <p:cNvSpPr>
            <a:spLocks noGrp="1"/>
          </p:cNvSpPr>
          <p:nvPr>
            <p:ph idx="1"/>
          </p:nvPr>
        </p:nvSpPr>
        <p:spPr>
          <a:xfrm>
            <a:off x="1692275" y="1006079"/>
            <a:ext cx="6994525" cy="3779044"/>
          </a:xfrm>
        </p:spPr>
        <p:txBody>
          <a:bodyPr/>
          <a:lstStyle/>
          <a:p>
            <a:pPr eaLnBrk="1" hangingPunct="1"/>
            <a:r>
              <a:rPr lang="en-US" altLang="tr-TR" dirty="0" smtClean="0"/>
              <a:t>Maturity-Based Reserve Requirements</a:t>
            </a:r>
          </a:p>
          <a:p>
            <a:pPr eaLnBrk="1" hangingPunct="1"/>
            <a:endParaRPr lang="en-US" altLang="tr-TR" dirty="0" smtClean="0"/>
          </a:p>
          <a:p>
            <a:pPr eaLnBrk="1" hangingPunct="1"/>
            <a:r>
              <a:rPr lang="en-US" altLang="tr-TR" dirty="0" smtClean="0"/>
              <a:t>Currency-Based Reserve Requirements</a:t>
            </a:r>
          </a:p>
          <a:p>
            <a:pPr eaLnBrk="1" hangingPunct="1"/>
            <a:endParaRPr lang="en-US" altLang="tr-TR" dirty="0" smtClean="0"/>
          </a:p>
          <a:p>
            <a:pPr eaLnBrk="1" hangingPunct="1"/>
            <a:r>
              <a:rPr lang="en-US" altLang="tr-TR" dirty="0" smtClean="0"/>
              <a:t>Leverage-Based Reserve Requirements</a:t>
            </a:r>
          </a:p>
          <a:p>
            <a:pPr eaLnBrk="1" hangingPunct="1"/>
            <a:endParaRPr lang="en-US" altLang="tr-TR" dirty="0" smtClean="0"/>
          </a:p>
          <a:p>
            <a:pPr eaLnBrk="1" hangingPunct="1"/>
            <a:r>
              <a:rPr lang="en-US" altLang="tr-TR" dirty="0" smtClean="0"/>
              <a:t>Reserve Options Mechanism</a:t>
            </a:r>
            <a:endParaRPr lang="tr-TR" altLang="tr-TR" dirty="0" smtClean="0"/>
          </a:p>
          <a:p>
            <a:pPr marL="0" indent="0" eaLnBrk="1" hangingPunct="1">
              <a:buNone/>
            </a:pPr>
            <a:endParaRPr lang="tr-TR" altLang="tr-TR" dirty="0" smtClean="0"/>
          </a:p>
          <a:p>
            <a:pPr eaLnBrk="1" hangingPunct="1"/>
            <a:r>
              <a:rPr lang="tr-TR" altLang="tr-TR" dirty="0" err="1" smtClean="0"/>
              <a:t>Core</a:t>
            </a:r>
            <a:r>
              <a:rPr lang="tr-TR" altLang="tr-TR" dirty="0" smtClean="0"/>
              <a:t> </a:t>
            </a:r>
            <a:r>
              <a:rPr lang="tr-TR" altLang="tr-TR" dirty="0" err="1" smtClean="0"/>
              <a:t>vs</a:t>
            </a:r>
            <a:r>
              <a:rPr lang="tr-TR" altLang="tr-TR" dirty="0" smtClean="0"/>
              <a:t> </a:t>
            </a:r>
            <a:r>
              <a:rPr lang="tr-TR" altLang="tr-TR" dirty="0" err="1" smtClean="0"/>
              <a:t>Noncore</a:t>
            </a:r>
            <a:r>
              <a:rPr lang="en-US" altLang="tr-TR" dirty="0" smtClean="0"/>
              <a:t> </a:t>
            </a:r>
            <a:r>
              <a:rPr lang="en-US" altLang="tr-TR" dirty="0"/>
              <a:t>Reserve Requirements</a:t>
            </a:r>
            <a:endParaRPr lang="en-US" altLang="tr-TR" dirty="0" smtClean="0"/>
          </a:p>
        </p:txBody>
      </p:sp>
      <p:sp>
        <p:nvSpPr>
          <p:cNvPr id="2" name="Slide Number Placeholder 1"/>
          <p:cNvSpPr>
            <a:spLocks noGrp="1"/>
          </p:cNvSpPr>
          <p:nvPr>
            <p:ph type="sldNum" sz="quarter" idx="10"/>
          </p:nvPr>
        </p:nvSpPr>
        <p:spPr/>
        <p:txBody>
          <a:bodyPr/>
          <a:lstStyle/>
          <a:p>
            <a:fld id="{61AB47EC-37E5-4239-9B36-CDD2BC0A0F82}" type="slidenum">
              <a:rPr lang="tr-TR" altLang="tr-TR" smtClean="0">
                <a:solidFill>
                  <a:srgbClr val="FFFFFF"/>
                </a:solidFill>
              </a:rPr>
              <a:pPr/>
              <a:t>19</a:t>
            </a:fld>
            <a:endParaRPr lang="tr-TR" altLang="tr-TR">
              <a:solidFill>
                <a:srgbClr val="FFFFFF"/>
              </a:solidFill>
            </a:endParaRPr>
          </a:p>
        </p:txBody>
      </p:sp>
    </p:spTree>
    <p:extLst>
      <p:ext uri="{BB962C8B-B14F-4D97-AF65-F5344CB8AC3E}">
        <p14:creationId xmlns:p14="http://schemas.microsoft.com/office/powerpoint/2010/main" val="17533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tr-TR" smtClean="0"/>
              <a:t>Contents</a:t>
            </a:r>
            <a:endParaRPr lang="tr-TR" altLang="tr-TR" smtClean="0"/>
          </a:p>
        </p:txBody>
      </p:sp>
      <p:sp>
        <p:nvSpPr>
          <p:cNvPr id="5123" name="Content Placeholder 2"/>
          <p:cNvSpPr>
            <a:spLocks noGrp="1"/>
          </p:cNvSpPr>
          <p:nvPr>
            <p:ph idx="1"/>
          </p:nvPr>
        </p:nvSpPr>
        <p:spPr/>
        <p:txBody>
          <a:bodyPr/>
          <a:lstStyle/>
          <a:p>
            <a:pPr marL="514350" indent="-514350">
              <a:lnSpc>
                <a:spcPct val="150000"/>
              </a:lnSpc>
              <a:spcBef>
                <a:spcPts val="0"/>
              </a:spcBef>
              <a:buFont typeface="+mj-lt"/>
              <a:buAutoNum type="romanUcPeriod"/>
            </a:pPr>
            <a:r>
              <a:rPr lang="tr-TR" dirty="0" err="1" smtClean="0"/>
              <a:t>Challenges</a:t>
            </a:r>
            <a:r>
              <a:rPr lang="tr-TR" dirty="0" smtClean="0"/>
              <a:t> </a:t>
            </a:r>
            <a:r>
              <a:rPr lang="tr-TR" dirty="0" err="1" smtClean="0"/>
              <a:t>after</a:t>
            </a:r>
            <a:r>
              <a:rPr lang="tr-TR" dirty="0" smtClean="0"/>
              <a:t>  </a:t>
            </a:r>
            <a:r>
              <a:rPr lang="tr-TR" dirty="0" err="1" smtClean="0"/>
              <a:t>the</a:t>
            </a:r>
            <a:r>
              <a:rPr lang="tr-TR" dirty="0" smtClean="0"/>
              <a:t> Global Financial </a:t>
            </a:r>
            <a:r>
              <a:rPr lang="tr-TR" dirty="0" err="1" smtClean="0"/>
              <a:t>Crisis</a:t>
            </a:r>
            <a:endParaRPr lang="tr-TR" dirty="0" smtClean="0"/>
          </a:p>
          <a:p>
            <a:pPr marL="457200" indent="-457200">
              <a:lnSpc>
                <a:spcPct val="150000"/>
              </a:lnSpc>
              <a:spcBef>
                <a:spcPts val="0"/>
              </a:spcBef>
              <a:buFont typeface="+mj-lt"/>
              <a:buAutoNum type="romanUcPeriod"/>
            </a:pPr>
            <a:r>
              <a:rPr lang="tr-TR" dirty="0" smtClean="0"/>
              <a:t>New Central </a:t>
            </a:r>
            <a:r>
              <a:rPr lang="tr-TR" dirty="0" err="1" smtClean="0"/>
              <a:t>Banking</a:t>
            </a:r>
            <a:endParaRPr lang="tr-TR" altLang="tr-TR" dirty="0" smtClean="0"/>
          </a:p>
          <a:p>
            <a:pPr marL="514350" indent="-514350" eaLnBrk="1" hangingPunct="1">
              <a:lnSpc>
                <a:spcPct val="150000"/>
              </a:lnSpc>
              <a:spcBef>
                <a:spcPct val="0"/>
              </a:spcBef>
              <a:buFont typeface="Calibri" pitchFamily="34" charset="0"/>
              <a:buAutoNum type="romanUcPeriod"/>
            </a:pPr>
            <a:r>
              <a:rPr lang="en-US" altLang="tr-TR" dirty="0" smtClean="0"/>
              <a:t>T</a:t>
            </a:r>
            <a:r>
              <a:rPr lang="tr-TR" altLang="tr-TR" dirty="0" err="1" smtClean="0"/>
              <a:t>urkish</a:t>
            </a:r>
            <a:r>
              <a:rPr lang="tr-TR" altLang="tr-TR" dirty="0" smtClean="0"/>
              <a:t> </a:t>
            </a:r>
            <a:r>
              <a:rPr lang="tr-TR" altLang="tr-TR" dirty="0" err="1" smtClean="0"/>
              <a:t>Monetary</a:t>
            </a:r>
            <a:r>
              <a:rPr lang="tr-TR" altLang="tr-TR" dirty="0" smtClean="0"/>
              <a:t> </a:t>
            </a:r>
            <a:r>
              <a:rPr lang="tr-TR" altLang="tr-TR" dirty="0" err="1" smtClean="0"/>
              <a:t>Policy</a:t>
            </a:r>
            <a:r>
              <a:rPr lang="en-US" altLang="tr-TR" dirty="0" smtClean="0"/>
              <a:t>:</a:t>
            </a:r>
            <a:r>
              <a:rPr lang="tr-TR" altLang="tr-TR" dirty="0" smtClean="0"/>
              <a:t> </a:t>
            </a:r>
            <a:r>
              <a:rPr lang="en-US" altLang="tr-TR" dirty="0" smtClean="0"/>
              <a:t>The New Framework</a:t>
            </a:r>
            <a:endParaRPr lang="tr-TR" altLang="tr-TR" dirty="0" smtClean="0"/>
          </a:p>
          <a:p>
            <a:pPr marL="514350" indent="-514350" eaLnBrk="1" hangingPunct="1">
              <a:lnSpc>
                <a:spcPct val="150000"/>
              </a:lnSpc>
              <a:spcBef>
                <a:spcPct val="0"/>
              </a:spcBef>
              <a:buFont typeface="Calibri" pitchFamily="34" charset="0"/>
              <a:buAutoNum type="romanUcPeriod"/>
            </a:pPr>
            <a:r>
              <a:rPr lang="en-US" altLang="tr-TR" dirty="0" smtClean="0"/>
              <a:t>Effectiveness of </a:t>
            </a:r>
            <a:r>
              <a:rPr lang="tr-TR" altLang="tr-TR" dirty="0" err="1"/>
              <a:t>M</a:t>
            </a:r>
            <a:r>
              <a:rPr lang="en-US" altLang="tr-TR" dirty="0" err="1" smtClean="0"/>
              <a:t>acroprudential</a:t>
            </a:r>
            <a:r>
              <a:rPr lang="en-US" altLang="tr-TR" dirty="0" smtClean="0"/>
              <a:t> </a:t>
            </a:r>
            <a:r>
              <a:rPr lang="tr-TR" altLang="tr-TR" dirty="0" smtClean="0"/>
              <a:t>P</a:t>
            </a:r>
            <a:r>
              <a:rPr lang="en-US" altLang="tr-TR" dirty="0" err="1" smtClean="0"/>
              <a:t>olicies</a:t>
            </a:r>
            <a:r>
              <a:rPr lang="en-US" altLang="tr-TR" dirty="0" smtClean="0"/>
              <a:t> in Turkey: </a:t>
            </a:r>
            <a:br>
              <a:rPr lang="en-US" altLang="tr-TR" dirty="0" smtClean="0"/>
            </a:br>
            <a:r>
              <a:rPr lang="tr-TR" altLang="tr-TR" dirty="0" err="1" smtClean="0"/>
              <a:t>Two</a:t>
            </a:r>
            <a:r>
              <a:rPr lang="en-US" altLang="tr-TR" dirty="0" smtClean="0"/>
              <a:t> </a:t>
            </a:r>
            <a:r>
              <a:rPr lang="tr-TR" altLang="tr-TR" dirty="0" smtClean="0"/>
              <a:t>E</a:t>
            </a:r>
            <a:r>
              <a:rPr lang="en-US" altLang="tr-TR" dirty="0" err="1" smtClean="0"/>
              <a:t>mpirical</a:t>
            </a:r>
            <a:r>
              <a:rPr lang="en-US" altLang="tr-TR" dirty="0" smtClean="0"/>
              <a:t> </a:t>
            </a:r>
            <a:r>
              <a:rPr lang="tr-TR" altLang="tr-TR" dirty="0" smtClean="0"/>
              <a:t>A</a:t>
            </a:r>
            <a:r>
              <a:rPr lang="en-US" altLang="tr-TR" dirty="0" err="1" smtClean="0"/>
              <a:t>ssessment</a:t>
            </a:r>
            <a:r>
              <a:rPr lang="tr-TR" altLang="tr-TR" dirty="0" smtClean="0"/>
              <a:t>s</a:t>
            </a:r>
          </a:p>
        </p:txBody>
      </p:sp>
      <p:sp>
        <p:nvSpPr>
          <p:cNvPr id="2" name="Slide Number Placeholder 1"/>
          <p:cNvSpPr>
            <a:spLocks noGrp="1"/>
          </p:cNvSpPr>
          <p:nvPr>
            <p:ph type="sldNum" sz="quarter" idx="10"/>
          </p:nvPr>
        </p:nvSpPr>
        <p:spPr/>
        <p:txBody>
          <a:bodyPr/>
          <a:lstStyle/>
          <a:p>
            <a:fld id="{61AB47EC-37E5-4239-9B36-CDD2BC0A0F82}" type="slidenum">
              <a:rPr lang="tr-TR" altLang="tr-TR" smtClean="0">
                <a:solidFill>
                  <a:srgbClr val="FFFFFF"/>
                </a:solidFill>
              </a:rPr>
              <a:pPr/>
              <a:t>2</a:t>
            </a:fld>
            <a:endParaRPr lang="tr-TR" altLang="tr-TR">
              <a:solidFill>
                <a:srgbClr val="FFFFFF"/>
              </a:solidFill>
            </a:endParaRPr>
          </a:p>
        </p:txBody>
      </p:sp>
    </p:spTree>
    <p:extLst>
      <p:ext uri="{BB962C8B-B14F-4D97-AF65-F5344CB8AC3E}">
        <p14:creationId xmlns:p14="http://schemas.microsoft.com/office/powerpoint/2010/main" val="425028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pPr eaLnBrk="1" hangingPunct="1"/>
            <a:r>
              <a:rPr lang="tr-TR" altLang="tr-TR" sz="2400" dirty="0" err="1" smtClean="0"/>
              <a:t>Maturity</a:t>
            </a:r>
            <a:r>
              <a:rPr lang="tr-TR" altLang="tr-TR" sz="2400" dirty="0" smtClean="0"/>
              <a:t> </a:t>
            </a:r>
            <a:r>
              <a:rPr lang="tr-TR" altLang="tr-TR" sz="2400" dirty="0" err="1" smtClean="0"/>
              <a:t>Based</a:t>
            </a:r>
            <a:r>
              <a:rPr lang="tr-TR" altLang="tr-TR" sz="2400" dirty="0" smtClean="0"/>
              <a:t> / </a:t>
            </a:r>
            <a:r>
              <a:rPr lang="tr-TR" altLang="tr-TR" sz="2400" dirty="0" err="1" smtClean="0"/>
              <a:t>Core</a:t>
            </a:r>
            <a:r>
              <a:rPr lang="tr-TR" altLang="tr-TR" sz="2400" dirty="0" smtClean="0"/>
              <a:t>- </a:t>
            </a:r>
            <a:r>
              <a:rPr lang="tr-TR" altLang="tr-TR" sz="2400" dirty="0" err="1" smtClean="0"/>
              <a:t>Non-core</a:t>
            </a:r>
            <a:r>
              <a:rPr lang="tr-TR" altLang="tr-TR" sz="2400" dirty="0" smtClean="0"/>
              <a:t/>
            </a:r>
            <a:br>
              <a:rPr lang="tr-TR" altLang="tr-TR" sz="2400" dirty="0" smtClean="0"/>
            </a:br>
            <a:r>
              <a:rPr lang="tr-TR" altLang="tr-TR" sz="2400" dirty="0" err="1" smtClean="0"/>
              <a:t>Reserve</a:t>
            </a:r>
            <a:r>
              <a:rPr lang="tr-TR" altLang="tr-TR" sz="2400" dirty="0" smtClean="0"/>
              <a:t> </a:t>
            </a:r>
            <a:r>
              <a:rPr lang="tr-TR" altLang="tr-TR" sz="2400" dirty="0" err="1" smtClean="0"/>
              <a:t>Requirements</a:t>
            </a:r>
            <a:endParaRPr lang="tr-TR" altLang="tr-TR"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984028381"/>
              </p:ext>
            </p:extLst>
          </p:nvPr>
        </p:nvGraphicFramePr>
        <p:xfrm>
          <a:off x="827585" y="897564"/>
          <a:ext cx="7488833" cy="3348371"/>
        </p:xfrm>
        <a:graphic>
          <a:graphicData uri="http://schemas.openxmlformats.org/drawingml/2006/table">
            <a:tbl>
              <a:tblPr/>
              <a:tblGrid>
                <a:gridCol w="3389682"/>
                <a:gridCol w="551809"/>
                <a:gridCol w="3153193"/>
                <a:gridCol w="394149"/>
              </a:tblGrid>
              <a:tr h="296842">
                <a:tc gridSpan="4">
                  <a:txBody>
                    <a:bodyPr/>
                    <a:lstStyle/>
                    <a:p>
                      <a:pPr algn="ctr" fontAlgn="ctr"/>
                      <a:r>
                        <a:rPr lang="tr-TR" sz="1200" b="1" i="0" u="none" strike="noStrike" dirty="0" err="1">
                          <a:solidFill>
                            <a:srgbClr val="000000"/>
                          </a:solidFill>
                          <a:effectLst/>
                          <a:latin typeface="Cambria"/>
                        </a:rPr>
                        <a:t>Reserve</a:t>
                      </a:r>
                      <a:r>
                        <a:rPr lang="tr-TR" sz="1200" b="1" i="0" u="none" strike="noStrike" dirty="0">
                          <a:solidFill>
                            <a:srgbClr val="000000"/>
                          </a:solidFill>
                          <a:effectLst/>
                          <a:latin typeface="Cambria"/>
                        </a:rPr>
                        <a:t> </a:t>
                      </a:r>
                      <a:r>
                        <a:rPr lang="tr-TR" sz="1200" b="1" i="0" u="none" strike="noStrike" dirty="0" err="1">
                          <a:solidFill>
                            <a:srgbClr val="000000"/>
                          </a:solidFill>
                          <a:effectLst/>
                          <a:latin typeface="Cambria"/>
                        </a:rPr>
                        <a:t>Requirement</a:t>
                      </a:r>
                      <a:r>
                        <a:rPr lang="tr-TR" sz="1200" b="1" i="0" u="none" strike="noStrike" dirty="0">
                          <a:solidFill>
                            <a:srgbClr val="000000"/>
                          </a:solidFill>
                          <a:effectLst/>
                          <a:latin typeface="Cambria"/>
                        </a:rPr>
                        <a:t> </a:t>
                      </a:r>
                      <a:r>
                        <a:rPr lang="tr-TR" sz="1200" b="1" i="0" u="none" strike="noStrike" dirty="0" err="1">
                          <a:solidFill>
                            <a:srgbClr val="000000"/>
                          </a:solidFill>
                          <a:effectLst/>
                          <a:latin typeface="Cambria"/>
                        </a:rPr>
                        <a:t>Ratios</a:t>
                      </a:r>
                      <a:r>
                        <a:rPr lang="tr-TR" sz="1200" b="1" i="0" u="none" strike="noStrike" dirty="0">
                          <a:solidFill>
                            <a:srgbClr val="000000"/>
                          </a:solidFill>
                          <a:effectLst/>
                          <a:latin typeface="Cambria"/>
                        </a:rPr>
                        <a:t> (%)</a:t>
                      </a:r>
                    </a:p>
                  </a:txBody>
                  <a:tcPr marL="9525" marR="9525" marT="7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37473">
                <a:tc gridSpan="2">
                  <a:txBody>
                    <a:bodyPr/>
                    <a:lstStyle/>
                    <a:p>
                      <a:pPr algn="ctr" fontAlgn="ctr"/>
                      <a:r>
                        <a:rPr lang="tr-TR" sz="900" b="1" i="0" u="none" strike="noStrike">
                          <a:solidFill>
                            <a:srgbClr val="000000"/>
                          </a:solidFill>
                          <a:effectLst/>
                          <a:latin typeface="Cambria"/>
                        </a:rPr>
                        <a:t>TL</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2">
                  <a:txBody>
                    <a:bodyPr/>
                    <a:lstStyle/>
                    <a:p>
                      <a:pPr algn="ctr" fontAlgn="ctr"/>
                      <a:r>
                        <a:rPr lang="tr-TR" sz="900" b="1" i="0" u="none" strike="noStrike">
                          <a:solidFill>
                            <a:srgbClr val="000000"/>
                          </a:solidFill>
                          <a:effectLst/>
                          <a:latin typeface="Cambria"/>
                        </a:rPr>
                        <a:t>FX</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r>
              <a:tr h="237473">
                <a:tc gridSpan="2">
                  <a:txBody>
                    <a:bodyPr/>
                    <a:lstStyle/>
                    <a:p>
                      <a:pPr algn="ctr" fontAlgn="ctr"/>
                      <a:r>
                        <a:rPr lang="tr-TR" sz="900" b="1" i="0" u="none" strike="noStrike">
                          <a:solidFill>
                            <a:srgbClr val="000000"/>
                          </a:solidFill>
                          <a:effectLst/>
                          <a:latin typeface="Cambria"/>
                        </a:rPr>
                        <a:t>Core Liabilities</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2">
                  <a:txBody>
                    <a:bodyPr/>
                    <a:lstStyle/>
                    <a:p>
                      <a:pPr algn="ctr" fontAlgn="ctr"/>
                      <a:r>
                        <a:rPr lang="tr-TR" sz="900" b="1" i="0" u="none" strike="noStrike">
                          <a:solidFill>
                            <a:srgbClr val="000000"/>
                          </a:solidFill>
                          <a:effectLst/>
                          <a:latin typeface="Cambria"/>
                        </a:rPr>
                        <a:t>Core Liabilities</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r>
              <a:tr h="902398">
                <a:tc>
                  <a:txBody>
                    <a:bodyPr/>
                    <a:lstStyle/>
                    <a:p>
                      <a:pPr algn="l" fontAlgn="ctr"/>
                      <a:r>
                        <a:rPr lang="en-US" sz="900" b="0" i="0" u="none" strike="noStrike">
                          <a:solidFill>
                            <a:srgbClr val="000000"/>
                          </a:solidFill>
                          <a:effectLst/>
                          <a:latin typeface="Cambria"/>
                        </a:rPr>
                        <a:t>Demand deposits, notice deposits and current accounts, deposits/participation accounts with maturities up to 3 months</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a:solidFill>
                            <a:srgbClr val="000000"/>
                          </a:solidFill>
                          <a:effectLst/>
                          <a:latin typeface="Cambria"/>
                        </a:rPr>
                        <a:t>11.5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900" b="0" i="0" u="none" strike="noStrike">
                          <a:solidFill>
                            <a:srgbClr val="000000"/>
                          </a:solidFill>
                          <a:effectLst/>
                          <a:latin typeface="Cambria"/>
                        </a:rPr>
                        <a:t>Demand deposits, notice deposits and FX current accounts up to 1-year maturity</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a:solidFill>
                            <a:srgbClr val="000000"/>
                          </a:solidFill>
                          <a:effectLst/>
                          <a:latin typeface="Cambria"/>
                        </a:rPr>
                        <a:t>13</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37473">
                <a:tc>
                  <a:txBody>
                    <a:bodyPr/>
                    <a:lstStyle/>
                    <a:p>
                      <a:pPr algn="l" fontAlgn="ctr"/>
                      <a:r>
                        <a:rPr lang="tr-TR" sz="900" b="0" i="0" u="none" strike="noStrike">
                          <a:solidFill>
                            <a:srgbClr val="000000"/>
                          </a:solidFill>
                          <a:effectLst/>
                          <a:latin typeface="Calibri"/>
                        </a:rPr>
                        <a:t>≤</a:t>
                      </a:r>
                      <a:r>
                        <a:rPr lang="tr-TR" sz="900" b="0" i="0" u="none" strike="noStrike">
                          <a:solidFill>
                            <a:srgbClr val="000000"/>
                          </a:solidFill>
                          <a:effectLst/>
                          <a:latin typeface="Cambria"/>
                        </a:rPr>
                        <a:t> 6-month maturity </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mbria"/>
                        </a:rPr>
                        <a:t>8.5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mbria"/>
                        </a:rPr>
                        <a:t>≥ 1-year maturity</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mbria"/>
                        </a:rPr>
                        <a:t>9</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73">
                <a:tc>
                  <a:txBody>
                    <a:bodyPr/>
                    <a:lstStyle/>
                    <a:p>
                      <a:pPr algn="l" fontAlgn="ctr"/>
                      <a:r>
                        <a:rPr lang="tr-TR" sz="900" b="0" i="0" u="none" strike="noStrike">
                          <a:solidFill>
                            <a:srgbClr val="000000"/>
                          </a:solidFill>
                          <a:effectLst/>
                          <a:latin typeface="Cambria"/>
                        </a:rPr>
                        <a:t>&lt; 1-year maturity </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a:solidFill>
                            <a:srgbClr val="000000"/>
                          </a:solidFill>
                          <a:effectLst/>
                          <a:latin typeface="Cambria"/>
                        </a:rPr>
                        <a:t>6.5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ctr" fontAlgn="ctr"/>
                      <a:r>
                        <a:rPr lang="tr-TR" sz="900" b="1" i="0" u="none" strike="noStrike">
                          <a:solidFill>
                            <a:srgbClr val="000000"/>
                          </a:solidFill>
                          <a:effectLst/>
                          <a:latin typeface="Cambria"/>
                        </a:rPr>
                        <a:t>Non-Core Liabilities</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r>
              <a:tr h="237473">
                <a:tc>
                  <a:txBody>
                    <a:bodyPr/>
                    <a:lstStyle/>
                    <a:p>
                      <a:pPr algn="l" fontAlgn="ctr"/>
                      <a:r>
                        <a:rPr lang="tr-TR" sz="900" b="0" i="0" u="none" strike="noStrike">
                          <a:solidFill>
                            <a:srgbClr val="000000"/>
                          </a:solidFill>
                          <a:effectLst/>
                          <a:latin typeface="Calibri"/>
                        </a:rPr>
                        <a:t>≥ </a:t>
                      </a:r>
                      <a:r>
                        <a:rPr lang="tr-TR" sz="900" b="0" i="0" u="none" strike="noStrike">
                          <a:solidFill>
                            <a:srgbClr val="000000"/>
                          </a:solidFill>
                          <a:effectLst/>
                          <a:latin typeface="Cambria"/>
                        </a:rPr>
                        <a:t>1-year maturity</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mbria"/>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mbria"/>
                        </a:rPr>
                        <a:t>≤1-year maturity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a:solidFill>
                            <a:srgbClr val="000000"/>
                          </a:solidFill>
                          <a:effectLst/>
                          <a:latin typeface="Cambria"/>
                        </a:rPr>
                        <a:t>20</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37473">
                <a:tc gridSpan="2">
                  <a:txBody>
                    <a:bodyPr/>
                    <a:lstStyle/>
                    <a:p>
                      <a:pPr algn="ctr" fontAlgn="ctr"/>
                      <a:r>
                        <a:rPr lang="tr-TR" sz="900" b="1" i="0" u="none" strike="noStrike">
                          <a:solidFill>
                            <a:srgbClr val="000000"/>
                          </a:solidFill>
                          <a:effectLst/>
                          <a:latin typeface="Cambria"/>
                        </a:rPr>
                        <a:t>Non-Core Liabilities</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a:txBody>
                    <a:bodyPr/>
                    <a:lstStyle/>
                    <a:p>
                      <a:pPr algn="l" fontAlgn="ctr"/>
                      <a:r>
                        <a:rPr lang="tr-TR" sz="900" b="0" i="0" u="none" strike="noStrike">
                          <a:solidFill>
                            <a:srgbClr val="000000"/>
                          </a:solidFill>
                          <a:effectLst/>
                          <a:latin typeface="Cambria"/>
                        </a:rPr>
                        <a:t>≤ 2-year maturity</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mbria"/>
                        </a:rPr>
                        <a:t>14</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73">
                <a:tc>
                  <a:txBody>
                    <a:bodyPr/>
                    <a:lstStyle/>
                    <a:p>
                      <a:pPr algn="l" fontAlgn="ctr"/>
                      <a:r>
                        <a:rPr lang="tr-TR" sz="900" b="0" i="0" u="none" strike="noStrike">
                          <a:solidFill>
                            <a:srgbClr val="000000"/>
                          </a:solidFill>
                          <a:effectLst/>
                          <a:latin typeface="Cambria"/>
                        </a:rPr>
                        <a:t>≤1-year maturity </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dirty="0">
                          <a:solidFill>
                            <a:srgbClr val="000000"/>
                          </a:solidFill>
                          <a:effectLst/>
                          <a:latin typeface="Cambria"/>
                        </a:rPr>
                        <a:t>11.5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tr-TR" sz="900" b="0" i="0" u="none" strike="noStrike">
                          <a:solidFill>
                            <a:srgbClr val="000000"/>
                          </a:solidFill>
                          <a:effectLst/>
                          <a:latin typeface="Cambria"/>
                        </a:rPr>
                        <a:t>≤ 3-year maturity</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a:solidFill>
                            <a:srgbClr val="000000"/>
                          </a:solidFill>
                          <a:effectLst/>
                          <a:latin typeface="Cambria"/>
                        </a:rPr>
                        <a:t>8</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37473">
                <a:tc>
                  <a:txBody>
                    <a:bodyPr/>
                    <a:lstStyle/>
                    <a:p>
                      <a:pPr algn="l" fontAlgn="ctr"/>
                      <a:r>
                        <a:rPr lang="tr-TR" sz="900" b="0" i="0" u="none" strike="noStrike">
                          <a:solidFill>
                            <a:srgbClr val="000000"/>
                          </a:solidFill>
                          <a:effectLst/>
                          <a:latin typeface="Cambria"/>
                        </a:rPr>
                        <a:t>≤ 3-year maturity</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mbria"/>
                        </a:rPr>
                        <a:t>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mbria"/>
                        </a:rPr>
                        <a:t>≤ 5-year maturity</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mbria"/>
                        </a:rPr>
                        <a:t>7</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347">
                <a:tc>
                  <a:txBody>
                    <a:bodyPr/>
                    <a:lstStyle/>
                    <a:p>
                      <a:pPr algn="l" fontAlgn="ctr"/>
                      <a:r>
                        <a:rPr lang="tr-TR" sz="900" b="0" i="0" u="none" strike="noStrike">
                          <a:solidFill>
                            <a:srgbClr val="000000"/>
                          </a:solidFill>
                          <a:effectLst/>
                          <a:latin typeface="Cambria"/>
                        </a:rPr>
                        <a:t>&gt; 3-year maturity</a:t>
                      </a:r>
                    </a:p>
                  </a:txBody>
                  <a:tcPr marL="9525" marR="9525" marT="714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dirty="0">
                          <a:solidFill>
                            <a:srgbClr val="000000"/>
                          </a:solidFill>
                          <a:effectLst/>
                          <a:latin typeface="Cambria"/>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l" fontAlgn="ctr"/>
                      <a:r>
                        <a:rPr lang="tr-TR" sz="900" b="0" i="0" u="none" strike="noStrike">
                          <a:solidFill>
                            <a:srgbClr val="000000"/>
                          </a:solidFill>
                          <a:effectLst/>
                          <a:latin typeface="Cambria"/>
                        </a:rPr>
                        <a:t>&gt; 5-year maturity</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tr-TR" sz="900" b="0" i="0" u="none" strike="noStrike" dirty="0">
                          <a:solidFill>
                            <a:srgbClr val="000000"/>
                          </a:solidFill>
                          <a:effectLst/>
                          <a:latin typeface="Cambria"/>
                        </a:rPr>
                        <a:t>6</a:t>
                      </a:r>
                    </a:p>
                  </a:txBody>
                  <a:tcPr marL="9525" marR="9525" marT="714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r>
            </a:tbl>
          </a:graphicData>
        </a:graphic>
      </p:graphicFrame>
      <p:sp>
        <p:nvSpPr>
          <p:cNvPr id="6" name="TextBox 5"/>
          <p:cNvSpPr txBox="1"/>
          <p:nvPr/>
        </p:nvSpPr>
        <p:spPr>
          <a:xfrm>
            <a:off x="539552" y="4353949"/>
            <a:ext cx="8136904" cy="646331"/>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latin typeface="Cambria" pitchFamily="18" charset="0"/>
                <a:cs typeface="+mn-cs"/>
              </a:rPr>
              <a:t>Lower</a:t>
            </a:r>
            <a:r>
              <a:rPr lang="tr-TR" dirty="0" smtClean="0">
                <a:latin typeface="Cambria" pitchFamily="18" charset="0"/>
                <a:cs typeface="+mn-cs"/>
              </a:rPr>
              <a:t> RR </a:t>
            </a:r>
            <a:r>
              <a:rPr lang="tr-TR" dirty="0" err="1" smtClean="0">
                <a:latin typeface="Cambria" pitchFamily="18" charset="0"/>
                <a:cs typeface="+mn-cs"/>
              </a:rPr>
              <a:t>for</a:t>
            </a:r>
            <a:r>
              <a:rPr lang="tr-TR" dirty="0" smtClean="0">
                <a:latin typeface="Cambria" pitchFamily="18" charset="0"/>
                <a:cs typeface="+mn-cs"/>
              </a:rPr>
              <a:t> </a:t>
            </a:r>
            <a:r>
              <a:rPr lang="tr-TR" dirty="0" err="1" smtClean="0">
                <a:latin typeface="Cambria" pitchFamily="18" charset="0"/>
                <a:cs typeface="+mn-cs"/>
              </a:rPr>
              <a:t>higher</a:t>
            </a:r>
            <a:r>
              <a:rPr lang="tr-TR" dirty="0" smtClean="0">
                <a:latin typeface="Cambria" pitchFamily="18" charset="0"/>
                <a:cs typeface="+mn-cs"/>
              </a:rPr>
              <a:t> </a:t>
            </a:r>
            <a:r>
              <a:rPr lang="tr-TR" dirty="0" err="1" smtClean="0">
                <a:latin typeface="Cambria" pitchFamily="18" charset="0"/>
                <a:cs typeface="+mn-cs"/>
              </a:rPr>
              <a:t>maturities</a:t>
            </a:r>
            <a:r>
              <a:rPr lang="tr-TR" dirty="0" smtClean="0">
                <a:latin typeface="Cambria" pitchFamily="18" charset="0"/>
                <a:cs typeface="+mn-cs"/>
              </a:rPr>
              <a:t>            → 	</a:t>
            </a:r>
            <a:r>
              <a:rPr lang="tr-TR" dirty="0" err="1" smtClean="0">
                <a:latin typeface="Cambria" pitchFamily="18" charset="0"/>
                <a:cs typeface="+mn-cs"/>
              </a:rPr>
              <a:t>encourage</a:t>
            </a:r>
            <a:r>
              <a:rPr lang="tr-TR" dirty="0" smtClean="0">
                <a:latin typeface="Cambria" pitchFamily="18" charset="0"/>
                <a:cs typeface="+mn-cs"/>
              </a:rPr>
              <a:t> </a:t>
            </a:r>
            <a:r>
              <a:rPr lang="tr-TR" dirty="0" err="1" smtClean="0">
                <a:latin typeface="Cambria" pitchFamily="18" charset="0"/>
                <a:cs typeface="+mn-cs"/>
              </a:rPr>
              <a:t>longer</a:t>
            </a:r>
            <a:r>
              <a:rPr lang="tr-TR" dirty="0" smtClean="0">
                <a:latin typeface="Cambria" pitchFamily="18" charset="0"/>
                <a:cs typeface="+mn-cs"/>
              </a:rPr>
              <a:t> </a:t>
            </a:r>
            <a:r>
              <a:rPr lang="tr-TR" dirty="0" err="1" smtClean="0">
                <a:latin typeface="Cambria" pitchFamily="18" charset="0"/>
                <a:cs typeface="+mn-cs"/>
              </a:rPr>
              <a:t>term</a:t>
            </a:r>
            <a:r>
              <a:rPr lang="tr-TR" dirty="0" smtClean="0">
                <a:latin typeface="Cambria" pitchFamily="18" charset="0"/>
                <a:cs typeface="+mn-cs"/>
              </a:rPr>
              <a:t> </a:t>
            </a:r>
            <a:r>
              <a:rPr lang="tr-TR" dirty="0" err="1" smtClean="0">
                <a:latin typeface="Cambria" pitchFamily="18" charset="0"/>
                <a:cs typeface="+mn-cs"/>
              </a:rPr>
              <a:t>funding</a:t>
            </a:r>
            <a:endParaRPr lang="tr-TR" dirty="0" smtClean="0">
              <a:latin typeface="Cambria" pitchFamily="18" charset="0"/>
              <a:cs typeface="+mn-cs"/>
            </a:endParaRPr>
          </a:p>
          <a:p>
            <a:pPr marL="285750" indent="-285750">
              <a:buFont typeface="Arial" panose="020B0604020202020204" pitchFamily="34" charset="0"/>
              <a:buChar char="•"/>
            </a:pPr>
            <a:r>
              <a:rPr lang="tr-TR" dirty="0" err="1" smtClean="0">
                <a:latin typeface="Cambria" pitchFamily="18" charset="0"/>
                <a:cs typeface="+mn-cs"/>
              </a:rPr>
              <a:t>Higher</a:t>
            </a:r>
            <a:r>
              <a:rPr lang="tr-TR" dirty="0" smtClean="0">
                <a:latin typeface="Cambria" pitchFamily="18" charset="0"/>
                <a:cs typeface="+mn-cs"/>
              </a:rPr>
              <a:t> RR </a:t>
            </a:r>
            <a:r>
              <a:rPr lang="tr-TR" dirty="0" err="1" smtClean="0">
                <a:latin typeface="Cambria" pitchFamily="18" charset="0"/>
                <a:cs typeface="+mn-cs"/>
              </a:rPr>
              <a:t>for</a:t>
            </a:r>
            <a:r>
              <a:rPr lang="tr-TR" dirty="0" smtClean="0">
                <a:latin typeface="Cambria" pitchFamily="18" charset="0"/>
                <a:cs typeface="+mn-cs"/>
              </a:rPr>
              <a:t> </a:t>
            </a:r>
            <a:r>
              <a:rPr lang="tr-TR" dirty="0" err="1" smtClean="0">
                <a:latin typeface="Cambria" pitchFamily="18" charset="0"/>
                <a:cs typeface="+mn-cs"/>
              </a:rPr>
              <a:t>Non-Core</a:t>
            </a:r>
            <a:r>
              <a:rPr lang="tr-TR" dirty="0" smtClean="0">
                <a:latin typeface="Cambria" pitchFamily="18" charset="0"/>
                <a:cs typeface="+mn-cs"/>
              </a:rPr>
              <a:t> </a:t>
            </a:r>
            <a:r>
              <a:rPr lang="tr-TR" dirty="0" err="1" smtClean="0">
                <a:latin typeface="Cambria" pitchFamily="18" charset="0"/>
                <a:cs typeface="+mn-cs"/>
              </a:rPr>
              <a:t>Liabilities</a:t>
            </a:r>
            <a:r>
              <a:rPr lang="tr-TR" dirty="0" smtClean="0">
                <a:latin typeface="Cambria" pitchFamily="18" charset="0"/>
                <a:cs typeface="+mn-cs"/>
              </a:rPr>
              <a:t>      →    	</a:t>
            </a:r>
            <a:r>
              <a:rPr lang="tr-TR" dirty="0" err="1" smtClean="0">
                <a:latin typeface="Cambria" pitchFamily="18" charset="0"/>
                <a:cs typeface="+mn-cs"/>
              </a:rPr>
              <a:t>discourage</a:t>
            </a:r>
            <a:r>
              <a:rPr lang="tr-TR" dirty="0" smtClean="0">
                <a:latin typeface="Cambria" pitchFamily="18" charset="0"/>
                <a:cs typeface="+mn-cs"/>
              </a:rPr>
              <a:t> </a:t>
            </a:r>
            <a:r>
              <a:rPr lang="tr-TR" dirty="0" err="1" smtClean="0">
                <a:latin typeface="Cambria" pitchFamily="18" charset="0"/>
                <a:cs typeface="+mn-cs"/>
              </a:rPr>
              <a:t>non-core</a:t>
            </a:r>
            <a:r>
              <a:rPr lang="tr-TR" dirty="0" smtClean="0">
                <a:latin typeface="Cambria" pitchFamily="18" charset="0"/>
                <a:cs typeface="+mn-cs"/>
              </a:rPr>
              <a:t> </a:t>
            </a:r>
            <a:r>
              <a:rPr lang="tr-TR" dirty="0" err="1" smtClean="0">
                <a:latin typeface="Cambria" pitchFamily="18" charset="0"/>
                <a:cs typeface="+mn-cs"/>
              </a:rPr>
              <a:t>funding</a:t>
            </a:r>
            <a:endParaRPr lang="tr-TR" dirty="0">
              <a:latin typeface="Cambria" pitchFamily="18" charset="0"/>
              <a:cs typeface="+mn-cs"/>
            </a:endParaRPr>
          </a:p>
        </p:txBody>
      </p:sp>
      <p:sp>
        <p:nvSpPr>
          <p:cNvPr id="2" name="Slide Number Placeholder 1"/>
          <p:cNvSpPr>
            <a:spLocks noGrp="1"/>
          </p:cNvSpPr>
          <p:nvPr>
            <p:ph type="sldNum" sz="quarter" idx="19"/>
          </p:nvPr>
        </p:nvSpPr>
        <p:spPr/>
        <p:txBody>
          <a:bodyPr/>
          <a:lstStyle/>
          <a:p>
            <a:fld id="{AAF1C8FE-C820-4080-A51C-F0B60C82F507}" type="slidenum">
              <a:rPr lang="tr-TR" altLang="tr-TR" smtClean="0">
                <a:solidFill>
                  <a:srgbClr val="FFFFFF"/>
                </a:solidFill>
              </a:rPr>
              <a:pPr/>
              <a:t>20</a:t>
            </a:fld>
            <a:endParaRPr lang="tr-TR" altLang="tr-TR">
              <a:solidFill>
                <a:srgbClr val="FFFFFF"/>
              </a:solidFill>
            </a:endParaRPr>
          </a:p>
        </p:txBody>
      </p:sp>
    </p:spTree>
    <p:extLst>
      <p:ext uri="{BB962C8B-B14F-4D97-AF65-F5344CB8AC3E}">
        <p14:creationId xmlns:p14="http://schemas.microsoft.com/office/powerpoint/2010/main" val="289915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tr-TR" altLang="tr-TR" smtClean="0"/>
              <a:t>Currency Based Reserve Requirements</a:t>
            </a:r>
            <a:endParaRPr lang="en-US" altLang="tr-TR" smtClean="0"/>
          </a:p>
        </p:txBody>
      </p:sp>
      <p:sp>
        <p:nvSpPr>
          <p:cNvPr id="12292" name="Text Placeholder 3"/>
          <p:cNvSpPr>
            <a:spLocks noGrp="1"/>
          </p:cNvSpPr>
          <p:nvPr>
            <p:ph type="body" idx="1"/>
          </p:nvPr>
        </p:nvSpPr>
        <p:spPr>
          <a:xfrm>
            <a:off x="468314" y="837010"/>
            <a:ext cx="4040187" cy="445294"/>
          </a:xfrm>
        </p:spPr>
        <p:txBody>
          <a:bodyPr/>
          <a:lstStyle/>
          <a:p>
            <a:pPr eaLnBrk="1" hangingPunct="1"/>
            <a:r>
              <a:rPr lang="en-US" altLang="tr-TR" dirty="0" smtClean="0">
                <a:ea typeface="Calibri" pitchFamily="34" charset="0"/>
              </a:rPr>
              <a:t>TL Reserve Requirements</a:t>
            </a:r>
          </a:p>
        </p:txBody>
      </p:sp>
      <p:sp>
        <p:nvSpPr>
          <p:cNvPr id="12293" name="Text Placeholder 6"/>
          <p:cNvSpPr>
            <a:spLocks noGrp="1"/>
          </p:cNvSpPr>
          <p:nvPr>
            <p:ph type="body" sz="quarter" idx="3"/>
          </p:nvPr>
        </p:nvSpPr>
        <p:spPr>
          <a:xfrm>
            <a:off x="4635501" y="835819"/>
            <a:ext cx="4041775" cy="445294"/>
          </a:xfrm>
        </p:spPr>
        <p:txBody>
          <a:bodyPr/>
          <a:lstStyle/>
          <a:p>
            <a:pPr eaLnBrk="1" hangingPunct="1"/>
            <a:r>
              <a:rPr lang="en-US" altLang="tr-TR" sz="2000" smtClean="0">
                <a:ea typeface="Calibri" pitchFamily="34" charset="0"/>
              </a:rPr>
              <a:t>FX Reserve Requirements </a:t>
            </a:r>
          </a:p>
        </p:txBody>
      </p:sp>
      <p:sp>
        <p:nvSpPr>
          <p:cNvPr id="12296" name="Text Placeholder 6"/>
          <p:cNvSpPr>
            <a:spLocks noGrp="1"/>
          </p:cNvSpPr>
          <p:nvPr>
            <p:ph type="body" sz="half" idx="2"/>
          </p:nvPr>
        </p:nvSpPr>
        <p:spPr>
          <a:xfrm>
            <a:off x="585401" y="3867894"/>
            <a:ext cx="1997075" cy="351235"/>
          </a:xfrm>
        </p:spPr>
        <p:txBody>
          <a:bodyPr/>
          <a:lstStyle/>
          <a:p>
            <a:pPr eaLnBrk="1" hangingPunct="1"/>
            <a:r>
              <a:rPr lang="tr-TR" altLang="tr-TR" dirty="0" smtClean="0">
                <a:ea typeface="Calibri" pitchFamily="34" charset="0"/>
              </a:rPr>
              <a:t>Source: CBRT.</a:t>
            </a:r>
            <a:endParaRPr lang="en-US" altLang="tr-TR" dirty="0" smtClean="0">
              <a:ea typeface="Calibri" pitchFamily="34" charset="0"/>
            </a:endParaRPr>
          </a:p>
        </p:txBody>
      </p:sp>
      <p:sp>
        <p:nvSpPr>
          <p:cNvPr id="12298" name="Text Placeholder 4"/>
          <p:cNvSpPr>
            <a:spLocks noGrp="1"/>
          </p:cNvSpPr>
          <p:nvPr>
            <p:ph type="body" sz="half" idx="17"/>
          </p:nvPr>
        </p:nvSpPr>
        <p:spPr>
          <a:xfrm>
            <a:off x="4932041" y="3867894"/>
            <a:ext cx="1998663" cy="351235"/>
          </a:xfrm>
        </p:spPr>
        <p:txBody>
          <a:bodyPr/>
          <a:lstStyle/>
          <a:p>
            <a:pPr eaLnBrk="1" hangingPunct="1"/>
            <a:r>
              <a:rPr lang="tr-TR" altLang="tr-TR" dirty="0" smtClean="0">
                <a:ea typeface="Calibri" pitchFamily="34" charset="0"/>
              </a:rPr>
              <a:t>Source: CBRT.</a:t>
            </a:r>
            <a:endParaRPr lang="en-US" altLang="tr-TR" dirty="0" smtClean="0">
              <a:ea typeface="Calibri"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314888281"/>
              </p:ext>
            </p:extLst>
          </p:nvPr>
        </p:nvGraphicFramePr>
        <p:xfrm>
          <a:off x="279961" y="1163436"/>
          <a:ext cx="4263599" cy="2686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146552387"/>
              </p:ext>
            </p:extLst>
          </p:nvPr>
        </p:nvGraphicFramePr>
        <p:xfrm>
          <a:off x="4644008" y="1136695"/>
          <a:ext cx="4102100" cy="2739531"/>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Arrow Connector 2"/>
          <p:cNvCxnSpPr/>
          <p:nvPr/>
        </p:nvCxnSpPr>
        <p:spPr>
          <a:xfrm flipV="1">
            <a:off x="2294444" y="1844016"/>
            <a:ext cx="288032" cy="27003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44189" y="2101416"/>
            <a:ext cx="288032" cy="27003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67773" y="1580551"/>
            <a:ext cx="1646605" cy="523220"/>
          </a:xfrm>
          <a:prstGeom prst="rect">
            <a:avLst/>
          </a:prstGeom>
          <a:noFill/>
        </p:spPr>
        <p:txBody>
          <a:bodyPr wrap="none" rtlCol="0">
            <a:spAutoFit/>
          </a:bodyPr>
          <a:lstStyle/>
          <a:p>
            <a:r>
              <a:rPr lang="tr-TR" sz="1400" dirty="0" err="1" smtClean="0">
                <a:solidFill>
                  <a:srgbClr val="87212E"/>
                </a:solidFill>
              </a:rPr>
              <a:t>weighted</a:t>
            </a:r>
            <a:r>
              <a:rPr lang="tr-TR" sz="1400" dirty="0" smtClean="0">
                <a:solidFill>
                  <a:srgbClr val="87212E"/>
                </a:solidFill>
              </a:rPr>
              <a:t> </a:t>
            </a:r>
            <a:r>
              <a:rPr lang="tr-TR" sz="1400" dirty="0" err="1" smtClean="0">
                <a:solidFill>
                  <a:srgbClr val="87212E"/>
                </a:solidFill>
              </a:rPr>
              <a:t>average</a:t>
            </a:r>
            <a:r>
              <a:rPr lang="tr-TR" sz="1400" dirty="0" smtClean="0">
                <a:solidFill>
                  <a:srgbClr val="87212E"/>
                </a:solidFill>
              </a:rPr>
              <a:t> </a:t>
            </a:r>
          </a:p>
          <a:p>
            <a:r>
              <a:rPr lang="tr-TR" sz="1400" dirty="0" smtClean="0">
                <a:solidFill>
                  <a:srgbClr val="87212E"/>
                </a:solidFill>
              </a:rPr>
              <a:t>of TL </a:t>
            </a:r>
            <a:r>
              <a:rPr lang="tr-TR" sz="1400" dirty="0" err="1" smtClean="0">
                <a:solidFill>
                  <a:srgbClr val="87212E"/>
                </a:solidFill>
              </a:rPr>
              <a:t>RRs</a:t>
            </a:r>
            <a:endParaRPr lang="tr-TR" sz="1400" dirty="0">
              <a:solidFill>
                <a:srgbClr val="87212E"/>
              </a:solidFill>
            </a:endParaRPr>
          </a:p>
        </p:txBody>
      </p:sp>
      <p:sp>
        <p:nvSpPr>
          <p:cNvPr id="16" name="TextBox 15"/>
          <p:cNvSpPr txBox="1"/>
          <p:nvPr/>
        </p:nvSpPr>
        <p:spPr>
          <a:xfrm>
            <a:off x="6444209" y="1721631"/>
            <a:ext cx="1646605" cy="523220"/>
          </a:xfrm>
          <a:prstGeom prst="rect">
            <a:avLst/>
          </a:prstGeom>
          <a:noFill/>
        </p:spPr>
        <p:txBody>
          <a:bodyPr wrap="none" rtlCol="0">
            <a:spAutoFit/>
          </a:bodyPr>
          <a:lstStyle/>
          <a:p>
            <a:r>
              <a:rPr lang="tr-TR" sz="1400" dirty="0" err="1" smtClean="0">
                <a:solidFill>
                  <a:srgbClr val="87212E"/>
                </a:solidFill>
              </a:rPr>
              <a:t>weighted</a:t>
            </a:r>
            <a:r>
              <a:rPr lang="tr-TR" sz="1400" dirty="0" smtClean="0">
                <a:solidFill>
                  <a:srgbClr val="87212E"/>
                </a:solidFill>
              </a:rPr>
              <a:t> </a:t>
            </a:r>
            <a:r>
              <a:rPr lang="tr-TR" sz="1400" dirty="0" err="1" smtClean="0">
                <a:solidFill>
                  <a:srgbClr val="87212E"/>
                </a:solidFill>
              </a:rPr>
              <a:t>average</a:t>
            </a:r>
            <a:r>
              <a:rPr lang="tr-TR" sz="1400" dirty="0" smtClean="0">
                <a:solidFill>
                  <a:srgbClr val="87212E"/>
                </a:solidFill>
              </a:rPr>
              <a:t> </a:t>
            </a:r>
          </a:p>
          <a:p>
            <a:r>
              <a:rPr lang="tr-TR" sz="1400" dirty="0" smtClean="0">
                <a:solidFill>
                  <a:srgbClr val="87212E"/>
                </a:solidFill>
              </a:rPr>
              <a:t>of FX </a:t>
            </a:r>
            <a:r>
              <a:rPr lang="tr-TR" sz="1400" dirty="0" err="1" smtClean="0">
                <a:solidFill>
                  <a:srgbClr val="87212E"/>
                </a:solidFill>
              </a:rPr>
              <a:t>RRs</a:t>
            </a:r>
            <a:endParaRPr lang="tr-TR" sz="1400" dirty="0">
              <a:solidFill>
                <a:srgbClr val="87212E"/>
              </a:solidFill>
            </a:endParaRPr>
          </a:p>
        </p:txBody>
      </p:sp>
      <p:sp>
        <p:nvSpPr>
          <p:cNvPr id="17" name="TextBox 16"/>
          <p:cNvSpPr txBox="1"/>
          <p:nvPr/>
        </p:nvSpPr>
        <p:spPr>
          <a:xfrm>
            <a:off x="397952" y="4230241"/>
            <a:ext cx="8638544" cy="646331"/>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latin typeface="Cambria" pitchFamily="18" charset="0"/>
                <a:cs typeface="+mn-cs"/>
              </a:rPr>
              <a:t>Actively</a:t>
            </a:r>
            <a:r>
              <a:rPr lang="tr-TR" dirty="0" smtClean="0">
                <a:latin typeface="Cambria" pitchFamily="18" charset="0"/>
                <a:cs typeface="+mn-cs"/>
              </a:rPr>
              <a:t> </a:t>
            </a:r>
            <a:r>
              <a:rPr lang="tr-TR" dirty="0" err="1" smtClean="0">
                <a:latin typeface="Cambria" pitchFamily="18" charset="0"/>
                <a:cs typeface="+mn-cs"/>
              </a:rPr>
              <a:t>used</a:t>
            </a:r>
            <a:r>
              <a:rPr lang="tr-TR" dirty="0" smtClean="0">
                <a:latin typeface="Cambria" pitchFamily="18" charset="0"/>
                <a:cs typeface="+mn-cs"/>
              </a:rPr>
              <a:t> </a:t>
            </a:r>
            <a:r>
              <a:rPr lang="tr-TR" dirty="0" err="1" smtClean="0">
                <a:latin typeface="Cambria" pitchFamily="18" charset="0"/>
                <a:cs typeface="+mn-cs"/>
              </a:rPr>
              <a:t>during</a:t>
            </a:r>
            <a:r>
              <a:rPr lang="tr-TR" dirty="0" smtClean="0">
                <a:latin typeface="Cambria" pitchFamily="18" charset="0"/>
                <a:cs typeface="+mn-cs"/>
              </a:rPr>
              <a:t> </a:t>
            </a:r>
            <a:r>
              <a:rPr lang="tr-TR" dirty="0" err="1" smtClean="0">
                <a:latin typeface="Cambria" pitchFamily="18" charset="0"/>
                <a:cs typeface="+mn-cs"/>
              </a:rPr>
              <a:t>episodes</a:t>
            </a:r>
            <a:r>
              <a:rPr lang="tr-TR" dirty="0" smtClean="0">
                <a:latin typeface="Cambria" pitchFamily="18" charset="0"/>
                <a:cs typeface="+mn-cs"/>
              </a:rPr>
              <a:t> of </a:t>
            </a:r>
            <a:r>
              <a:rPr lang="tr-TR" dirty="0" err="1" smtClean="0">
                <a:latin typeface="Cambria" pitchFamily="18" charset="0"/>
                <a:cs typeface="+mn-cs"/>
              </a:rPr>
              <a:t>capital</a:t>
            </a:r>
            <a:r>
              <a:rPr lang="tr-TR" dirty="0" smtClean="0">
                <a:latin typeface="Cambria" pitchFamily="18" charset="0"/>
                <a:cs typeface="+mn-cs"/>
              </a:rPr>
              <a:t> </a:t>
            </a:r>
            <a:r>
              <a:rPr lang="tr-TR" dirty="0" err="1" smtClean="0">
                <a:latin typeface="Cambria" pitchFamily="18" charset="0"/>
                <a:cs typeface="+mn-cs"/>
              </a:rPr>
              <a:t>inflow</a:t>
            </a:r>
            <a:r>
              <a:rPr lang="tr-TR" dirty="0" smtClean="0">
                <a:latin typeface="Cambria" pitchFamily="18" charset="0"/>
                <a:cs typeface="+mn-cs"/>
              </a:rPr>
              <a:t> </a:t>
            </a:r>
            <a:r>
              <a:rPr lang="tr-TR" dirty="0" err="1" smtClean="0">
                <a:latin typeface="Cambria" pitchFamily="18" charset="0"/>
                <a:cs typeface="+mn-cs"/>
              </a:rPr>
              <a:t>surges</a:t>
            </a:r>
            <a:r>
              <a:rPr lang="tr-TR" dirty="0" smtClean="0">
                <a:latin typeface="Cambria" pitchFamily="18" charset="0"/>
                <a:cs typeface="+mn-cs"/>
              </a:rPr>
              <a:t> </a:t>
            </a:r>
            <a:r>
              <a:rPr lang="tr-TR" dirty="0" err="1" smtClean="0">
                <a:latin typeface="Cambria" pitchFamily="18" charset="0"/>
                <a:cs typeface="+mn-cs"/>
              </a:rPr>
              <a:t>or</a:t>
            </a:r>
            <a:r>
              <a:rPr lang="tr-TR" dirty="0" smtClean="0">
                <a:latin typeface="Cambria" pitchFamily="18" charset="0"/>
                <a:cs typeface="+mn-cs"/>
              </a:rPr>
              <a:t> </a:t>
            </a:r>
            <a:r>
              <a:rPr lang="tr-TR" dirty="0" err="1" smtClean="0">
                <a:latin typeface="Cambria" pitchFamily="18" charset="0"/>
                <a:cs typeface="+mn-cs"/>
              </a:rPr>
              <a:t>high</a:t>
            </a:r>
            <a:r>
              <a:rPr lang="tr-TR" dirty="0" smtClean="0">
                <a:latin typeface="Cambria" pitchFamily="18" charset="0"/>
                <a:cs typeface="+mn-cs"/>
              </a:rPr>
              <a:t> </a:t>
            </a:r>
            <a:r>
              <a:rPr lang="tr-TR" dirty="0" err="1" smtClean="0">
                <a:latin typeface="Cambria" pitchFamily="18" charset="0"/>
                <a:cs typeface="+mn-cs"/>
              </a:rPr>
              <a:t>domestic</a:t>
            </a:r>
            <a:r>
              <a:rPr lang="tr-TR" dirty="0" smtClean="0">
                <a:latin typeface="Cambria" pitchFamily="18" charset="0"/>
                <a:cs typeface="+mn-cs"/>
              </a:rPr>
              <a:t> </a:t>
            </a:r>
            <a:r>
              <a:rPr lang="tr-TR" dirty="0" err="1" smtClean="0">
                <a:latin typeface="Cambria" pitchFamily="18" charset="0"/>
                <a:cs typeface="+mn-cs"/>
              </a:rPr>
              <a:t>credit</a:t>
            </a:r>
            <a:r>
              <a:rPr lang="tr-TR" dirty="0" smtClean="0">
                <a:latin typeface="Cambria" pitchFamily="18" charset="0"/>
                <a:cs typeface="+mn-cs"/>
              </a:rPr>
              <a:t> </a:t>
            </a:r>
            <a:r>
              <a:rPr lang="tr-TR" dirty="0" err="1" smtClean="0">
                <a:latin typeface="Cambria" pitchFamily="18" charset="0"/>
                <a:cs typeface="+mn-cs"/>
              </a:rPr>
              <a:t>growth</a:t>
            </a:r>
            <a:r>
              <a:rPr lang="tr-TR" dirty="0" smtClean="0">
                <a:latin typeface="Cambria" pitchFamily="18" charset="0"/>
                <a:cs typeface="+mn-cs"/>
              </a:rPr>
              <a:t>.</a:t>
            </a:r>
            <a:endParaRPr lang="tr-TR" i="1" dirty="0">
              <a:latin typeface="Cambria" pitchFamily="18" charset="0"/>
              <a:cs typeface="+mn-cs"/>
            </a:endParaRPr>
          </a:p>
        </p:txBody>
      </p:sp>
      <p:sp>
        <p:nvSpPr>
          <p:cNvPr id="5" name="Slide Number Placeholder 4"/>
          <p:cNvSpPr>
            <a:spLocks noGrp="1"/>
          </p:cNvSpPr>
          <p:nvPr>
            <p:ph type="sldNum" sz="quarter" idx="19"/>
          </p:nvPr>
        </p:nvSpPr>
        <p:spPr/>
        <p:txBody>
          <a:bodyPr/>
          <a:lstStyle/>
          <a:p>
            <a:fld id="{AAF1C8FE-C820-4080-A51C-F0B60C82F507}" type="slidenum">
              <a:rPr lang="tr-TR" altLang="tr-TR" smtClean="0">
                <a:solidFill>
                  <a:srgbClr val="FFFFFF"/>
                </a:solidFill>
              </a:rPr>
              <a:pPr/>
              <a:t>21</a:t>
            </a:fld>
            <a:endParaRPr lang="tr-TR" altLang="tr-TR">
              <a:solidFill>
                <a:srgbClr val="FFFFFF"/>
              </a:solidFill>
            </a:endParaRPr>
          </a:p>
        </p:txBody>
      </p:sp>
    </p:spTree>
    <p:extLst>
      <p:ext uri="{BB962C8B-B14F-4D97-AF65-F5344CB8AC3E}">
        <p14:creationId xmlns:p14="http://schemas.microsoft.com/office/powerpoint/2010/main" val="362504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pPr eaLnBrk="1" hangingPunct="1"/>
            <a:r>
              <a:rPr lang="tr-TR" altLang="tr-TR" smtClean="0"/>
              <a:t>Leverage Based Reserve Requirements</a:t>
            </a:r>
          </a:p>
        </p:txBody>
      </p:sp>
      <p:graphicFrame>
        <p:nvGraphicFramePr>
          <p:cNvPr id="8" name="Chart 7"/>
          <p:cNvGraphicFramePr>
            <a:graphicFrameLocks/>
          </p:cNvGraphicFramePr>
          <p:nvPr>
            <p:extLst>
              <p:ext uri="{D42A27DB-BD31-4B8C-83A1-F6EECF244321}">
                <p14:modId xmlns:p14="http://schemas.microsoft.com/office/powerpoint/2010/main" val="2835021977"/>
              </p:ext>
            </p:extLst>
          </p:nvPr>
        </p:nvGraphicFramePr>
        <p:xfrm>
          <a:off x="5796136" y="796609"/>
          <a:ext cx="2743200" cy="4171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201965846"/>
              </p:ext>
            </p:extLst>
          </p:nvPr>
        </p:nvGraphicFramePr>
        <p:xfrm>
          <a:off x="683568" y="1367656"/>
          <a:ext cx="4824536" cy="286231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424762" y="978051"/>
            <a:ext cx="1778051" cy="338554"/>
          </a:xfrm>
          <a:prstGeom prst="rect">
            <a:avLst/>
          </a:prstGeom>
        </p:spPr>
        <p:txBody>
          <a:bodyPr wrap="none">
            <a:spAutoFit/>
          </a:bodyPr>
          <a:lstStyle/>
          <a:p>
            <a:pPr>
              <a:spcBef>
                <a:spcPts val="600"/>
              </a:spcBef>
              <a:spcAft>
                <a:spcPts val="600"/>
              </a:spcAft>
            </a:pPr>
            <a:r>
              <a:rPr lang="tr-TR" sz="1600" b="0" u="sng" dirty="0" err="1" smtClean="0">
                <a:solidFill>
                  <a:srgbClr val="000000"/>
                </a:solidFill>
                <a:latin typeface="Century Gothic" panose="020B0502020202020204" pitchFamily="34" charset="0"/>
                <a:cs typeface="Arial"/>
              </a:rPr>
              <a:t>Leverage</a:t>
            </a:r>
            <a:r>
              <a:rPr lang="tr-TR" sz="1600" b="0" u="sng" dirty="0" smtClean="0">
                <a:solidFill>
                  <a:srgbClr val="000000"/>
                </a:solidFill>
                <a:latin typeface="Century Gothic" panose="020B0502020202020204" pitchFamily="34" charset="0"/>
                <a:cs typeface="Arial"/>
              </a:rPr>
              <a:t> </a:t>
            </a:r>
            <a:r>
              <a:rPr lang="tr-TR" sz="1600" b="0" u="sng" dirty="0" err="1" smtClean="0">
                <a:solidFill>
                  <a:srgbClr val="000000"/>
                </a:solidFill>
                <a:latin typeface="Century Gothic" panose="020B0502020202020204" pitchFamily="34" charset="0"/>
                <a:cs typeface="Arial"/>
              </a:rPr>
              <a:t>Ratios</a:t>
            </a:r>
            <a:endParaRPr lang="tr-TR" sz="1600" b="0" u="sng" dirty="0">
              <a:solidFill>
                <a:srgbClr val="000000"/>
              </a:solidFill>
              <a:latin typeface="Century Gothic" panose="020B0502020202020204" pitchFamily="34" charset="0"/>
              <a:cs typeface="Arial"/>
            </a:endParaRPr>
          </a:p>
        </p:txBody>
      </p:sp>
      <p:sp>
        <p:nvSpPr>
          <p:cNvPr id="11" name="Rectangle 10"/>
          <p:cNvSpPr/>
          <p:nvPr/>
        </p:nvSpPr>
        <p:spPr>
          <a:xfrm>
            <a:off x="6344753" y="828010"/>
            <a:ext cx="2321468" cy="738664"/>
          </a:xfrm>
          <a:prstGeom prst="rect">
            <a:avLst/>
          </a:prstGeom>
        </p:spPr>
        <p:txBody>
          <a:bodyPr wrap="none">
            <a:spAutoFit/>
          </a:bodyPr>
          <a:lstStyle/>
          <a:p>
            <a:pPr algn="ctr">
              <a:spcBef>
                <a:spcPts val="600"/>
              </a:spcBef>
              <a:spcAft>
                <a:spcPts val="600"/>
              </a:spcAft>
            </a:pPr>
            <a:r>
              <a:rPr lang="tr-TR" sz="1600" b="0" u="sng" dirty="0" err="1" smtClean="0">
                <a:solidFill>
                  <a:srgbClr val="000000"/>
                </a:solidFill>
                <a:latin typeface="Century Gothic" panose="020B0502020202020204" pitchFamily="34" charset="0"/>
                <a:cs typeface="Arial"/>
              </a:rPr>
              <a:t>Leverage-based</a:t>
            </a:r>
            <a:r>
              <a:rPr lang="tr-TR" sz="1600" b="0" u="sng" dirty="0" smtClean="0">
                <a:solidFill>
                  <a:srgbClr val="000000"/>
                </a:solidFill>
                <a:latin typeface="Century Gothic" panose="020B0502020202020204" pitchFamily="34" charset="0"/>
                <a:cs typeface="Arial"/>
              </a:rPr>
              <a:t> RRR </a:t>
            </a:r>
          </a:p>
          <a:p>
            <a:pPr algn="ctr">
              <a:spcBef>
                <a:spcPts val="600"/>
              </a:spcBef>
              <a:spcAft>
                <a:spcPts val="600"/>
              </a:spcAft>
            </a:pPr>
            <a:r>
              <a:rPr lang="tr-TR" sz="1600" b="0" u="sng" dirty="0" smtClean="0">
                <a:solidFill>
                  <a:srgbClr val="000000"/>
                </a:solidFill>
                <a:latin typeface="Century Gothic" panose="020B0502020202020204" pitchFamily="34" charset="0"/>
                <a:cs typeface="Arial"/>
              </a:rPr>
              <a:t>(</a:t>
            </a:r>
            <a:r>
              <a:rPr lang="tr-TR" sz="1600" b="0" u="sng" dirty="0" err="1" smtClean="0">
                <a:solidFill>
                  <a:srgbClr val="000000"/>
                </a:solidFill>
                <a:latin typeface="Century Gothic" panose="020B0502020202020204" pitchFamily="34" charset="0"/>
                <a:cs typeface="Arial"/>
              </a:rPr>
              <a:t>additional</a:t>
            </a:r>
            <a:r>
              <a:rPr lang="tr-TR" sz="1600" b="0" u="sng" dirty="0" smtClean="0">
                <a:solidFill>
                  <a:srgbClr val="000000"/>
                </a:solidFill>
                <a:latin typeface="Century Gothic" panose="020B0502020202020204" pitchFamily="34" charset="0"/>
                <a:cs typeface="Arial"/>
              </a:rPr>
              <a:t> %)</a:t>
            </a:r>
            <a:endParaRPr lang="tr-TR" sz="1600" b="0" u="sng" dirty="0">
              <a:solidFill>
                <a:srgbClr val="000000"/>
              </a:solidFill>
              <a:latin typeface="Century Gothic" panose="020B0502020202020204" pitchFamily="34" charset="0"/>
              <a:cs typeface="Arial"/>
            </a:endParaRPr>
          </a:p>
        </p:txBody>
      </p:sp>
      <p:sp>
        <p:nvSpPr>
          <p:cNvPr id="12" name="TextBox 11"/>
          <p:cNvSpPr txBox="1"/>
          <p:nvPr/>
        </p:nvSpPr>
        <p:spPr>
          <a:xfrm>
            <a:off x="397952" y="4230241"/>
            <a:ext cx="5686216" cy="584775"/>
          </a:xfrm>
          <a:prstGeom prst="rect">
            <a:avLst/>
          </a:prstGeom>
          <a:noFill/>
        </p:spPr>
        <p:txBody>
          <a:bodyPr wrap="square" rtlCol="0">
            <a:spAutoFit/>
          </a:bodyPr>
          <a:lstStyle/>
          <a:p>
            <a:pPr marL="285750" indent="-285750">
              <a:buFont typeface="Arial" panose="020B0604020202020204" pitchFamily="34" charset="0"/>
              <a:buChar char="•"/>
            </a:pPr>
            <a:r>
              <a:rPr lang="tr-TR" sz="1600" dirty="0">
                <a:latin typeface="Cambria" pitchFamily="18" charset="0"/>
                <a:cs typeface="+mn-cs"/>
              </a:rPr>
              <a:t>Higher RR for highly leveraged </a:t>
            </a:r>
            <a:r>
              <a:rPr lang="tr-TR" sz="1600" dirty="0" smtClean="0">
                <a:latin typeface="Cambria" pitchFamily="18" charset="0"/>
                <a:cs typeface="+mn-cs"/>
              </a:rPr>
              <a:t>banks</a:t>
            </a:r>
            <a:r>
              <a:rPr lang="tr-TR" sz="1600" dirty="0" smtClean="0">
                <a:latin typeface="Cambria" pitchFamily="18" charset="0"/>
                <a:cs typeface="+mn-cs"/>
              </a:rPr>
              <a:t>.</a:t>
            </a:r>
            <a:endParaRPr lang="tr-TR" sz="1600" dirty="0">
              <a:latin typeface="Cambria" pitchFamily="18" charset="0"/>
              <a:cs typeface="+mn-cs"/>
            </a:endParaRPr>
          </a:p>
          <a:p>
            <a:pPr marL="285750" indent="-285750">
              <a:buFont typeface="Arial" panose="020B0604020202020204" pitchFamily="34" charset="0"/>
              <a:buChar char="•"/>
            </a:pPr>
            <a:r>
              <a:rPr lang="tr-TR" sz="1600" dirty="0" err="1" smtClean="0">
                <a:latin typeface="Cambria" pitchFamily="18" charset="0"/>
                <a:cs typeface="+mn-cs"/>
              </a:rPr>
              <a:t>Leverage</a:t>
            </a:r>
            <a:r>
              <a:rPr lang="tr-TR" sz="1600" dirty="0" smtClean="0">
                <a:latin typeface="Cambria" pitchFamily="18" charset="0"/>
                <a:cs typeface="+mn-cs"/>
              </a:rPr>
              <a:t> </a:t>
            </a:r>
            <a:r>
              <a:rPr lang="tr-TR" sz="1600" dirty="0" err="1" smtClean="0">
                <a:latin typeface="Cambria" pitchFamily="18" charset="0"/>
                <a:cs typeface="+mn-cs"/>
              </a:rPr>
              <a:t>Ratio</a:t>
            </a:r>
            <a:r>
              <a:rPr lang="tr-TR" sz="1600" dirty="0" smtClean="0">
                <a:latin typeface="Cambria" pitchFamily="18" charset="0"/>
                <a:cs typeface="+mn-cs"/>
              </a:rPr>
              <a:t>: </a:t>
            </a:r>
            <a:r>
              <a:rPr lang="tr-TR" sz="1600" dirty="0" err="1" smtClean="0">
                <a:latin typeface="Cambria" pitchFamily="18" charset="0"/>
                <a:cs typeface="+mn-cs"/>
              </a:rPr>
              <a:t>Bank’s</a:t>
            </a:r>
            <a:r>
              <a:rPr lang="tr-TR" sz="1600" dirty="0" smtClean="0">
                <a:latin typeface="Cambria" pitchFamily="18" charset="0"/>
                <a:cs typeface="+mn-cs"/>
              </a:rPr>
              <a:t> </a:t>
            </a:r>
            <a:r>
              <a:rPr lang="tr-TR" sz="1600" dirty="0" err="1" smtClean="0">
                <a:latin typeface="Cambria" pitchFamily="18" charset="0"/>
                <a:cs typeface="+mn-cs"/>
              </a:rPr>
              <a:t>Capital</a:t>
            </a:r>
            <a:r>
              <a:rPr lang="tr-TR" sz="1600" dirty="0" smtClean="0">
                <a:latin typeface="Cambria" pitchFamily="18" charset="0"/>
                <a:cs typeface="+mn-cs"/>
              </a:rPr>
              <a:t> / (</a:t>
            </a:r>
            <a:r>
              <a:rPr lang="tr-TR" sz="1600" dirty="0" err="1" smtClean="0">
                <a:latin typeface="Cambria" pitchFamily="18" charset="0"/>
                <a:cs typeface="+mn-cs"/>
              </a:rPr>
              <a:t>Liabilities</a:t>
            </a:r>
            <a:r>
              <a:rPr lang="tr-TR" sz="1600" dirty="0" smtClean="0">
                <a:latin typeface="Cambria" pitchFamily="18" charset="0"/>
                <a:cs typeface="+mn-cs"/>
              </a:rPr>
              <a:t> + OBS </a:t>
            </a:r>
            <a:r>
              <a:rPr lang="tr-TR" sz="1600" dirty="0" err="1" smtClean="0">
                <a:latin typeface="Cambria" pitchFamily="18" charset="0"/>
                <a:cs typeface="+mn-cs"/>
              </a:rPr>
              <a:t>items</a:t>
            </a:r>
            <a:r>
              <a:rPr lang="tr-TR" sz="1600" dirty="0" smtClean="0">
                <a:latin typeface="Cambria" pitchFamily="18" charset="0"/>
                <a:cs typeface="+mn-cs"/>
              </a:rPr>
              <a:t>)</a:t>
            </a:r>
          </a:p>
        </p:txBody>
      </p:sp>
      <p:sp>
        <p:nvSpPr>
          <p:cNvPr id="2" name="Slide Number Placeholder 1"/>
          <p:cNvSpPr>
            <a:spLocks noGrp="1"/>
          </p:cNvSpPr>
          <p:nvPr>
            <p:ph type="sldNum" sz="quarter" idx="19"/>
          </p:nvPr>
        </p:nvSpPr>
        <p:spPr/>
        <p:txBody>
          <a:bodyPr/>
          <a:lstStyle/>
          <a:p>
            <a:fld id="{AAF1C8FE-C820-4080-A51C-F0B60C82F507}" type="slidenum">
              <a:rPr lang="tr-TR" altLang="tr-TR" smtClean="0">
                <a:solidFill>
                  <a:srgbClr val="FFFFFF"/>
                </a:solidFill>
              </a:rPr>
              <a:pPr/>
              <a:t>22</a:t>
            </a:fld>
            <a:endParaRPr lang="tr-TR" altLang="tr-TR">
              <a:solidFill>
                <a:srgbClr val="FFFFFF"/>
              </a:solidFill>
            </a:endParaRPr>
          </a:p>
        </p:txBody>
      </p:sp>
    </p:spTree>
    <p:extLst>
      <p:ext uri="{BB962C8B-B14F-4D97-AF65-F5344CB8AC3E}">
        <p14:creationId xmlns:p14="http://schemas.microsoft.com/office/powerpoint/2010/main" val="29518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endParaRPr lang="tr-TR" altLang="tr-TR" sz="1800" b="0" smtClean="0">
              <a:solidFill>
                <a:srgbClr val="000000"/>
              </a:solidFill>
              <a:latin typeface="Arial" pitchFamily="34" charset="0"/>
              <a:cs typeface="Arial" pitchFamily="34" charset="0"/>
            </a:endParaRPr>
          </a:p>
        </p:txBody>
      </p:sp>
      <p:sp>
        <p:nvSpPr>
          <p:cNvPr id="2" name="Rectangle 1"/>
          <p:cNvSpPr/>
          <p:nvPr/>
        </p:nvSpPr>
        <p:spPr>
          <a:xfrm>
            <a:off x="508000" y="742950"/>
            <a:ext cx="8255000" cy="2831544"/>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tr-TR" sz="1800" b="0" dirty="0" smtClean="0">
              <a:solidFill>
                <a:srgbClr val="000000"/>
              </a:solidFill>
              <a:latin typeface="Century Gothic" panose="020B0502020202020204" pitchFamily="34" charset="0"/>
              <a:cs typeface="Arial"/>
            </a:endParaRPr>
          </a:p>
          <a:p>
            <a:pPr marL="285750" indent="-285750" algn="just">
              <a:spcBef>
                <a:spcPts val="600"/>
              </a:spcBef>
              <a:spcAft>
                <a:spcPts val="600"/>
              </a:spcAft>
              <a:buFont typeface="Arial" panose="020B0604020202020204" pitchFamily="34" charset="0"/>
              <a:buChar char="•"/>
            </a:pPr>
            <a:r>
              <a:rPr lang="en-US" sz="2000" dirty="0">
                <a:latin typeface="Cambria" pitchFamily="18" charset="0"/>
                <a:cs typeface="+mn-cs"/>
              </a:rPr>
              <a:t>Introduced by </a:t>
            </a:r>
            <a:r>
              <a:rPr lang="tr-TR" sz="2000" dirty="0" err="1">
                <a:latin typeface="Cambria" pitchFamily="18" charset="0"/>
                <a:cs typeface="+mn-cs"/>
              </a:rPr>
              <a:t>the</a:t>
            </a:r>
            <a:r>
              <a:rPr lang="tr-TR" sz="2000" dirty="0">
                <a:latin typeface="Cambria" pitchFamily="18" charset="0"/>
                <a:cs typeface="+mn-cs"/>
              </a:rPr>
              <a:t> </a:t>
            </a:r>
            <a:r>
              <a:rPr lang="en-US" sz="2000" dirty="0">
                <a:latin typeface="Cambria" pitchFamily="18" charset="0"/>
                <a:cs typeface="+mn-cs"/>
              </a:rPr>
              <a:t>CBRT in September, 2011.</a:t>
            </a:r>
          </a:p>
          <a:p>
            <a:pPr marL="285750" indent="-285750" algn="just">
              <a:spcBef>
                <a:spcPts val="600"/>
              </a:spcBef>
              <a:spcAft>
                <a:spcPts val="600"/>
              </a:spcAft>
              <a:buFont typeface="Arial" panose="020B0604020202020204" pitchFamily="34" charset="0"/>
              <a:buChar char="•"/>
            </a:pPr>
            <a:r>
              <a:rPr lang="tr-TR" sz="2000" dirty="0">
                <a:latin typeface="Cambria" pitchFamily="18" charset="0"/>
                <a:cs typeface="+mn-cs"/>
              </a:rPr>
              <a:t>M</a:t>
            </a:r>
            <a:r>
              <a:rPr lang="en-US" sz="2000" dirty="0" err="1">
                <a:latin typeface="Cambria" pitchFamily="18" charset="0"/>
                <a:cs typeface="+mn-cs"/>
              </a:rPr>
              <a:t>echanism</a:t>
            </a:r>
            <a:r>
              <a:rPr lang="tr-TR" sz="2000" dirty="0">
                <a:latin typeface="Cambria" pitchFamily="18" charset="0"/>
                <a:cs typeface="+mn-cs"/>
              </a:rPr>
              <a:t>:</a:t>
            </a:r>
          </a:p>
          <a:p>
            <a:pPr marL="742950" lvl="2" indent="-285750" algn="just">
              <a:spcBef>
                <a:spcPts val="600"/>
              </a:spcBef>
              <a:spcAft>
                <a:spcPts val="600"/>
              </a:spcAft>
              <a:buFont typeface="Arial" panose="020B0604020202020204" pitchFamily="34" charset="0"/>
              <a:buChar char="•"/>
            </a:pPr>
            <a:r>
              <a:rPr lang="en-US" sz="2000" dirty="0">
                <a:latin typeface="Cambria" pitchFamily="18" charset="0"/>
                <a:cs typeface="+mn-cs"/>
              </a:rPr>
              <a:t>banks </a:t>
            </a:r>
            <a:r>
              <a:rPr lang="tr-TR" sz="2000" dirty="0">
                <a:latin typeface="Cambria" pitchFamily="18" charset="0"/>
                <a:cs typeface="+mn-cs"/>
              </a:rPr>
              <a:t>can </a:t>
            </a:r>
            <a:r>
              <a:rPr lang="en-US" sz="2000" dirty="0">
                <a:latin typeface="Cambria" pitchFamily="18" charset="0"/>
                <a:cs typeface="+mn-cs"/>
              </a:rPr>
              <a:t>voluntarily hold</a:t>
            </a:r>
            <a:r>
              <a:rPr lang="tr-TR" sz="2000" dirty="0">
                <a:latin typeface="Cambria" pitchFamily="18" charset="0"/>
                <a:cs typeface="+mn-cs"/>
              </a:rPr>
              <a:t> </a:t>
            </a:r>
            <a:r>
              <a:rPr lang="en-US" sz="2000" dirty="0">
                <a:latin typeface="Cambria" pitchFamily="18" charset="0"/>
                <a:cs typeface="+mn-cs"/>
              </a:rPr>
              <a:t>a certain fraction of their domestic-currency required reserves in foreign currency or gold</a:t>
            </a:r>
            <a:r>
              <a:rPr lang="tr-TR" sz="2000" dirty="0">
                <a:latin typeface="Cambria" pitchFamily="18" charset="0"/>
                <a:cs typeface="+mn-cs"/>
              </a:rPr>
              <a:t>.</a:t>
            </a:r>
          </a:p>
          <a:p>
            <a:pPr marL="742950" lvl="2" indent="-285750" algn="just">
              <a:spcBef>
                <a:spcPts val="600"/>
              </a:spcBef>
              <a:spcAft>
                <a:spcPts val="600"/>
              </a:spcAft>
              <a:buFont typeface="Arial" panose="020B0604020202020204" pitchFamily="34" charset="0"/>
              <a:buChar char="•"/>
            </a:pPr>
            <a:r>
              <a:rPr lang="tr-TR" sz="2000" dirty="0">
                <a:latin typeface="Cambria" pitchFamily="18" charset="0"/>
                <a:cs typeface="+mn-cs"/>
              </a:rPr>
              <a:t>a</a:t>
            </a:r>
            <a:r>
              <a:rPr lang="en-US" sz="2000" dirty="0">
                <a:latin typeface="Cambria" pitchFamily="18" charset="0"/>
                <a:cs typeface="+mn-cs"/>
              </a:rPr>
              <a:t>mount of FX to meet 1 TL required reserve = Reserve Option Coefficient (ROC).</a:t>
            </a:r>
            <a:r>
              <a:rPr lang="tr-TR" sz="2000" dirty="0">
                <a:latin typeface="Cambria" pitchFamily="18" charset="0"/>
                <a:cs typeface="+mn-cs"/>
              </a:rPr>
              <a:t> </a:t>
            </a:r>
            <a:endParaRPr lang="en-US" sz="2000" dirty="0">
              <a:latin typeface="Cambria" pitchFamily="18" charset="0"/>
              <a:cs typeface="+mn-cs"/>
            </a:endParaRPr>
          </a:p>
        </p:txBody>
      </p:sp>
      <p:sp>
        <p:nvSpPr>
          <p:cNvPr id="4" name="Title 3"/>
          <p:cNvSpPr>
            <a:spLocks noGrp="1"/>
          </p:cNvSpPr>
          <p:nvPr>
            <p:ph type="title"/>
          </p:nvPr>
        </p:nvSpPr>
        <p:spPr/>
        <p:txBody>
          <a:bodyPr/>
          <a:lstStyle/>
          <a:p>
            <a:r>
              <a:rPr lang="tr-TR" dirty="0" err="1" smtClean="0"/>
              <a:t>Reserve</a:t>
            </a:r>
            <a:r>
              <a:rPr lang="tr-TR" dirty="0" smtClean="0"/>
              <a:t> </a:t>
            </a:r>
            <a:r>
              <a:rPr lang="tr-TR" dirty="0" err="1" smtClean="0"/>
              <a:t>Options</a:t>
            </a:r>
            <a:r>
              <a:rPr lang="tr-TR" dirty="0" smtClean="0"/>
              <a:t> </a:t>
            </a:r>
            <a:r>
              <a:rPr lang="tr-TR" dirty="0" err="1" smtClean="0"/>
              <a:t>Mechanism</a:t>
            </a:r>
            <a:endParaRPr lang="tr-TR" dirty="0"/>
          </a:p>
        </p:txBody>
      </p:sp>
      <p:sp>
        <p:nvSpPr>
          <p:cNvPr id="5" name="Slide Number Placeholder 4"/>
          <p:cNvSpPr>
            <a:spLocks noGrp="1"/>
          </p:cNvSpPr>
          <p:nvPr>
            <p:ph type="sldNum" sz="quarter" idx="10"/>
          </p:nvPr>
        </p:nvSpPr>
        <p:spPr/>
        <p:txBody>
          <a:bodyPr/>
          <a:lstStyle/>
          <a:p>
            <a:fld id="{A71D6947-6AC5-4782-B636-DEB7F2353D1B}" type="slidenum">
              <a:rPr lang="tr-TR" altLang="tr-TR" smtClean="0">
                <a:solidFill>
                  <a:srgbClr val="FFFFFF"/>
                </a:solidFill>
              </a:rPr>
              <a:pPr/>
              <a:t>23</a:t>
            </a:fld>
            <a:endParaRPr lang="tr-TR" altLang="tr-TR">
              <a:solidFill>
                <a:srgbClr val="FFFFFF"/>
              </a:solidFill>
            </a:endParaRPr>
          </a:p>
        </p:txBody>
      </p:sp>
    </p:spTree>
    <p:extLst>
      <p:ext uri="{BB962C8B-B14F-4D97-AF65-F5344CB8AC3E}">
        <p14:creationId xmlns:p14="http://schemas.microsoft.com/office/powerpoint/2010/main" val="55119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endParaRPr lang="tr-TR" altLang="tr-TR" sz="1800" b="0" smtClean="0">
              <a:solidFill>
                <a:srgbClr val="000000"/>
              </a:solidFill>
              <a:latin typeface="Arial" pitchFamily="34" charset="0"/>
              <a:cs typeface="Arial" pitchFamily="34" charset="0"/>
            </a:endParaRPr>
          </a:p>
        </p:txBody>
      </p:sp>
      <p:pic>
        <p:nvPicPr>
          <p:cNvPr id="181250" name="Picture 2" descr="D:\Users\appsfta\Desktop\Articles\Article 3- ROM - DSGE\Presentation - IMB_June2013\ROC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2517745"/>
            <a:ext cx="6276115" cy="23997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4500" y="789552"/>
            <a:ext cx="8255000" cy="2923877"/>
          </a:xfrm>
          <a:prstGeom prst="rect">
            <a:avLst/>
          </a:prstGeom>
        </p:spPr>
        <p:txBody>
          <a:bodyPr wrap="square">
            <a:spAutoFit/>
          </a:bodyPr>
          <a:lstStyle/>
          <a:p>
            <a:pPr marL="285750" lvl="1" indent="-285750" algn="just">
              <a:spcBef>
                <a:spcPts val="600"/>
              </a:spcBef>
              <a:spcAft>
                <a:spcPts val="600"/>
              </a:spcAft>
              <a:buFont typeface="Arial" panose="020B0604020202020204" pitchFamily="34" charset="0"/>
              <a:buChar char="•"/>
            </a:pPr>
            <a:r>
              <a:rPr lang="tr-TR" dirty="0" err="1">
                <a:latin typeface="Cambria" pitchFamily="18" charset="0"/>
                <a:cs typeface="+mn-cs"/>
              </a:rPr>
              <a:t>Example</a:t>
            </a:r>
            <a:r>
              <a:rPr lang="tr-TR" dirty="0">
                <a:latin typeface="Cambria" pitchFamily="18" charset="0"/>
                <a:cs typeface="+mn-cs"/>
              </a:rPr>
              <a:t>: </a:t>
            </a:r>
            <a:r>
              <a:rPr lang="tr-TR" dirty="0" err="1">
                <a:latin typeface="Cambria" pitchFamily="18" charset="0"/>
                <a:cs typeface="+mn-cs"/>
              </a:rPr>
              <a:t>Suppose</a:t>
            </a:r>
            <a:r>
              <a:rPr lang="tr-TR" dirty="0">
                <a:latin typeface="Cambria" pitchFamily="18" charset="0"/>
                <a:cs typeface="+mn-cs"/>
              </a:rPr>
              <a:t> </a:t>
            </a:r>
            <a:r>
              <a:rPr lang="tr-TR" dirty="0" err="1">
                <a:latin typeface="Cambria" pitchFamily="18" charset="0"/>
                <a:cs typeface="+mn-cs"/>
              </a:rPr>
              <a:t>banks</a:t>
            </a:r>
            <a:r>
              <a:rPr lang="tr-TR" dirty="0">
                <a:latin typeface="Cambria" pitchFamily="18" charset="0"/>
                <a:cs typeface="+mn-cs"/>
              </a:rPr>
              <a:t> </a:t>
            </a:r>
            <a:r>
              <a:rPr lang="tr-TR" dirty="0" err="1">
                <a:latin typeface="Cambria" pitchFamily="18" charset="0"/>
                <a:cs typeface="+mn-cs"/>
              </a:rPr>
              <a:t>are</a:t>
            </a:r>
            <a:r>
              <a:rPr lang="tr-TR" dirty="0">
                <a:latin typeface="Cambria" pitchFamily="18" charset="0"/>
                <a:cs typeface="+mn-cs"/>
              </a:rPr>
              <a:t> </a:t>
            </a:r>
            <a:r>
              <a:rPr lang="tr-TR" dirty="0" err="1">
                <a:latin typeface="Cambria" pitchFamily="18" charset="0"/>
                <a:cs typeface="+mn-cs"/>
              </a:rPr>
              <a:t>obliged</a:t>
            </a:r>
            <a:r>
              <a:rPr lang="tr-TR" dirty="0">
                <a:latin typeface="Cambria" pitchFamily="18" charset="0"/>
                <a:cs typeface="+mn-cs"/>
              </a:rPr>
              <a:t> </a:t>
            </a:r>
            <a:r>
              <a:rPr lang="tr-TR" dirty="0" err="1">
                <a:latin typeface="Cambria" pitchFamily="18" charset="0"/>
                <a:cs typeface="+mn-cs"/>
              </a:rPr>
              <a:t>to</a:t>
            </a:r>
            <a:r>
              <a:rPr lang="tr-TR" dirty="0">
                <a:latin typeface="Cambria" pitchFamily="18" charset="0"/>
                <a:cs typeface="+mn-cs"/>
              </a:rPr>
              <a:t> </a:t>
            </a:r>
            <a:r>
              <a:rPr lang="tr-TR" dirty="0" err="1">
                <a:latin typeface="Cambria" pitchFamily="18" charset="0"/>
                <a:cs typeface="+mn-cs"/>
              </a:rPr>
              <a:t>hold</a:t>
            </a:r>
            <a:r>
              <a:rPr lang="tr-TR" dirty="0">
                <a:latin typeface="Cambria" pitchFamily="18" charset="0"/>
                <a:cs typeface="+mn-cs"/>
              </a:rPr>
              <a:t> 100TL as </a:t>
            </a:r>
            <a:r>
              <a:rPr lang="tr-TR" dirty="0" err="1">
                <a:latin typeface="Cambria" pitchFamily="18" charset="0"/>
                <a:cs typeface="+mn-cs"/>
              </a:rPr>
              <a:t>required</a:t>
            </a:r>
            <a:r>
              <a:rPr lang="tr-TR" dirty="0">
                <a:latin typeface="Cambria" pitchFamily="18" charset="0"/>
                <a:cs typeface="+mn-cs"/>
              </a:rPr>
              <a:t> </a:t>
            </a:r>
            <a:r>
              <a:rPr lang="tr-TR" dirty="0" err="1" smtClean="0">
                <a:latin typeface="Cambria" pitchFamily="18" charset="0"/>
                <a:cs typeface="+mn-cs"/>
              </a:rPr>
              <a:t>reserves</a:t>
            </a:r>
            <a:r>
              <a:rPr lang="tr-TR" dirty="0">
                <a:latin typeface="Cambria" pitchFamily="18" charset="0"/>
                <a:cs typeface="+mn-cs"/>
              </a:rPr>
              <a:t>,</a:t>
            </a:r>
            <a:r>
              <a:rPr lang="tr-TR" dirty="0" smtClean="0">
                <a:latin typeface="Cambria" pitchFamily="18" charset="0"/>
                <a:cs typeface="+mn-cs"/>
              </a:rPr>
              <a:t> </a:t>
            </a:r>
            <a:r>
              <a:rPr lang="tr-TR" dirty="0" err="1" smtClean="0">
                <a:latin typeface="Cambria" pitchFamily="18" charset="0"/>
                <a:cs typeface="+mn-cs"/>
              </a:rPr>
              <a:t>and</a:t>
            </a:r>
            <a:r>
              <a:rPr lang="tr-TR" dirty="0" smtClean="0">
                <a:latin typeface="Cambria" pitchFamily="18" charset="0"/>
                <a:cs typeface="+mn-cs"/>
              </a:rPr>
              <a:t> </a:t>
            </a:r>
            <a:r>
              <a:rPr lang="tr-TR" dirty="0" err="1">
                <a:latin typeface="Cambria" pitchFamily="18" charset="0"/>
                <a:cs typeface="+mn-cs"/>
              </a:rPr>
              <a:t>allowed</a:t>
            </a:r>
            <a:r>
              <a:rPr lang="tr-TR" dirty="0">
                <a:latin typeface="Cambria" pitchFamily="18" charset="0"/>
                <a:cs typeface="+mn-cs"/>
              </a:rPr>
              <a:t> </a:t>
            </a:r>
            <a:r>
              <a:rPr lang="tr-TR" dirty="0" err="1">
                <a:latin typeface="Cambria" pitchFamily="18" charset="0"/>
                <a:cs typeface="+mn-cs"/>
              </a:rPr>
              <a:t>to</a:t>
            </a:r>
            <a:r>
              <a:rPr lang="tr-TR" dirty="0">
                <a:latin typeface="Cambria" pitchFamily="18" charset="0"/>
                <a:cs typeface="+mn-cs"/>
              </a:rPr>
              <a:t> </a:t>
            </a:r>
            <a:r>
              <a:rPr lang="tr-TR" dirty="0" err="1">
                <a:latin typeface="Cambria" pitchFamily="18" charset="0"/>
                <a:cs typeface="+mn-cs"/>
              </a:rPr>
              <a:t>hold</a:t>
            </a:r>
            <a:r>
              <a:rPr lang="tr-TR" dirty="0">
                <a:latin typeface="Cambria" pitchFamily="18" charset="0"/>
                <a:cs typeface="+mn-cs"/>
              </a:rPr>
              <a:t> </a:t>
            </a:r>
            <a:r>
              <a:rPr lang="tr-TR" dirty="0" err="1">
                <a:latin typeface="Cambria" pitchFamily="18" charset="0"/>
                <a:cs typeface="+mn-cs"/>
              </a:rPr>
              <a:t>up</a:t>
            </a:r>
            <a:r>
              <a:rPr lang="tr-TR" dirty="0">
                <a:latin typeface="Cambria" pitchFamily="18" charset="0"/>
                <a:cs typeface="+mn-cs"/>
              </a:rPr>
              <a:t> </a:t>
            </a:r>
            <a:r>
              <a:rPr lang="tr-TR" dirty="0" err="1">
                <a:latin typeface="Cambria" pitchFamily="18" charset="0"/>
                <a:cs typeface="+mn-cs"/>
              </a:rPr>
              <a:t>to</a:t>
            </a:r>
            <a:r>
              <a:rPr lang="tr-TR" dirty="0">
                <a:latin typeface="Cambria" pitchFamily="18" charset="0"/>
                <a:cs typeface="+mn-cs"/>
              </a:rPr>
              <a:t> 50% of </a:t>
            </a:r>
            <a:r>
              <a:rPr lang="tr-TR" dirty="0" err="1">
                <a:latin typeface="Cambria" pitchFamily="18" charset="0"/>
                <a:cs typeface="+mn-cs"/>
              </a:rPr>
              <a:t>their</a:t>
            </a:r>
            <a:r>
              <a:rPr lang="tr-TR" dirty="0">
                <a:latin typeface="Cambria" pitchFamily="18" charset="0"/>
                <a:cs typeface="+mn-cs"/>
              </a:rPr>
              <a:t> </a:t>
            </a:r>
            <a:r>
              <a:rPr lang="tr-TR" dirty="0" err="1">
                <a:latin typeface="Cambria" pitchFamily="18" charset="0"/>
                <a:cs typeface="+mn-cs"/>
              </a:rPr>
              <a:t>domestic</a:t>
            </a:r>
            <a:r>
              <a:rPr lang="tr-TR" dirty="0">
                <a:latin typeface="Cambria" pitchFamily="18" charset="0"/>
                <a:cs typeface="+mn-cs"/>
              </a:rPr>
              <a:t> </a:t>
            </a:r>
            <a:r>
              <a:rPr lang="tr-TR" dirty="0" err="1">
                <a:latin typeface="Cambria" pitchFamily="18" charset="0"/>
                <a:cs typeface="+mn-cs"/>
              </a:rPr>
              <a:t>currency</a:t>
            </a:r>
            <a:r>
              <a:rPr lang="tr-TR" dirty="0">
                <a:latin typeface="Cambria" pitchFamily="18" charset="0"/>
                <a:cs typeface="+mn-cs"/>
              </a:rPr>
              <a:t> </a:t>
            </a:r>
            <a:r>
              <a:rPr lang="tr-TR" dirty="0" err="1">
                <a:latin typeface="Cambria" pitchFamily="18" charset="0"/>
                <a:cs typeface="+mn-cs"/>
              </a:rPr>
              <a:t>reserve</a:t>
            </a:r>
            <a:r>
              <a:rPr lang="tr-TR" dirty="0">
                <a:latin typeface="Cambria" pitchFamily="18" charset="0"/>
                <a:cs typeface="+mn-cs"/>
              </a:rPr>
              <a:t> </a:t>
            </a:r>
            <a:r>
              <a:rPr lang="tr-TR" dirty="0" err="1">
                <a:latin typeface="Cambria" pitchFamily="18" charset="0"/>
                <a:cs typeface="+mn-cs"/>
              </a:rPr>
              <a:t>requirement</a:t>
            </a:r>
            <a:r>
              <a:rPr lang="tr-TR" dirty="0">
                <a:latin typeface="Cambria" pitchFamily="18" charset="0"/>
                <a:cs typeface="+mn-cs"/>
              </a:rPr>
              <a:t> in FX.</a:t>
            </a:r>
          </a:p>
          <a:p>
            <a:pPr marL="285750" lvl="1" indent="-285750" algn="just">
              <a:spcBef>
                <a:spcPts val="600"/>
              </a:spcBef>
              <a:spcAft>
                <a:spcPts val="600"/>
              </a:spcAft>
              <a:buFont typeface="Arial" panose="020B0604020202020204" pitchFamily="34" charset="0"/>
              <a:buChar char="•"/>
            </a:pPr>
            <a:r>
              <a:rPr lang="tr-TR" dirty="0" err="1">
                <a:latin typeface="Cambria" pitchFamily="18" charset="0"/>
                <a:cs typeface="+mn-cs"/>
              </a:rPr>
              <a:t>Let</a:t>
            </a:r>
            <a:r>
              <a:rPr lang="tr-TR" dirty="0">
                <a:latin typeface="Cambria" pitchFamily="18" charset="0"/>
                <a:cs typeface="+mn-cs"/>
              </a:rPr>
              <a:t> ROC=1 </a:t>
            </a:r>
            <a:r>
              <a:rPr lang="tr-TR" dirty="0" err="1">
                <a:latin typeface="Cambria" pitchFamily="18" charset="0"/>
                <a:cs typeface="+mn-cs"/>
              </a:rPr>
              <a:t>for</a:t>
            </a:r>
            <a:r>
              <a:rPr lang="tr-TR" dirty="0">
                <a:latin typeface="Cambria" pitchFamily="18" charset="0"/>
                <a:cs typeface="+mn-cs"/>
              </a:rPr>
              <a:t> 0-20% </a:t>
            </a:r>
            <a:r>
              <a:rPr lang="tr-TR" dirty="0" err="1">
                <a:latin typeface="Cambria" pitchFamily="18" charset="0"/>
                <a:cs typeface="+mn-cs"/>
              </a:rPr>
              <a:t>and</a:t>
            </a:r>
            <a:r>
              <a:rPr lang="tr-TR" dirty="0">
                <a:latin typeface="Cambria" pitchFamily="18" charset="0"/>
                <a:cs typeface="+mn-cs"/>
              </a:rPr>
              <a:t> = 2 </a:t>
            </a:r>
            <a:r>
              <a:rPr lang="tr-TR" dirty="0" err="1">
                <a:latin typeface="Cambria" pitchFamily="18" charset="0"/>
                <a:cs typeface="+mn-cs"/>
              </a:rPr>
              <a:t>for</a:t>
            </a:r>
            <a:r>
              <a:rPr lang="tr-TR" dirty="0">
                <a:latin typeface="Cambria" pitchFamily="18" charset="0"/>
                <a:cs typeface="+mn-cs"/>
              </a:rPr>
              <a:t> 20% - 50</a:t>
            </a:r>
            <a:r>
              <a:rPr lang="tr-TR" dirty="0" smtClean="0">
                <a:latin typeface="Cambria" pitchFamily="18" charset="0"/>
                <a:cs typeface="+mn-cs"/>
              </a:rPr>
              <a:t>%. </a:t>
            </a:r>
            <a:r>
              <a:rPr lang="tr-TR" dirty="0" err="1" smtClean="0">
                <a:latin typeface="Cambria" pitchFamily="18" charset="0"/>
                <a:cs typeface="+mn-cs"/>
              </a:rPr>
              <a:t>Then</a:t>
            </a:r>
            <a:r>
              <a:rPr lang="tr-TR" dirty="0">
                <a:latin typeface="Cambria" pitchFamily="18" charset="0"/>
                <a:cs typeface="+mn-cs"/>
              </a:rPr>
              <a:t>, </a:t>
            </a:r>
            <a:r>
              <a:rPr lang="tr-TR" dirty="0" err="1">
                <a:latin typeface="Cambria" pitchFamily="18" charset="0"/>
                <a:cs typeface="+mn-cs"/>
              </a:rPr>
              <a:t>if</a:t>
            </a:r>
            <a:r>
              <a:rPr lang="tr-TR" dirty="0">
                <a:latin typeface="Cambria" pitchFamily="18" charset="0"/>
                <a:cs typeface="+mn-cs"/>
              </a:rPr>
              <a:t> a bank is </a:t>
            </a:r>
            <a:r>
              <a:rPr lang="tr-TR" dirty="0" err="1">
                <a:latin typeface="Cambria" pitchFamily="18" charset="0"/>
                <a:cs typeface="+mn-cs"/>
              </a:rPr>
              <a:t>willing</a:t>
            </a:r>
            <a:r>
              <a:rPr lang="tr-TR" dirty="0">
                <a:latin typeface="Cambria" pitchFamily="18" charset="0"/>
                <a:cs typeface="+mn-cs"/>
              </a:rPr>
              <a:t> </a:t>
            </a:r>
            <a:r>
              <a:rPr lang="tr-TR" dirty="0" err="1">
                <a:latin typeface="Cambria" pitchFamily="18" charset="0"/>
                <a:cs typeface="+mn-cs"/>
              </a:rPr>
              <a:t>to</a:t>
            </a:r>
            <a:r>
              <a:rPr lang="tr-TR" dirty="0">
                <a:latin typeface="Cambria" pitchFamily="18" charset="0"/>
                <a:cs typeface="+mn-cs"/>
              </a:rPr>
              <a:t> </a:t>
            </a:r>
            <a:r>
              <a:rPr lang="tr-TR" dirty="0" err="1">
                <a:latin typeface="Cambria" pitchFamily="18" charset="0"/>
                <a:cs typeface="+mn-cs"/>
              </a:rPr>
              <a:t>utilize</a:t>
            </a:r>
            <a:r>
              <a:rPr lang="tr-TR" dirty="0">
                <a:latin typeface="Cambria" pitchFamily="18" charset="0"/>
                <a:cs typeface="+mn-cs"/>
              </a:rPr>
              <a:t> </a:t>
            </a:r>
            <a:r>
              <a:rPr lang="tr-TR" dirty="0" err="1">
                <a:latin typeface="Cambria" pitchFamily="18" charset="0"/>
                <a:cs typeface="+mn-cs"/>
              </a:rPr>
              <a:t>the</a:t>
            </a:r>
            <a:r>
              <a:rPr lang="tr-TR" dirty="0">
                <a:latin typeface="Cambria" pitchFamily="18" charset="0"/>
                <a:cs typeface="+mn-cs"/>
              </a:rPr>
              <a:t> </a:t>
            </a:r>
            <a:r>
              <a:rPr lang="tr-TR" dirty="0" err="1">
                <a:latin typeface="Cambria" pitchFamily="18" charset="0"/>
                <a:cs typeface="+mn-cs"/>
              </a:rPr>
              <a:t>mechanism</a:t>
            </a:r>
            <a:r>
              <a:rPr lang="tr-TR" dirty="0">
                <a:latin typeface="Cambria" pitchFamily="18" charset="0"/>
                <a:cs typeface="+mn-cs"/>
              </a:rPr>
              <a:t> </a:t>
            </a:r>
            <a:r>
              <a:rPr lang="tr-TR" dirty="0" err="1">
                <a:latin typeface="Cambria" pitchFamily="18" charset="0"/>
                <a:cs typeface="+mn-cs"/>
              </a:rPr>
              <a:t>fully</a:t>
            </a:r>
            <a:r>
              <a:rPr lang="tr-TR" dirty="0">
                <a:latin typeface="Cambria" pitchFamily="18" charset="0"/>
                <a:cs typeface="+mn-cs"/>
              </a:rPr>
              <a:t>, </a:t>
            </a:r>
            <a:r>
              <a:rPr lang="tr-TR" dirty="0" err="1">
                <a:latin typeface="Cambria" pitchFamily="18" charset="0"/>
                <a:cs typeface="+mn-cs"/>
              </a:rPr>
              <a:t>then</a:t>
            </a:r>
            <a:r>
              <a:rPr lang="tr-TR" dirty="0">
                <a:latin typeface="Cambria" pitchFamily="18" charset="0"/>
                <a:cs typeface="+mn-cs"/>
              </a:rPr>
              <a:t> </a:t>
            </a:r>
          </a:p>
          <a:p>
            <a:pPr marL="742950" lvl="3" indent="-285750" algn="just">
              <a:spcBef>
                <a:spcPts val="600"/>
              </a:spcBef>
              <a:spcAft>
                <a:spcPts val="600"/>
              </a:spcAft>
              <a:buFont typeface="Arial" panose="020B0604020202020204" pitchFamily="34" charset="0"/>
              <a:buChar char="•"/>
            </a:pPr>
            <a:r>
              <a:rPr lang="tr-TR" dirty="0" err="1">
                <a:latin typeface="Cambria" pitchFamily="18" charset="0"/>
                <a:cs typeface="+mn-cs"/>
              </a:rPr>
              <a:t>instead</a:t>
            </a:r>
            <a:r>
              <a:rPr lang="tr-TR" dirty="0">
                <a:latin typeface="Cambria" pitchFamily="18" charset="0"/>
                <a:cs typeface="+mn-cs"/>
              </a:rPr>
              <a:t> of 100TL</a:t>
            </a:r>
          </a:p>
          <a:p>
            <a:pPr marL="742950" lvl="3" indent="-285750" algn="just">
              <a:spcBef>
                <a:spcPts val="600"/>
              </a:spcBef>
              <a:spcAft>
                <a:spcPts val="600"/>
              </a:spcAft>
              <a:buFont typeface="Arial" panose="020B0604020202020204" pitchFamily="34" charset="0"/>
              <a:buChar char="•"/>
            </a:pPr>
            <a:r>
              <a:rPr lang="tr-TR" dirty="0">
                <a:latin typeface="Cambria" pitchFamily="18" charset="0"/>
                <a:cs typeface="+mn-cs"/>
              </a:rPr>
              <a:t>can </a:t>
            </a:r>
            <a:r>
              <a:rPr lang="tr-TR" dirty="0" err="1">
                <a:latin typeface="Cambria" pitchFamily="18" charset="0"/>
                <a:cs typeface="+mn-cs"/>
              </a:rPr>
              <a:t>hold</a:t>
            </a:r>
            <a:r>
              <a:rPr lang="tr-TR" dirty="0">
                <a:latin typeface="Cambria" pitchFamily="18" charset="0"/>
                <a:cs typeface="+mn-cs"/>
              </a:rPr>
              <a:t> [ (20TL * 1 + 30TL * 2) </a:t>
            </a:r>
            <a:r>
              <a:rPr lang="tr-TR" dirty="0" err="1">
                <a:latin typeface="Cambria" pitchFamily="18" charset="0"/>
                <a:cs typeface="+mn-cs"/>
              </a:rPr>
              <a:t>worth</a:t>
            </a:r>
            <a:r>
              <a:rPr lang="tr-TR" dirty="0">
                <a:latin typeface="Cambria" pitchFamily="18" charset="0"/>
                <a:cs typeface="+mn-cs"/>
              </a:rPr>
              <a:t> of FX ] + 50 TL</a:t>
            </a:r>
          </a:p>
          <a:p>
            <a:pPr marL="742950" lvl="1" indent="-285750" algn="just">
              <a:spcBef>
                <a:spcPts val="600"/>
              </a:spcBef>
              <a:spcAft>
                <a:spcPts val="600"/>
              </a:spcAft>
              <a:buFont typeface="Arial" panose="020B0604020202020204" pitchFamily="34" charset="0"/>
              <a:buChar char="•"/>
            </a:pPr>
            <a:endParaRPr lang="tr-TR" sz="1800" b="0" dirty="0">
              <a:solidFill>
                <a:srgbClr val="000000"/>
              </a:solidFill>
              <a:latin typeface="Century Gothic" panose="020B0502020202020204" pitchFamily="34" charset="0"/>
              <a:cs typeface="Arial"/>
            </a:endParaRPr>
          </a:p>
        </p:txBody>
      </p:sp>
      <p:sp>
        <p:nvSpPr>
          <p:cNvPr id="2" name="Title 1"/>
          <p:cNvSpPr>
            <a:spLocks noGrp="1"/>
          </p:cNvSpPr>
          <p:nvPr>
            <p:ph type="title"/>
          </p:nvPr>
        </p:nvSpPr>
        <p:spPr/>
        <p:txBody>
          <a:bodyPr/>
          <a:lstStyle/>
          <a:p>
            <a:r>
              <a:rPr lang="tr-TR" dirty="0" err="1"/>
              <a:t>Reserve</a:t>
            </a:r>
            <a:r>
              <a:rPr lang="tr-TR" dirty="0"/>
              <a:t> </a:t>
            </a:r>
            <a:r>
              <a:rPr lang="tr-TR" dirty="0" err="1"/>
              <a:t>Options</a:t>
            </a:r>
            <a:r>
              <a:rPr lang="tr-TR" dirty="0"/>
              <a:t> </a:t>
            </a:r>
            <a:r>
              <a:rPr lang="tr-TR" dirty="0" err="1"/>
              <a:t>Mechanism</a:t>
            </a:r>
            <a:endParaRPr lang="tr-TR" dirty="0"/>
          </a:p>
        </p:txBody>
      </p:sp>
      <p:sp>
        <p:nvSpPr>
          <p:cNvPr id="4" name="Slide Number Placeholder 3"/>
          <p:cNvSpPr>
            <a:spLocks noGrp="1"/>
          </p:cNvSpPr>
          <p:nvPr>
            <p:ph type="sldNum" sz="quarter" idx="10"/>
          </p:nvPr>
        </p:nvSpPr>
        <p:spPr/>
        <p:txBody>
          <a:bodyPr/>
          <a:lstStyle/>
          <a:p>
            <a:fld id="{A71D6947-6AC5-4782-B636-DEB7F2353D1B}" type="slidenum">
              <a:rPr lang="tr-TR" altLang="tr-TR" smtClean="0">
                <a:solidFill>
                  <a:srgbClr val="FFFFFF"/>
                </a:solidFill>
              </a:rPr>
              <a:pPr/>
              <a:t>24</a:t>
            </a:fld>
            <a:endParaRPr lang="tr-TR" altLang="tr-TR">
              <a:solidFill>
                <a:srgbClr val="FFFFFF"/>
              </a:solidFill>
            </a:endParaRPr>
          </a:p>
        </p:txBody>
      </p:sp>
    </p:spTree>
    <p:extLst>
      <p:ext uri="{BB962C8B-B14F-4D97-AF65-F5344CB8AC3E}">
        <p14:creationId xmlns:p14="http://schemas.microsoft.com/office/powerpoint/2010/main" val="188163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endParaRPr lang="tr-TR" altLang="tr-TR" sz="1800" b="0" smtClean="0">
              <a:solidFill>
                <a:srgbClr val="000000"/>
              </a:solidFill>
              <a:latin typeface="Arial" pitchFamily="34" charset="0"/>
              <a:cs typeface="Arial" pitchFamily="34" charset="0"/>
            </a:endParaRPr>
          </a:p>
        </p:txBody>
      </p:sp>
      <p:sp>
        <p:nvSpPr>
          <p:cNvPr id="2" name="Rectangle 1"/>
          <p:cNvSpPr/>
          <p:nvPr/>
        </p:nvSpPr>
        <p:spPr>
          <a:xfrm>
            <a:off x="508000" y="742951"/>
            <a:ext cx="8255000" cy="3631763"/>
          </a:xfrm>
          <a:prstGeom prst="rect">
            <a:avLst/>
          </a:prstGeom>
        </p:spPr>
        <p:txBody>
          <a:bodyPr wrap="square">
            <a:spAutoFit/>
          </a:bodyPr>
          <a:lstStyle/>
          <a:p>
            <a:pPr marL="285750" lvl="1" indent="-285750" algn="just">
              <a:spcBef>
                <a:spcPts val="600"/>
              </a:spcBef>
              <a:spcAft>
                <a:spcPts val="600"/>
              </a:spcAft>
              <a:buFont typeface="Arial" panose="020B0604020202020204" pitchFamily="34" charset="0"/>
              <a:buChar char="•"/>
            </a:pPr>
            <a:r>
              <a:rPr lang="en-US" sz="2000" dirty="0">
                <a:latin typeface="Cambria" pitchFamily="18" charset="0"/>
                <a:cs typeface="+mn-cs"/>
              </a:rPr>
              <a:t>Motivation:</a:t>
            </a:r>
            <a:endParaRPr lang="tr-TR" sz="2000" dirty="0">
              <a:latin typeface="Cambria" pitchFamily="18" charset="0"/>
              <a:cs typeface="+mn-cs"/>
            </a:endParaRPr>
          </a:p>
          <a:p>
            <a:pPr marL="285750" lvl="1" indent="-285750" algn="just">
              <a:spcBef>
                <a:spcPts val="600"/>
              </a:spcBef>
              <a:spcAft>
                <a:spcPts val="600"/>
              </a:spcAft>
              <a:buFont typeface="Arial" panose="020B0604020202020204" pitchFamily="34" charset="0"/>
              <a:buChar char="•"/>
            </a:pPr>
            <a:r>
              <a:rPr lang="tr-TR" sz="2000" dirty="0" err="1">
                <a:latin typeface="Cambria" pitchFamily="18" charset="0"/>
                <a:cs typeface="+mn-cs"/>
              </a:rPr>
              <a:t>E.g</a:t>
            </a:r>
            <a:r>
              <a:rPr lang="tr-TR" sz="2000" dirty="0">
                <a:latin typeface="Cambria" pitchFamily="18" charset="0"/>
                <a:cs typeface="+mn-cs"/>
              </a:rPr>
              <a:t>. </a:t>
            </a:r>
            <a:r>
              <a:rPr lang="tr-TR" sz="2000" dirty="0" err="1">
                <a:latin typeface="Cambria" pitchFamily="18" charset="0"/>
                <a:cs typeface="+mn-cs"/>
              </a:rPr>
              <a:t>During</a:t>
            </a:r>
            <a:r>
              <a:rPr lang="tr-TR" sz="2000" dirty="0">
                <a:latin typeface="Cambria" pitchFamily="18" charset="0"/>
                <a:cs typeface="+mn-cs"/>
              </a:rPr>
              <a:t> </a:t>
            </a:r>
            <a:r>
              <a:rPr lang="tr-TR" sz="2000" dirty="0" err="1">
                <a:latin typeface="Cambria" pitchFamily="18" charset="0"/>
                <a:cs typeface="+mn-cs"/>
              </a:rPr>
              <a:t>capital</a:t>
            </a:r>
            <a:r>
              <a:rPr lang="tr-TR" sz="2000" dirty="0">
                <a:latin typeface="Cambria" pitchFamily="18" charset="0"/>
                <a:cs typeface="+mn-cs"/>
              </a:rPr>
              <a:t> </a:t>
            </a:r>
            <a:r>
              <a:rPr lang="tr-TR" sz="2000" dirty="0" err="1">
                <a:latin typeface="Cambria" pitchFamily="18" charset="0"/>
                <a:cs typeface="+mn-cs"/>
              </a:rPr>
              <a:t>inflow</a:t>
            </a:r>
            <a:r>
              <a:rPr lang="tr-TR" sz="2000" dirty="0">
                <a:latin typeface="Cambria" pitchFamily="18" charset="0"/>
                <a:cs typeface="+mn-cs"/>
              </a:rPr>
              <a:t> </a:t>
            </a:r>
            <a:r>
              <a:rPr lang="tr-TR" sz="2000" dirty="0" err="1">
                <a:latin typeface="Cambria" pitchFamily="18" charset="0"/>
                <a:cs typeface="+mn-cs"/>
              </a:rPr>
              <a:t>surges</a:t>
            </a:r>
            <a:r>
              <a:rPr lang="tr-TR" sz="2000" dirty="0">
                <a:latin typeface="Cambria" pitchFamily="18" charset="0"/>
                <a:cs typeface="+mn-cs"/>
              </a:rPr>
              <a:t>:</a:t>
            </a:r>
          </a:p>
          <a:p>
            <a:pPr marL="742950" lvl="2" indent="-285750" algn="just">
              <a:spcBef>
                <a:spcPts val="600"/>
              </a:spcBef>
              <a:spcAft>
                <a:spcPts val="600"/>
              </a:spcAft>
              <a:buFont typeface="Arial" panose="020B0604020202020204" pitchFamily="34" charset="0"/>
              <a:buChar char="•"/>
            </a:pPr>
            <a:r>
              <a:rPr lang="tr-TR" sz="2000" dirty="0" err="1">
                <a:latin typeface="Cambria" pitchFamily="18" charset="0"/>
                <a:cs typeface="+mn-cs"/>
              </a:rPr>
              <a:t>cost</a:t>
            </a:r>
            <a:r>
              <a:rPr lang="tr-TR" sz="2000" dirty="0">
                <a:latin typeface="Cambria" pitchFamily="18" charset="0"/>
                <a:cs typeface="+mn-cs"/>
              </a:rPr>
              <a:t> of FX </a:t>
            </a:r>
            <a:r>
              <a:rPr lang="tr-TR" sz="2000" dirty="0" err="1">
                <a:latin typeface="Cambria" pitchFamily="18" charset="0"/>
                <a:cs typeface="+mn-cs"/>
              </a:rPr>
              <a:t>funding</a:t>
            </a:r>
            <a:r>
              <a:rPr lang="tr-TR" sz="2000" dirty="0">
                <a:latin typeface="Cambria" pitchFamily="18" charset="0"/>
                <a:cs typeface="+mn-cs"/>
              </a:rPr>
              <a:t> is </a:t>
            </a:r>
            <a:r>
              <a:rPr lang="tr-TR" sz="2000" dirty="0" err="1">
                <a:latin typeface="Cambria" pitchFamily="18" charset="0"/>
                <a:cs typeface="+mn-cs"/>
              </a:rPr>
              <a:t>lower</a:t>
            </a:r>
            <a:r>
              <a:rPr lang="tr-TR" sz="2000" dirty="0">
                <a:latin typeface="Cambria" pitchFamily="18" charset="0"/>
                <a:cs typeface="+mn-cs"/>
              </a:rPr>
              <a:t> </a:t>
            </a:r>
            <a:r>
              <a:rPr lang="tr-TR" sz="2000" dirty="0" err="1">
                <a:latin typeface="Cambria" pitchFamily="18" charset="0"/>
                <a:cs typeface="+mn-cs"/>
              </a:rPr>
              <a:t>than</a:t>
            </a:r>
            <a:r>
              <a:rPr lang="tr-TR" sz="2000" dirty="0">
                <a:latin typeface="Cambria" pitchFamily="18" charset="0"/>
                <a:cs typeface="+mn-cs"/>
              </a:rPr>
              <a:t> TL </a:t>
            </a:r>
            <a:r>
              <a:rPr lang="tr-TR" sz="2000" dirty="0" err="1">
                <a:latin typeface="Cambria" pitchFamily="18" charset="0"/>
                <a:cs typeface="+mn-cs"/>
              </a:rPr>
              <a:t>funding</a:t>
            </a:r>
            <a:r>
              <a:rPr lang="tr-TR" sz="2000" dirty="0">
                <a:latin typeface="Cambria" pitchFamily="18" charset="0"/>
                <a:cs typeface="+mn-cs"/>
              </a:rPr>
              <a:t> : </a:t>
            </a:r>
            <a:r>
              <a:rPr lang="tr-TR" sz="2000" dirty="0" err="1">
                <a:latin typeface="Cambria" pitchFamily="18" charset="0"/>
                <a:cs typeface="+mn-cs"/>
              </a:rPr>
              <a:t>utilize</a:t>
            </a:r>
            <a:r>
              <a:rPr lang="tr-TR" sz="2000" dirty="0">
                <a:latin typeface="Cambria" pitchFamily="18" charset="0"/>
                <a:cs typeface="+mn-cs"/>
              </a:rPr>
              <a:t> </a:t>
            </a:r>
            <a:r>
              <a:rPr lang="tr-TR" sz="2000" dirty="0" err="1">
                <a:latin typeface="Cambria" pitchFamily="18" charset="0"/>
                <a:cs typeface="+mn-cs"/>
              </a:rPr>
              <a:t>the</a:t>
            </a:r>
            <a:r>
              <a:rPr lang="tr-TR" sz="2000" dirty="0">
                <a:latin typeface="Cambria" pitchFamily="18" charset="0"/>
                <a:cs typeface="+mn-cs"/>
              </a:rPr>
              <a:t> </a:t>
            </a:r>
            <a:r>
              <a:rPr lang="tr-TR" sz="2000" dirty="0" err="1">
                <a:latin typeface="Cambria" pitchFamily="18" charset="0"/>
                <a:cs typeface="+mn-cs"/>
              </a:rPr>
              <a:t>mechanism</a:t>
            </a:r>
            <a:r>
              <a:rPr lang="tr-TR" sz="2000" dirty="0">
                <a:latin typeface="Cambria" pitchFamily="18" charset="0"/>
                <a:cs typeface="+mn-cs"/>
              </a:rPr>
              <a:t> </a:t>
            </a:r>
            <a:r>
              <a:rPr lang="tr-TR" sz="2000" dirty="0" err="1">
                <a:latin typeface="Cambria" pitchFamily="18" charset="0"/>
                <a:cs typeface="+mn-cs"/>
              </a:rPr>
              <a:t>more</a:t>
            </a:r>
            <a:r>
              <a:rPr lang="tr-TR" sz="2000" dirty="0">
                <a:latin typeface="Cambria" pitchFamily="18" charset="0"/>
                <a:cs typeface="+mn-cs"/>
              </a:rPr>
              <a:t>. → </a:t>
            </a:r>
            <a:r>
              <a:rPr lang="tr-TR" sz="2000" dirty="0" err="1">
                <a:latin typeface="Cambria" pitchFamily="18" charset="0"/>
                <a:cs typeface="+mn-cs"/>
              </a:rPr>
              <a:t>smoothing</a:t>
            </a:r>
            <a:r>
              <a:rPr lang="tr-TR" sz="2000" dirty="0">
                <a:latin typeface="Cambria" pitchFamily="18" charset="0"/>
                <a:cs typeface="+mn-cs"/>
              </a:rPr>
              <a:t> </a:t>
            </a:r>
            <a:r>
              <a:rPr lang="tr-TR" sz="2000" dirty="0" err="1">
                <a:latin typeface="Cambria" pitchFamily="18" charset="0"/>
                <a:cs typeface="+mn-cs"/>
              </a:rPr>
              <a:t>the</a:t>
            </a:r>
            <a:r>
              <a:rPr lang="tr-TR" sz="2000" dirty="0">
                <a:latin typeface="Cambria" pitchFamily="18" charset="0"/>
                <a:cs typeface="+mn-cs"/>
              </a:rPr>
              <a:t> </a:t>
            </a:r>
            <a:r>
              <a:rPr lang="tr-TR" sz="2000" dirty="0" err="1">
                <a:latin typeface="Cambria" pitchFamily="18" charset="0"/>
                <a:cs typeface="+mn-cs"/>
              </a:rPr>
              <a:t>business</a:t>
            </a:r>
            <a:r>
              <a:rPr lang="tr-TR" sz="2000" dirty="0">
                <a:latin typeface="Cambria" pitchFamily="18" charset="0"/>
                <a:cs typeface="+mn-cs"/>
              </a:rPr>
              <a:t> </a:t>
            </a:r>
            <a:r>
              <a:rPr lang="tr-TR" sz="2000" dirty="0" err="1">
                <a:latin typeface="Cambria" pitchFamily="18" charset="0"/>
                <a:cs typeface="+mn-cs"/>
              </a:rPr>
              <a:t>cycle</a:t>
            </a:r>
            <a:r>
              <a:rPr lang="tr-TR" sz="2000" dirty="0">
                <a:latin typeface="Cambria" pitchFamily="18" charset="0"/>
                <a:cs typeface="+mn-cs"/>
              </a:rPr>
              <a:t>.</a:t>
            </a:r>
          </a:p>
          <a:p>
            <a:pPr marL="742950" lvl="2" indent="-285750" algn="just">
              <a:spcBef>
                <a:spcPts val="600"/>
              </a:spcBef>
              <a:spcAft>
                <a:spcPts val="600"/>
              </a:spcAft>
              <a:buFont typeface="Arial" panose="020B0604020202020204" pitchFamily="34" charset="0"/>
              <a:buChar char="•"/>
            </a:pPr>
            <a:r>
              <a:rPr lang="tr-TR" sz="2000" dirty="0" err="1">
                <a:latin typeface="Cambria" pitchFamily="18" charset="0"/>
                <a:cs typeface="+mn-cs"/>
              </a:rPr>
              <a:t>smooth</a:t>
            </a:r>
            <a:r>
              <a:rPr lang="tr-TR" sz="2000" dirty="0">
                <a:latin typeface="Cambria" pitchFamily="18" charset="0"/>
                <a:cs typeface="+mn-cs"/>
              </a:rPr>
              <a:t> </a:t>
            </a:r>
            <a:r>
              <a:rPr lang="tr-TR" sz="2000" dirty="0" err="1">
                <a:latin typeface="Cambria" pitchFamily="18" charset="0"/>
                <a:cs typeface="+mn-cs"/>
              </a:rPr>
              <a:t>excessive</a:t>
            </a:r>
            <a:r>
              <a:rPr lang="tr-TR" sz="2000" dirty="0">
                <a:latin typeface="Cambria" pitchFamily="18" charset="0"/>
                <a:cs typeface="+mn-cs"/>
              </a:rPr>
              <a:t> </a:t>
            </a:r>
            <a:r>
              <a:rPr lang="tr-TR" sz="2000" dirty="0" err="1">
                <a:latin typeface="Cambria" pitchFamily="18" charset="0"/>
                <a:cs typeface="+mn-cs"/>
              </a:rPr>
              <a:t>exchange</a:t>
            </a:r>
            <a:r>
              <a:rPr lang="tr-TR" sz="2000" dirty="0">
                <a:latin typeface="Cambria" pitchFamily="18" charset="0"/>
                <a:cs typeface="+mn-cs"/>
              </a:rPr>
              <a:t> rate </a:t>
            </a:r>
            <a:r>
              <a:rPr lang="tr-TR" sz="2000" dirty="0" err="1">
                <a:latin typeface="Cambria" pitchFamily="18" charset="0"/>
                <a:cs typeface="+mn-cs"/>
              </a:rPr>
              <a:t>fluctuations</a:t>
            </a:r>
            <a:r>
              <a:rPr lang="tr-TR" sz="2000" dirty="0">
                <a:latin typeface="Cambria" pitchFamily="18" charset="0"/>
                <a:cs typeface="+mn-cs"/>
              </a:rPr>
              <a:t> in a market-</a:t>
            </a:r>
            <a:r>
              <a:rPr lang="tr-TR" sz="2000" dirty="0" err="1">
                <a:latin typeface="Cambria" pitchFamily="18" charset="0"/>
                <a:cs typeface="+mn-cs"/>
              </a:rPr>
              <a:t>friendly</a:t>
            </a:r>
            <a:r>
              <a:rPr lang="tr-TR" sz="2000" dirty="0">
                <a:latin typeface="Cambria" pitchFamily="18" charset="0"/>
                <a:cs typeface="+mn-cs"/>
              </a:rPr>
              <a:t> </a:t>
            </a:r>
            <a:r>
              <a:rPr lang="tr-TR" sz="2000" dirty="0" err="1">
                <a:latin typeface="Cambria" pitchFamily="18" charset="0"/>
                <a:cs typeface="+mn-cs"/>
              </a:rPr>
              <a:t>manner</a:t>
            </a:r>
            <a:r>
              <a:rPr lang="tr-TR" sz="2000" dirty="0">
                <a:latin typeface="Cambria" pitchFamily="18" charset="0"/>
                <a:cs typeface="+mn-cs"/>
              </a:rPr>
              <a:t>, in </a:t>
            </a:r>
            <a:r>
              <a:rPr lang="tr-TR" sz="2000" dirty="0" err="1">
                <a:latin typeface="Cambria" pitchFamily="18" charset="0"/>
                <a:cs typeface="+mn-cs"/>
              </a:rPr>
              <a:t>turn</a:t>
            </a:r>
            <a:r>
              <a:rPr lang="tr-TR" sz="2000" dirty="0">
                <a:latin typeface="Cambria" pitchFamily="18" charset="0"/>
                <a:cs typeface="+mn-cs"/>
              </a:rPr>
              <a:t> </a:t>
            </a:r>
            <a:r>
              <a:rPr lang="en-US" sz="2000" dirty="0">
                <a:latin typeface="Cambria" pitchFamily="18" charset="0"/>
                <a:cs typeface="+mn-cs"/>
              </a:rPr>
              <a:t>cushion</a:t>
            </a:r>
            <a:r>
              <a:rPr lang="tr-TR" sz="2000" dirty="0" err="1">
                <a:latin typeface="Cambria" pitchFamily="18" charset="0"/>
                <a:cs typeface="+mn-cs"/>
              </a:rPr>
              <a:t>ing</a:t>
            </a:r>
            <a:r>
              <a:rPr lang="en-US" sz="2000" dirty="0">
                <a:latin typeface="Cambria" pitchFamily="18" charset="0"/>
                <a:cs typeface="+mn-cs"/>
              </a:rPr>
              <a:t> the economy from</a:t>
            </a:r>
            <a:r>
              <a:rPr lang="tr-TR" sz="2000" dirty="0">
                <a:latin typeface="Cambria" pitchFamily="18" charset="0"/>
                <a:cs typeface="+mn-cs"/>
              </a:rPr>
              <a:t> </a:t>
            </a:r>
            <a:r>
              <a:rPr lang="en-US" sz="2000" dirty="0">
                <a:latin typeface="Cambria" pitchFamily="18" charset="0"/>
                <a:cs typeface="+mn-cs"/>
              </a:rPr>
              <a:t>excessive fluctuations in capital flows</a:t>
            </a:r>
            <a:r>
              <a:rPr lang="tr-TR" sz="2000" dirty="0">
                <a:latin typeface="Cambria" pitchFamily="18" charset="0"/>
                <a:cs typeface="+mn-cs"/>
              </a:rPr>
              <a:t>.</a:t>
            </a:r>
          </a:p>
          <a:p>
            <a:pPr marL="285750" lvl="1" indent="-285750" algn="just">
              <a:spcBef>
                <a:spcPts val="600"/>
              </a:spcBef>
              <a:spcAft>
                <a:spcPts val="600"/>
              </a:spcAft>
              <a:buFont typeface="Arial" panose="020B0604020202020204" pitchFamily="34" charset="0"/>
              <a:buChar char="•"/>
            </a:pPr>
            <a:r>
              <a:rPr lang="en-US" sz="2000" dirty="0">
                <a:latin typeface="Cambria" pitchFamily="18" charset="0"/>
                <a:cs typeface="+mn-cs"/>
              </a:rPr>
              <a:t>support the FX reserve management of the banking system</a:t>
            </a:r>
            <a:r>
              <a:rPr lang="tr-TR" sz="2000" dirty="0">
                <a:latin typeface="Cambria" pitchFamily="18" charset="0"/>
                <a:cs typeface="+mn-cs"/>
              </a:rPr>
              <a:t>.</a:t>
            </a:r>
          </a:p>
          <a:p>
            <a:pPr marL="1200150" lvl="3" indent="-285750" algn="just">
              <a:spcBef>
                <a:spcPts val="600"/>
              </a:spcBef>
              <a:spcAft>
                <a:spcPts val="600"/>
              </a:spcAft>
              <a:buFont typeface="Arial" panose="020B0604020202020204" pitchFamily="34" charset="0"/>
              <a:buChar char="•"/>
            </a:pPr>
            <a:endParaRPr lang="tr-TR" sz="2000" b="0" dirty="0">
              <a:solidFill>
                <a:srgbClr val="000000"/>
              </a:solidFill>
              <a:latin typeface="Century Gothic" panose="020B0502020202020204" pitchFamily="34" charset="0"/>
              <a:cs typeface="Arial"/>
            </a:endParaRPr>
          </a:p>
        </p:txBody>
      </p:sp>
      <p:sp>
        <p:nvSpPr>
          <p:cNvPr id="4" name="Title 3"/>
          <p:cNvSpPr>
            <a:spLocks noGrp="1"/>
          </p:cNvSpPr>
          <p:nvPr>
            <p:ph type="title"/>
          </p:nvPr>
        </p:nvSpPr>
        <p:spPr/>
        <p:txBody>
          <a:bodyPr/>
          <a:lstStyle/>
          <a:p>
            <a:r>
              <a:rPr lang="tr-TR" dirty="0" err="1"/>
              <a:t>Reserve</a:t>
            </a:r>
            <a:r>
              <a:rPr lang="tr-TR" dirty="0"/>
              <a:t> </a:t>
            </a:r>
            <a:r>
              <a:rPr lang="tr-TR" dirty="0" err="1"/>
              <a:t>Options</a:t>
            </a:r>
            <a:r>
              <a:rPr lang="tr-TR" dirty="0"/>
              <a:t> </a:t>
            </a:r>
            <a:r>
              <a:rPr lang="tr-TR" dirty="0" err="1"/>
              <a:t>Mechanism</a:t>
            </a:r>
            <a:endParaRPr lang="tr-TR" dirty="0"/>
          </a:p>
        </p:txBody>
      </p:sp>
      <p:sp>
        <p:nvSpPr>
          <p:cNvPr id="5" name="Slide Number Placeholder 4"/>
          <p:cNvSpPr>
            <a:spLocks noGrp="1"/>
          </p:cNvSpPr>
          <p:nvPr>
            <p:ph type="sldNum" sz="quarter" idx="10"/>
          </p:nvPr>
        </p:nvSpPr>
        <p:spPr/>
        <p:txBody>
          <a:bodyPr/>
          <a:lstStyle/>
          <a:p>
            <a:fld id="{A71D6947-6AC5-4782-B636-DEB7F2353D1B}" type="slidenum">
              <a:rPr lang="tr-TR" altLang="tr-TR" smtClean="0">
                <a:solidFill>
                  <a:srgbClr val="FFFFFF"/>
                </a:solidFill>
              </a:rPr>
              <a:pPr/>
              <a:t>25</a:t>
            </a:fld>
            <a:endParaRPr lang="tr-TR" altLang="tr-TR">
              <a:solidFill>
                <a:srgbClr val="FFFFFF"/>
              </a:solidFill>
            </a:endParaRPr>
          </a:p>
        </p:txBody>
      </p:sp>
    </p:spTree>
    <p:extLst>
      <p:ext uri="{BB962C8B-B14F-4D97-AF65-F5344CB8AC3E}">
        <p14:creationId xmlns:p14="http://schemas.microsoft.com/office/powerpoint/2010/main" val="398863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1331914" y="857250"/>
            <a:ext cx="6480175" cy="445294"/>
          </a:xfrm>
        </p:spPr>
        <p:txBody>
          <a:bodyPr rtlCol="0"/>
          <a:lstStyle/>
          <a:p>
            <a:pPr eaLnBrk="1" fontAlgn="auto" hangingPunct="1">
              <a:spcAft>
                <a:spcPts val="0"/>
              </a:spcAft>
              <a:defRPr/>
            </a:pPr>
            <a:r>
              <a:rPr lang="en-US" dirty="0">
                <a:solidFill>
                  <a:schemeClr val="accent2">
                    <a:lumMod val="50000"/>
                  </a:schemeClr>
                </a:solidFill>
                <a:cs typeface="Calibri" pitchFamily="34" charset="0"/>
              </a:rPr>
              <a:t>Reserve Option Coefficient</a:t>
            </a:r>
            <a:r>
              <a:rPr lang="tr-TR" dirty="0">
                <a:solidFill>
                  <a:schemeClr val="accent2">
                    <a:lumMod val="50000"/>
                  </a:schemeClr>
                </a:solidFill>
                <a:cs typeface="Calibri" pitchFamily="34" charset="0"/>
              </a:rPr>
              <a:t>s</a:t>
            </a:r>
            <a:r>
              <a:rPr lang="en-US" dirty="0">
                <a:solidFill>
                  <a:schemeClr val="accent2">
                    <a:lumMod val="50000"/>
                  </a:schemeClr>
                </a:solidFill>
                <a:cs typeface="Calibri" pitchFamily="34" charset="0"/>
              </a:rPr>
              <a:t> (ROC)</a:t>
            </a:r>
          </a:p>
        </p:txBody>
      </p:sp>
      <p:sp>
        <p:nvSpPr>
          <p:cNvPr id="14339" name="Title 1"/>
          <p:cNvSpPr>
            <a:spLocks noGrp="1"/>
          </p:cNvSpPr>
          <p:nvPr>
            <p:ph type="title"/>
          </p:nvPr>
        </p:nvSpPr>
        <p:spPr/>
        <p:txBody>
          <a:bodyPr/>
          <a:lstStyle/>
          <a:p>
            <a:pPr eaLnBrk="1" hangingPunct="1"/>
            <a:r>
              <a:rPr lang="en-US" altLang="tr-TR" smtClean="0"/>
              <a:t>Reserve Option</a:t>
            </a:r>
            <a:r>
              <a:rPr lang="tr-TR" altLang="tr-TR" smtClean="0"/>
              <a:t>s</a:t>
            </a:r>
            <a:r>
              <a:rPr lang="en-US" altLang="tr-TR" smtClean="0"/>
              <a:t> Mechanism (FX)</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14450"/>
            <a:ext cx="5466207" cy="338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6"/>
          </p:nvPr>
        </p:nvSpPr>
        <p:spPr/>
        <p:txBody>
          <a:bodyPr/>
          <a:lstStyle/>
          <a:p>
            <a:fld id="{EDC26E0C-3CA6-4766-9F67-393407C100EC}" type="slidenum">
              <a:rPr lang="tr-TR" altLang="tr-TR" smtClean="0">
                <a:solidFill>
                  <a:srgbClr val="FFFFFF"/>
                </a:solidFill>
              </a:rPr>
              <a:pPr/>
              <a:t>26</a:t>
            </a:fld>
            <a:endParaRPr lang="tr-TR" altLang="tr-TR">
              <a:solidFill>
                <a:srgbClr val="FFFFFF"/>
              </a:solidFill>
            </a:endParaRPr>
          </a:p>
        </p:txBody>
      </p:sp>
    </p:spTree>
    <p:extLst>
      <p:ext uri="{BB962C8B-B14F-4D97-AF65-F5344CB8AC3E}">
        <p14:creationId xmlns:p14="http://schemas.microsoft.com/office/powerpoint/2010/main" val="177330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1331914" y="857250"/>
            <a:ext cx="6480175" cy="445294"/>
          </a:xfrm>
        </p:spPr>
        <p:txBody>
          <a:bodyPr rtlCol="0"/>
          <a:lstStyle/>
          <a:p>
            <a:pPr eaLnBrk="1" fontAlgn="auto" hangingPunct="1">
              <a:spcAft>
                <a:spcPts val="0"/>
              </a:spcAft>
              <a:defRPr/>
            </a:pPr>
            <a:r>
              <a:rPr lang="en-US" dirty="0">
                <a:solidFill>
                  <a:schemeClr val="accent2">
                    <a:lumMod val="50000"/>
                  </a:schemeClr>
                </a:solidFill>
                <a:cs typeface="Calibri" pitchFamily="34" charset="0"/>
              </a:rPr>
              <a:t>Reserve Option Coefficient</a:t>
            </a:r>
            <a:r>
              <a:rPr lang="tr-TR" dirty="0">
                <a:solidFill>
                  <a:schemeClr val="accent2">
                    <a:lumMod val="50000"/>
                  </a:schemeClr>
                </a:solidFill>
                <a:cs typeface="Calibri" pitchFamily="34" charset="0"/>
              </a:rPr>
              <a:t>s</a:t>
            </a:r>
            <a:r>
              <a:rPr lang="en-US" dirty="0">
                <a:solidFill>
                  <a:schemeClr val="accent2">
                    <a:lumMod val="50000"/>
                  </a:schemeClr>
                </a:solidFill>
                <a:cs typeface="Calibri" pitchFamily="34" charset="0"/>
              </a:rPr>
              <a:t> (ROC)</a:t>
            </a:r>
          </a:p>
        </p:txBody>
      </p:sp>
      <p:sp>
        <p:nvSpPr>
          <p:cNvPr id="14339" name="Title 1"/>
          <p:cNvSpPr>
            <a:spLocks noGrp="1"/>
          </p:cNvSpPr>
          <p:nvPr>
            <p:ph type="title"/>
          </p:nvPr>
        </p:nvSpPr>
        <p:spPr/>
        <p:txBody>
          <a:bodyPr/>
          <a:lstStyle/>
          <a:p>
            <a:pPr eaLnBrk="1" hangingPunct="1"/>
            <a:r>
              <a:rPr lang="en-US" altLang="tr-TR" smtClean="0"/>
              <a:t>Reserve Option</a:t>
            </a:r>
            <a:r>
              <a:rPr lang="tr-TR" altLang="tr-TR" smtClean="0"/>
              <a:t>s</a:t>
            </a:r>
            <a:r>
              <a:rPr lang="en-US" altLang="tr-TR" smtClean="0"/>
              <a:t> Mechanism (FX)</a:t>
            </a:r>
          </a:p>
        </p:txBody>
      </p:sp>
      <p:grpSp>
        <p:nvGrpSpPr>
          <p:cNvPr id="14340" name="Group 24"/>
          <p:cNvGrpSpPr>
            <a:grpSpLocks/>
          </p:cNvGrpSpPr>
          <p:nvPr/>
        </p:nvGrpSpPr>
        <p:grpSpPr bwMode="auto">
          <a:xfrm>
            <a:off x="1166813" y="1275160"/>
            <a:ext cx="7250112" cy="3460552"/>
            <a:chOff x="3659742" y="1815592"/>
            <a:chExt cx="4743431" cy="4612499"/>
          </a:xfrm>
        </p:grpSpPr>
        <p:grpSp>
          <p:nvGrpSpPr>
            <p:cNvPr id="14355" name="Group 25"/>
            <p:cNvGrpSpPr>
              <a:grpSpLocks/>
            </p:cNvGrpSpPr>
            <p:nvPr/>
          </p:nvGrpSpPr>
          <p:grpSpPr bwMode="auto">
            <a:xfrm>
              <a:off x="3659742" y="1815592"/>
              <a:ext cx="4743431" cy="4221179"/>
              <a:chOff x="3659742" y="1599568"/>
              <a:chExt cx="4743431" cy="4221179"/>
            </a:xfrm>
          </p:grpSpPr>
          <p:grpSp>
            <p:nvGrpSpPr>
              <p:cNvPr id="14362" name="Group 36"/>
              <p:cNvGrpSpPr>
                <a:grpSpLocks/>
              </p:cNvGrpSpPr>
              <p:nvPr/>
            </p:nvGrpSpPr>
            <p:grpSpPr bwMode="auto">
              <a:xfrm>
                <a:off x="4139952" y="1861575"/>
                <a:ext cx="4263221" cy="3959172"/>
                <a:chOff x="4644008" y="2077599"/>
                <a:chExt cx="4263221" cy="3959172"/>
              </a:xfrm>
            </p:grpSpPr>
            <p:cxnSp>
              <p:nvCxnSpPr>
                <p:cNvPr id="14365" name="Straight Arrow Connector 38"/>
                <p:cNvCxnSpPr>
                  <a:cxnSpLocks noChangeShapeType="1"/>
                </p:cNvCxnSpPr>
                <p:nvPr/>
              </p:nvCxnSpPr>
              <p:spPr bwMode="auto">
                <a:xfrm flipH="1" flipV="1">
                  <a:off x="4652270" y="2077599"/>
                  <a:ext cx="0" cy="3959172"/>
                </a:xfrm>
                <a:prstGeom prst="straightConnector1">
                  <a:avLst/>
                </a:prstGeom>
                <a:noFill/>
                <a:ln w="19050" algn="ctr">
                  <a:solidFill>
                    <a:srgbClr val="87212E"/>
                  </a:solidFill>
                  <a:round/>
                  <a:headEnd/>
                  <a:tailEnd type="arrow" w="med" len="med"/>
                </a:ln>
                <a:extLst>
                  <a:ext uri="{909E8E84-426E-40DD-AFC4-6F175D3DCCD1}">
                    <a14:hiddenFill xmlns:a14="http://schemas.microsoft.com/office/drawing/2010/main">
                      <a:noFill/>
                    </a14:hiddenFill>
                  </a:ext>
                </a:extLst>
              </p:spPr>
            </p:cxnSp>
            <p:cxnSp>
              <p:nvCxnSpPr>
                <p:cNvPr id="14366" name="Straight Arrow Connector 39"/>
                <p:cNvCxnSpPr>
                  <a:cxnSpLocks noChangeShapeType="1"/>
                </p:cNvCxnSpPr>
                <p:nvPr/>
              </p:nvCxnSpPr>
              <p:spPr bwMode="auto">
                <a:xfrm>
                  <a:off x="4644008" y="6021288"/>
                  <a:ext cx="4263221" cy="0"/>
                </a:xfrm>
                <a:prstGeom prst="straightConnector1">
                  <a:avLst/>
                </a:prstGeom>
                <a:noFill/>
                <a:ln w="19050" algn="ctr">
                  <a:solidFill>
                    <a:srgbClr val="87212E"/>
                  </a:solidFill>
                  <a:round/>
                  <a:headEnd/>
                  <a:tailEnd type="arrow" w="med" len="med"/>
                </a:ln>
                <a:extLst>
                  <a:ext uri="{909E8E84-426E-40DD-AFC4-6F175D3DCCD1}">
                    <a14:hiddenFill xmlns:a14="http://schemas.microsoft.com/office/drawing/2010/main">
                      <a:noFill/>
                    </a14:hiddenFill>
                  </a:ext>
                </a:extLst>
              </p:spPr>
            </p:cxnSp>
          </p:grpSp>
          <p:sp>
            <p:nvSpPr>
              <p:cNvPr id="14363" name="TextBox 34"/>
              <p:cNvSpPr txBox="1">
                <a:spLocks noChangeArrowheads="1"/>
              </p:cNvSpPr>
              <p:nvPr/>
            </p:nvSpPr>
            <p:spPr bwMode="auto">
              <a:xfrm>
                <a:off x="6744078" y="4995519"/>
                <a:ext cx="1593222" cy="69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tr-TR" sz="1400" b="1" dirty="0">
                    <a:solidFill>
                      <a:srgbClr val="000000"/>
                    </a:solidFill>
                  </a:rPr>
                  <a:t>Percent of </a:t>
                </a:r>
                <a:endParaRPr lang="tr-TR" altLang="tr-TR" sz="1400" b="1" dirty="0">
                  <a:solidFill>
                    <a:srgbClr val="000000"/>
                  </a:solidFill>
                </a:endParaRPr>
              </a:p>
              <a:p>
                <a:pPr algn="ctr" eaLnBrk="1" hangingPunct="1"/>
                <a:r>
                  <a:rPr lang="en-US" altLang="tr-TR" sz="1400" b="1" dirty="0">
                    <a:solidFill>
                      <a:srgbClr val="000000"/>
                    </a:solidFill>
                  </a:rPr>
                  <a:t>Required Reserves in FX</a:t>
                </a:r>
              </a:p>
            </p:txBody>
          </p:sp>
          <p:sp>
            <p:nvSpPr>
              <p:cNvPr id="14364" name="TextBox 35"/>
              <p:cNvSpPr txBox="1">
                <a:spLocks noChangeArrowheads="1"/>
              </p:cNvSpPr>
              <p:nvPr/>
            </p:nvSpPr>
            <p:spPr bwMode="auto">
              <a:xfrm>
                <a:off x="3659742" y="1599568"/>
                <a:ext cx="624217" cy="41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tr-TR" sz="1400" b="1">
                    <a:solidFill>
                      <a:srgbClr val="000000"/>
                    </a:solidFill>
                  </a:rPr>
                  <a:t>RO</a:t>
                </a:r>
                <a:r>
                  <a:rPr lang="tr-TR" altLang="tr-TR" sz="1400" b="1">
                    <a:solidFill>
                      <a:srgbClr val="000000"/>
                    </a:solidFill>
                  </a:rPr>
                  <a:t>C</a:t>
                </a:r>
                <a:endParaRPr lang="en-US" altLang="tr-TR" sz="1400" b="1">
                  <a:solidFill>
                    <a:srgbClr val="000000"/>
                  </a:solidFill>
                </a:endParaRPr>
              </a:p>
            </p:txBody>
          </p:sp>
        </p:grpSp>
        <p:cxnSp>
          <p:nvCxnSpPr>
            <p:cNvPr id="14356" name="Straight Connector 26"/>
            <p:cNvCxnSpPr>
              <a:cxnSpLocks noChangeShapeType="1"/>
            </p:cNvCxnSpPr>
            <p:nvPr/>
          </p:nvCxnSpPr>
          <p:spPr bwMode="auto">
            <a:xfrm>
              <a:off x="6051654" y="4057185"/>
              <a:ext cx="0" cy="1944556"/>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cxnSp>
          <p:nvCxnSpPr>
            <p:cNvPr id="14357" name="Straight Connector 27"/>
            <p:cNvCxnSpPr>
              <a:cxnSpLocks noChangeShapeType="1"/>
            </p:cNvCxnSpPr>
            <p:nvPr/>
          </p:nvCxnSpPr>
          <p:spPr bwMode="auto">
            <a:xfrm>
              <a:off x="5817370" y="4335684"/>
              <a:ext cx="0" cy="1669437"/>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14358" name="TextBox 28"/>
            <p:cNvSpPr txBox="1">
              <a:spLocks noChangeArrowheads="1"/>
            </p:cNvSpPr>
            <p:nvPr/>
          </p:nvSpPr>
          <p:spPr bwMode="auto">
            <a:xfrm>
              <a:off x="5717271" y="6017861"/>
              <a:ext cx="248233" cy="41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tr-TR" sz="1400" b="1">
                  <a:solidFill>
                    <a:srgbClr val="000000"/>
                  </a:solidFill>
                </a:rPr>
                <a:t>40</a:t>
              </a:r>
              <a:endParaRPr lang="en-US" altLang="tr-TR" sz="1400" b="1" baseline="-25000">
                <a:solidFill>
                  <a:srgbClr val="000000"/>
                </a:solidFill>
              </a:endParaRPr>
            </a:p>
          </p:txBody>
        </p:sp>
        <p:sp>
          <p:nvSpPr>
            <p:cNvPr id="14359" name="TextBox 29"/>
            <p:cNvSpPr txBox="1">
              <a:spLocks noChangeArrowheads="1"/>
            </p:cNvSpPr>
            <p:nvPr/>
          </p:nvSpPr>
          <p:spPr bwMode="auto">
            <a:xfrm>
              <a:off x="3916164" y="5079539"/>
              <a:ext cx="395718" cy="41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tr-TR" sz="1400" b="1" dirty="0" smtClean="0">
                  <a:solidFill>
                    <a:srgbClr val="000000"/>
                  </a:solidFill>
                </a:rPr>
                <a:t>1</a:t>
              </a:r>
              <a:r>
                <a:rPr lang="tr-TR" altLang="tr-TR" sz="1400" b="1" dirty="0" smtClean="0">
                  <a:solidFill>
                    <a:srgbClr val="000000"/>
                  </a:solidFill>
                </a:rPr>
                <a:t>.2</a:t>
              </a:r>
              <a:endParaRPr lang="en-US" altLang="tr-TR" sz="1400" b="1" dirty="0">
                <a:solidFill>
                  <a:srgbClr val="000000"/>
                </a:solidFill>
              </a:endParaRPr>
            </a:p>
          </p:txBody>
        </p:sp>
        <p:cxnSp>
          <p:nvCxnSpPr>
            <p:cNvPr id="14360" name="Straight Connector 30"/>
            <p:cNvCxnSpPr>
              <a:cxnSpLocks noChangeShapeType="1"/>
            </p:cNvCxnSpPr>
            <p:nvPr/>
          </p:nvCxnSpPr>
          <p:spPr bwMode="auto">
            <a:xfrm flipH="1">
              <a:off x="4148214" y="5233477"/>
              <a:ext cx="1201185" cy="18254"/>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
          <p:nvSpPr>
            <p:cNvPr id="33" name="TextBox 32"/>
            <p:cNvSpPr txBox="1"/>
            <p:nvPr/>
          </p:nvSpPr>
          <p:spPr>
            <a:xfrm>
              <a:off x="5944732" y="6016273"/>
              <a:ext cx="244078" cy="410230"/>
            </a:xfrm>
            <a:prstGeom prst="rect">
              <a:avLst/>
            </a:prstGeom>
            <a:noFill/>
          </p:spPr>
          <p:txBody>
            <a:bodyPr>
              <a:spAutoFit/>
            </a:bodyPr>
            <a:lstStyle/>
            <a:p>
              <a:pPr fontAlgn="auto">
                <a:spcBef>
                  <a:spcPts val="0"/>
                </a:spcBef>
                <a:spcAft>
                  <a:spcPts val="0"/>
                </a:spcAft>
                <a:defRPr/>
              </a:pPr>
              <a:r>
                <a:rPr lang="en-US" sz="1400" b="1" kern="0" dirty="0">
                  <a:solidFill>
                    <a:srgbClr val="000000"/>
                  </a:solidFill>
                  <a:latin typeface="Calibri"/>
                  <a:cs typeface="Calibri" pitchFamily="34" charset="0"/>
                </a:rPr>
                <a:t>45</a:t>
              </a:r>
            </a:p>
          </p:txBody>
        </p:sp>
      </p:grpSp>
      <p:cxnSp>
        <p:nvCxnSpPr>
          <p:cNvPr id="14341" name="Straight Connector 20"/>
          <p:cNvCxnSpPr>
            <a:cxnSpLocks noChangeShapeType="1"/>
          </p:cNvCxnSpPr>
          <p:nvPr/>
        </p:nvCxnSpPr>
        <p:spPr bwMode="auto">
          <a:xfrm>
            <a:off x="5157788" y="2787774"/>
            <a:ext cx="0" cy="1619920"/>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24" name="TextBox 23"/>
          <p:cNvSpPr txBox="1"/>
          <p:nvPr/>
        </p:nvSpPr>
        <p:spPr>
          <a:xfrm>
            <a:off x="4991101" y="4429126"/>
            <a:ext cx="373063" cy="307777"/>
          </a:xfrm>
          <a:prstGeom prst="rect">
            <a:avLst/>
          </a:prstGeom>
          <a:noFill/>
        </p:spPr>
        <p:txBody>
          <a:bodyPr>
            <a:spAutoFit/>
          </a:bodyPr>
          <a:lstStyle/>
          <a:p>
            <a:pPr fontAlgn="auto">
              <a:spcBef>
                <a:spcPts val="0"/>
              </a:spcBef>
              <a:spcAft>
                <a:spcPts val="0"/>
              </a:spcAft>
              <a:defRPr/>
            </a:pPr>
            <a:r>
              <a:rPr lang="tr-TR" sz="1400" b="1" kern="0" dirty="0">
                <a:solidFill>
                  <a:srgbClr val="000000"/>
                </a:solidFill>
                <a:latin typeface="Calibri"/>
                <a:cs typeface="Calibri" pitchFamily="34" charset="0"/>
              </a:rPr>
              <a:t>50</a:t>
            </a:r>
          </a:p>
        </p:txBody>
      </p:sp>
      <p:cxnSp>
        <p:nvCxnSpPr>
          <p:cNvPr id="14343" name="Straight Connector 31"/>
          <p:cNvCxnSpPr>
            <a:cxnSpLocks noChangeShapeType="1"/>
          </p:cNvCxnSpPr>
          <p:nvPr/>
        </p:nvCxnSpPr>
        <p:spPr bwMode="auto">
          <a:xfrm>
            <a:off x="5499100" y="2625756"/>
            <a:ext cx="0" cy="1809323"/>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cxnSp>
        <p:nvCxnSpPr>
          <p:cNvPr id="14344" name="Straight Connector 33"/>
          <p:cNvCxnSpPr>
            <a:cxnSpLocks noChangeShapeType="1"/>
            <a:stCxn id="37" idx="0"/>
          </p:cNvCxnSpPr>
          <p:nvPr/>
        </p:nvCxnSpPr>
        <p:spPr bwMode="auto">
          <a:xfrm>
            <a:off x="5744796" y="1899596"/>
            <a:ext cx="59104" cy="2772624"/>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38" name="TextBox 37"/>
          <p:cNvSpPr txBox="1"/>
          <p:nvPr/>
        </p:nvSpPr>
        <p:spPr>
          <a:xfrm>
            <a:off x="5278438" y="4430317"/>
            <a:ext cx="373062" cy="307777"/>
          </a:xfrm>
          <a:prstGeom prst="rect">
            <a:avLst/>
          </a:prstGeom>
          <a:noFill/>
        </p:spPr>
        <p:txBody>
          <a:bodyPr>
            <a:spAutoFit/>
          </a:bodyPr>
          <a:lstStyle/>
          <a:p>
            <a:pPr fontAlgn="auto">
              <a:spcBef>
                <a:spcPts val="0"/>
              </a:spcBef>
              <a:spcAft>
                <a:spcPts val="0"/>
              </a:spcAft>
              <a:defRPr/>
            </a:pPr>
            <a:r>
              <a:rPr lang="tr-TR" sz="1400" b="1" kern="0" dirty="0">
                <a:solidFill>
                  <a:srgbClr val="000000"/>
                </a:solidFill>
                <a:latin typeface="Calibri"/>
                <a:cs typeface="Calibri" pitchFamily="34" charset="0"/>
              </a:rPr>
              <a:t>55</a:t>
            </a:r>
          </a:p>
        </p:txBody>
      </p:sp>
      <p:sp>
        <p:nvSpPr>
          <p:cNvPr id="43" name="TextBox 42"/>
          <p:cNvSpPr txBox="1"/>
          <p:nvPr/>
        </p:nvSpPr>
        <p:spPr>
          <a:xfrm>
            <a:off x="5619751" y="4433888"/>
            <a:ext cx="373063" cy="307777"/>
          </a:xfrm>
          <a:prstGeom prst="rect">
            <a:avLst/>
          </a:prstGeom>
          <a:noFill/>
        </p:spPr>
        <p:txBody>
          <a:bodyPr>
            <a:spAutoFit/>
          </a:bodyPr>
          <a:lstStyle/>
          <a:p>
            <a:pPr fontAlgn="auto">
              <a:spcBef>
                <a:spcPts val="0"/>
              </a:spcBef>
              <a:spcAft>
                <a:spcPts val="0"/>
              </a:spcAft>
              <a:defRPr/>
            </a:pPr>
            <a:r>
              <a:rPr lang="tr-TR" sz="1400" b="1" kern="0" dirty="0">
                <a:solidFill>
                  <a:srgbClr val="000000"/>
                </a:solidFill>
                <a:latin typeface="Calibri"/>
                <a:cs typeface="Calibri" pitchFamily="34" charset="0"/>
              </a:rPr>
              <a:t>60</a:t>
            </a:r>
          </a:p>
        </p:txBody>
      </p:sp>
      <p:cxnSp>
        <p:nvCxnSpPr>
          <p:cNvPr id="14347" name="Straight Connector 44"/>
          <p:cNvCxnSpPr>
            <a:cxnSpLocks noChangeShapeType="1"/>
            <a:stCxn id="37" idx="2"/>
          </p:cNvCxnSpPr>
          <p:nvPr/>
        </p:nvCxnSpPr>
        <p:spPr bwMode="auto">
          <a:xfrm flipH="1">
            <a:off x="1913419" y="2630244"/>
            <a:ext cx="3599715" cy="32452"/>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47" name="TextBox 46"/>
          <p:cNvSpPr txBox="1"/>
          <p:nvPr/>
        </p:nvSpPr>
        <p:spPr>
          <a:xfrm>
            <a:off x="1552636" y="2547205"/>
            <a:ext cx="506412" cy="307777"/>
          </a:xfrm>
          <a:prstGeom prst="rect">
            <a:avLst/>
          </a:prstGeom>
          <a:noFill/>
        </p:spPr>
        <p:txBody>
          <a:bodyPr>
            <a:spAutoFit/>
          </a:bodyPr>
          <a:lstStyle/>
          <a:p>
            <a:pPr fontAlgn="auto">
              <a:spcBef>
                <a:spcPts val="0"/>
              </a:spcBef>
              <a:spcAft>
                <a:spcPts val="0"/>
              </a:spcAft>
              <a:defRPr/>
            </a:pPr>
            <a:r>
              <a:rPr lang="tr-TR" sz="1400" b="1" kern="0" dirty="0" smtClean="0">
                <a:solidFill>
                  <a:srgbClr val="000000"/>
                </a:solidFill>
                <a:latin typeface="Calibri"/>
                <a:cs typeface="Calibri" pitchFamily="34" charset="0"/>
              </a:rPr>
              <a:t>3.1</a:t>
            </a:r>
            <a:endParaRPr lang="tr-TR" sz="1400" b="1" kern="0" dirty="0">
              <a:solidFill>
                <a:srgbClr val="000000"/>
              </a:solidFill>
              <a:latin typeface="Calibri"/>
              <a:cs typeface="Calibri" pitchFamily="34" charset="0"/>
            </a:endParaRPr>
          </a:p>
        </p:txBody>
      </p:sp>
      <p:cxnSp>
        <p:nvCxnSpPr>
          <p:cNvPr id="14350" name="Straight Connector 27"/>
          <p:cNvCxnSpPr>
            <a:cxnSpLocks noChangeShapeType="1"/>
          </p:cNvCxnSpPr>
          <p:nvPr/>
        </p:nvCxnSpPr>
        <p:spPr bwMode="auto">
          <a:xfrm flipH="1">
            <a:off x="4113213" y="3432747"/>
            <a:ext cx="16668" cy="991616"/>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14351" name="TextBox 27"/>
          <p:cNvSpPr txBox="1">
            <a:spLocks noChangeArrowheads="1"/>
          </p:cNvSpPr>
          <p:nvPr/>
        </p:nvSpPr>
        <p:spPr bwMode="auto">
          <a:xfrm>
            <a:off x="3940176" y="4427935"/>
            <a:ext cx="379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a:solidFill>
                  <a:srgbClr val="000000"/>
                </a:solidFill>
              </a:rPr>
              <a:t>35</a:t>
            </a:r>
            <a:endParaRPr lang="en-US" altLang="tr-TR" sz="1400" b="1" baseline="-25000">
              <a:solidFill>
                <a:srgbClr val="000000"/>
              </a:solidFill>
            </a:endParaRPr>
          </a:p>
        </p:txBody>
      </p:sp>
      <p:sp>
        <p:nvSpPr>
          <p:cNvPr id="31" name="Arc 30"/>
          <p:cNvSpPr/>
          <p:nvPr/>
        </p:nvSpPr>
        <p:spPr>
          <a:xfrm rot="15761112">
            <a:off x="5392143" y="142413"/>
            <a:ext cx="4839890" cy="8915400"/>
          </a:xfrm>
          <a:prstGeom prst="arc">
            <a:avLst>
              <a:gd name="adj1" fmla="val 17462328"/>
              <a:gd name="adj2" fmla="val 19580961"/>
            </a:avLst>
          </a:prstGeom>
          <a:noFill/>
          <a:ln w="28575" cap="flat" cmpd="sng" algn="ctr">
            <a:solidFill>
              <a:schemeClr val="accent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tr-TR" kern="0">
              <a:solidFill>
                <a:sysClr val="windowText" lastClr="000000"/>
              </a:solidFill>
              <a:latin typeface="Perpetua"/>
            </a:endParaRPr>
          </a:p>
        </p:txBody>
      </p:sp>
      <p:cxnSp>
        <p:nvCxnSpPr>
          <p:cNvPr id="14353" name="Straight Connector 27"/>
          <p:cNvCxnSpPr>
            <a:cxnSpLocks noChangeShapeType="1"/>
            <a:stCxn id="31" idx="0"/>
          </p:cNvCxnSpPr>
          <p:nvPr/>
        </p:nvCxnSpPr>
        <p:spPr bwMode="auto">
          <a:xfrm>
            <a:off x="3714928" y="3849665"/>
            <a:ext cx="31573" cy="558029"/>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14354" name="TextBox 33"/>
          <p:cNvSpPr txBox="1">
            <a:spLocks noChangeArrowheads="1"/>
          </p:cNvSpPr>
          <p:nvPr/>
        </p:nvSpPr>
        <p:spPr bwMode="auto">
          <a:xfrm>
            <a:off x="3575050" y="4432698"/>
            <a:ext cx="379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a:solidFill>
                  <a:srgbClr val="000000"/>
                </a:solidFill>
              </a:rPr>
              <a:t>30</a:t>
            </a:r>
            <a:endParaRPr lang="en-US" altLang="tr-TR" sz="1400" b="1" baseline="-25000">
              <a:solidFill>
                <a:srgbClr val="000000"/>
              </a:solidFill>
            </a:endParaRPr>
          </a:p>
        </p:txBody>
      </p:sp>
      <p:sp>
        <p:nvSpPr>
          <p:cNvPr id="37" name="Arc 36"/>
          <p:cNvSpPr/>
          <p:nvPr/>
        </p:nvSpPr>
        <p:spPr>
          <a:xfrm rot="1668682">
            <a:off x="3273023" y="952903"/>
            <a:ext cx="2093130" cy="3516913"/>
          </a:xfrm>
          <a:prstGeom prst="arc">
            <a:avLst>
              <a:gd name="adj1" fmla="val 17698463"/>
              <a:gd name="adj2" fmla="val 19620656"/>
            </a:avLst>
          </a:prstGeom>
          <a:noFill/>
          <a:ln w="28575" cap="flat" cmpd="sng" algn="ctr">
            <a:solidFill>
              <a:schemeClr val="accent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tr-TR" kern="0">
              <a:solidFill>
                <a:sysClr val="windowText" lastClr="000000"/>
              </a:solidFill>
              <a:latin typeface="Perpetua"/>
            </a:endParaRPr>
          </a:p>
        </p:txBody>
      </p:sp>
      <p:sp>
        <p:nvSpPr>
          <p:cNvPr id="55" name="TextBox 29"/>
          <p:cNvSpPr txBox="1">
            <a:spLocks noChangeArrowheads="1"/>
          </p:cNvSpPr>
          <p:nvPr/>
        </p:nvSpPr>
        <p:spPr bwMode="auto">
          <a:xfrm>
            <a:off x="1516063" y="1784106"/>
            <a:ext cx="6048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dirty="0" smtClean="0">
                <a:solidFill>
                  <a:srgbClr val="000000"/>
                </a:solidFill>
              </a:rPr>
              <a:t>4.7</a:t>
            </a:r>
            <a:endParaRPr lang="en-US" altLang="tr-TR" sz="1400" b="1" dirty="0">
              <a:solidFill>
                <a:srgbClr val="000000"/>
              </a:solidFill>
            </a:endParaRPr>
          </a:p>
        </p:txBody>
      </p:sp>
      <p:cxnSp>
        <p:nvCxnSpPr>
          <p:cNvPr id="56" name="Straight Connector 44"/>
          <p:cNvCxnSpPr>
            <a:cxnSpLocks noChangeShapeType="1"/>
          </p:cNvCxnSpPr>
          <p:nvPr/>
        </p:nvCxnSpPr>
        <p:spPr bwMode="auto">
          <a:xfrm flipH="1">
            <a:off x="1913419" y="1898647"/>
            <a:ext cx="3831378" cy="950"/>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6"/>
          </p:nvPr>
        </p:nvSpPr>
        <p:spPr/>
        <p:txBody>
          <a:bodyPr/>
          <a:lstStyle/>
          <a:p>
            <a:fld id="{EDC26E0C-3CA6-4766-9F67-393407C100EC}" type="slidenum">
              <a:rPr lang="tr-TR" altLang="tr-TR" smtClean="0">
                <a:solidFill>
                  <a:srgbClr val="FFFFFF"/>
                </a:solidFill>
              </a:rPr>
              <a:pPr/>
              <a:t>27</a:t>
            </a:fld>
            <a:endParaRPr lang="tr-TR" altLang="tr-TR">
              <a:solidFill>
                <a:srgbClr val="FFFFFF"/>
              </a:solidFill>
            </a:endParaRPr>
          </a:p>
        </p:txBody>
      </p:sp>
    </p:spTree>
    <p:extLst>
      <p:ext uri="{BB962C8B-B14F-4D97-AF65-F5344CB8AC3E}">
        <p14:creationId xmlns:p14="http://schemas.microsoft.com/office/powerpoint/2010/main" val="263264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1331914" y="857250"/>
            <a:ext cx="6480175" cy="445294"/>
          </a:xfrm>
        </p:spPr>
        <p:txBody>
          <a:bodyPr rtlCol="0"/>
          <a:lstStyle/>
          <a:p>
            <a:pPr eaLnBrk="1" fontAlgn="auto" hangingPunct="1">
              <a:spcAft>
                <a:spcPts val="0"/>
              </a:spcAft>
              <a:defRPr/>
            </a:pPr>
            <a:r>
              <a:rPr lang="en-US" dirty="0">
                <a:solidFill>
                  <a:schemeClr val="accent2">
                    <a:lumMod val="50000"/>
                  </a:schemeClr>
                </a:solidFill>
                <a:cs typeface="Calibri" pitchFamily="34" charset="0"/>
              </a:rPr>
              <a:t>Reserve Option Coefficient</a:t>
            </a:r>
            <a:r>
              <a:rPr lang="tr-TR" dirty="0">
                <a:solidFill>
                  <a:schemeClr val="accent2">
                    <a:lumMod val="50000"/>
                  </a:schemeClr>
                </a:solidFill>
                <a:cs typeface="Calibri" pitchFamily="34" charset="0"/>
              </a:rPr>
              <a:t>s</a:t>
            </a:r>
            <a:r>
              <a:rPr lang="en-US" dirty="0">
                <a:solidFill>
                  <a:schemeClr val="accent2">
                    <a:lumMod val="50000"/>
                  </a:schemeClr>
                </a:solidFill>
                <a:cs typeface="Calibri" pitchFamily="34" charset="0"/>
              </a:rPr>
              <a:t> (ROC)</a:t>
            </a:r>
          </a:p>
        </p:txBody>
      </p:sp>
      <p:sp>
        <p:nvSpPr>
          <p:cNvPr id="15363" name="Title 1"/>
          <p:cNvSpPr>
            <a:spLocks noGrp="1"/>
          </p:cNvSpPr>
          <p:nvPr>
            <p:ph type="title"/>
          </p:nvPr>
        </p:nvSpPr>
        <p:spPr/>
        <p:txBody>
          <a:bodyPr/>
          <a:lstStyle/>
          <a:p>
            <a:pPr eaLnBrk="1" hangingPunct="1"/>
            <a:r>
              <a:rPr lang="en-US" altLang="tr-TR" smtClean="0"/>
              <a:t>Reserve Option</a:t>
            </a:r>
            <a:r>
              <a:rPr lang="tr-TR" altLang="tr-TR" smtClean="0"/>
              <a:t>s</a:t>
            </a:r>
            <a:r>
              <a:rPr lang="en-US" altLang="tr-TR" smtClean="0"/>
              <a:t> Mechanism (Gold)</a:t>
            </a:r>
            <a:endParaRPr lang="tr-TR" altLang="tr-TR" smtClean="0"/>
          </a:p>
        </p:txBody>
      </p:sp>
      <p:grpSp>
        <p:nvGrpSpPr>
          <p:cNvPr id="15364" name="Group 24"/>
          <p:cNvGrpSpPr>
            <a:grpSpLocks/>
          </p:cNvGrpSpPr>
          <p:nvPr/>
        </p:nvGrpSpPr>
        <p:grpSpPr bwMode="auto">
          <a:xfrm>
            <a:off x="954089" y="1253728"/>
            <a:ext cx="7481887" cy="3480793"/>
            <a:chOff x="3508024" y="1786970"/>
            <a:chExt cx="4895147" cy="4639520"/>
          </a:xfrm>
        </p:grpSpPr>
        <p:grpSp>
          <p:nvGrpSpPr>
            <p:cNvPr id="15373" name="Group 25"/>
            <p:cNvGrpSpPr>
              <a:grpSpLocks/>
            </p:cNvGrpSpPr>
            <p:nvPr/>
          </p:nvGrpSpPr>
          <p:grpSpPr bwMode="auto">
            <a:xfrm>
              <a:off x="3508024" y="1786970"/>
              <a:ext cx="4895147" cy="4234317"/>
              <a:chOff x="3508024" y="1570946"/>
              <a:chExt cx="4895147" cy="4234317"/>
            </a:xfrm>
          </p:grpSpPr>
          <p:grpSp>
            <p:nvGrpSpPr>
              <p:cNvPr id="15380" name="Group 36"/>
              <p:cNvGrpSpPr>
                <a:grpSpLocks/>
              </p:cNvGrpSpPr>
              <p:nvPr/>
            </p:nvGrpSpPr>
            <p:grpSpPr bwMode="auto">
              <a:xfrm>
                <a:off x="4139950" y="1844824"/>
                <a:ext cx="4263221" cy="3960439"/>
                <a:chOff x="4644006" y="2060848"/>
                <a:chExt cx="4263221" cy="3960439"/>
              </a:xfrm>
            </p:grpSpPr>
            <p:cxnSp>
              <p:nvCxnSpPr>
                <p:cNvPr id="15383" name="Straight Arrow Connector 38"/>
                <p:cNvCxnSpPr>
                  <a:cxnSpLocks noChangeShapeType="1"/>
                </p:cNvCxnSpPr>
                <p:nvPr/>
              </p:nvCxnSpPr>
              <p:spPr bwMode="auto">
                <a:xfrm flipV="1">
                  <a:off x="4644008" y="2060848"/>
                  <a:ext cx="0" cy="3960000"/>
                </a:xfrm>
                <a:prstGeom prst="straightConnector1">
                  <a:avLst/>
                </a:prstGeom>
                <a:noFill/>
                <a:ln w="19050" algn="ctr">
                  <a:solidFill>
                    <a:srgbClr val="87212E"/>
                  </a:solidFill>
                  <a:round/>
                  <a:headEnd/>
                  <a:tailEnd type="arrow" w="med" len="med"/>
                </a:ln>
                <a:extLst>
                  <a:ext uri="{909E8E84-426E-40DD-AFC4-6F175D3DCCD1}">
                    <a14:hiddenFill xmlns:a14="http://schemas.microsoft.com/office/drawing/2010/main">
                      <a:noFill/>
                    </a14:hiddenFill>
                  </a:ext>
                </a:extLst>
              </p:spPr>
            </p:cxnSp>
            <p:cxnSp>
              <p:nvCxnSpPr>
                <p:cNvPr id="15384" name="Straight Arrow Connector 39"/>
                <p:cNvCxnSpPr>
                  <a:cxnSpLocks noChangeShapeType="1"/>
                </p:cNvCxnSpPr>
                <p:nvPr/>
              </p:nvCxnSpPr>
              <p:spPr bwMode="auto">
                <a:xfrm>
                  <a:off x="4644008" y="6021288"/>
                  <a:ext cx="4263221" cy="0"/>
                </a:xfrm>
                <a:prstGeom prst="straightConnector1">
                  <a:avLst/>
                </a:prstGeom>
                <a:noFill/>
                <a:ln w="19050" algn="ctr">
                  <a:solidFill>
                    <a:srgbClr val="87212E"/>
                  </a:solidFill>
                  <a:round/>
                  <a:headEnd/>
                  <a:tailEnd type="arrow" w="med" len="med"/>
                </a:ln>
                <a:extLst>
                  <a:ext uri="{909E8E84-426E-40DD-AFC4-6F175D3DCCD1}">
                    <a14:hiddenFill xmlns:a14="http://schemas.microsoft.com/office/drawing/2010/main">
                      <a:noFill/>
                    </a14:hiddenFill>
                  </a:ext>
                </a:extLst>
              </p:spPr>
            </p:cxnSp>
          </p:grpSp>
          <p:sp>
            <p:nvSpPr>
              <p:cNvPr id="15381" name="TextBox 34"/>
              <p:cNvSpPr txBox="1">
                <a:spLocks noChangeArrowheads="1"/>
              </p:cNvSpPr>
              <p:nvPr/>
            </p:nvSpPr>
            <p:spPr bwMode="auto">
              <a:xfrm>
                <a:off x="6722941" y="5093314"/>
                <a:ext cx="1593297" cy="69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tr-TR" sz="1400" b="1" dirty="0">
                    <a:solidFill>
                      <a:srgbClr val="000000"/>
                    </a:solidFill>
                  </a:rPr>
                  <a:t>Percent of </a:t>
                </a:r>
                <a:endParaRPr lang="tr-TR" altLang="tr-TR" sz="1400" b="1" dirty="0">
                  <a:solidFill>
                    <a:srgbClr val="000000"/>
                  </a:solidFill>
                </a:endParaRPr>
              </a:p>
              <a:p>
                <a:pPr algn="ctr" eaLnBrk="1" hangingPunct="1"/>
                <a:r>
                  <a:rPr lang="en-US" altLang="tr-TR" sz="1400" b="1" dirty="0">
                    <a:solidFill>
                      <a:srgbClr val="000000"/>
                    </a:solidFill>
                  </a:rPr>
                  <a:t>Required Reserves in Gold</a:t>
                </a:r>
              </a:p>
            </p:txBody>
          </p:sp>
          <p:sp>
            <p:nvSpPr>
              <p:cNvPr id="36" name="TextBox 35"/>
              <p:cNvSpPr txBox="1"/>
              <p:nvPr/>
            </p:nvSpPr>
            <p:spPr>
              <a:xfrm>
                <a:off x="3508024" y="1570946"/>
                <a:ext cx="954517" cy="410233"/>
              </a:xfrm>
              <a:prstGeom prst="rect">
                <a:avLst/>
              </a:prstGeom>
              <a:noFill/>
            </p:spPr>
            <p:txBody>
              <a:bodyPr>
                <a:spAutoFit/>
              </a:bodyPr>
              <a:lstStyle/>
              <a:p>
                <a:pPr algn="ctr" fontAlgn="auto">
                  <a:spcBef>
                    <a:spcPts val="0"/>
                  </a:spcBef>
                  <a:spcAft>
                    <a:spcPts val="0"/>
                  </a:spcAft>
                  <a:defRPr/>
                </a:pPr>
                <a:r>
                  <a:rPr lang="tr-TR" sz="1400" b="1" kern="0" dirty="0">
                    <a:solidFill>
                      <a:sysClr val="windowText" lastClr="000000"/>
                    </a:solidFill>
                    <a:latin typeface="Calibri"/>
                    <a:cs typeface="Calibri" pitchFamily="34" charset="0"/>
                  </a:rPr>
                  <a:t>ROC</a:t>
                </a:r>
              </a:p>
            </p:txBody>
          </p:sp>
        </p:grpSp>
        <p:cxnSp>
          <p:nvCxnSpPr>
            <p:cNvPr id="15374" name="Straight Connector 26"/>
            <p:cNvCxnSpPr>
              <a:cxnSpLocks noChangeShapeType="1"/>
            </p:cNvCxnSpPr>
            <p:nvPr/>
          </p:nvCxnSpPr>
          <p:spPr bwMode="auto">
            <a:xfrm flipH="1">
              <a:off x="5492837" y="3039349"/>
              <a:ext cx="5420" cy="2987476"/>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cxnSp>
          <p:nvCxnSpPr>
            <p:cNvPr id="15375" name="Straight Connector 27"/>
            <p:cNvCxnSpPr>
              <a:cxnSpLocks noChangeShapeType="1"/>
            </p:cNvCxnSpPr>
            <p:nvPr/>
          </p:nvCxnSpPr>
          <p:spPr bwMode="auto">
            <a:xfrm>
              <a:off x="5262693" y="3687307"/>
              <a:ext cx="0" cy="2339590"/>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15376" name="TextBox 28"/>
            <p:cNvSpPr txBox="1">
              <a:spLocks noChangeArrowheads="1"/>
            </p:cNvSpPr>
            <p:nvPr/>
          </p:nvSpPr>
          <p:spPr bwMode="auto">
            <a:xfrm>
              <a:off x="5138701" y="6006735"/>
              <a:ext cx="247198" cy="41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a:solidFill>
                    <a:srgbClr val="000000"/>
                  </a:solidFill>
                </a:rPr>
                <a:t>20</a:t>
              </a:r>
              <a:endParaRPr lang="tr-TR" altLang="tr-TR" sz="1400" b="1" baseline="-25000">
                <a:solidFill>
                  <a:srgbClr val="000000"/>
                </a:solidFill>
              </a:endParaRPr>
            </a:p>
          </p:txBody>
        </p:sp>
        <p:sp>
          <p:nvSpPr>
            <p:cNvPr id="30" name="TextBox 29"/>
            <p:cNvSpPr txBox="1"/>
            <p:nvPr/>
          </p:nvSpPr>
          <p:spPr>
            <a:xfrm>
              <a:off x="3898556" y="4264237"/>
              <a:ext cx="395725" cy="410233"/>
            </a:xfrm>
            <a:prstGeom prst="rect">
              <a:avLst/>
            </a:prstGeom>
            <a:noFill/>
          </p:spPr>
          <p:txBody>
            <a:bodyPr>
              <a:spAutoFit/>
            </a:bodyPr>
            <a:lstStyle/>
            <a:p>
              <a:pPr fontAlgn="auto">
                <a:spcBef>
                  <a:spcPts val="0"/>
                </a:spcBef>
                <a:spcAft>
                  <a:spcPts val="0"/>
                </a:spcAft>
                <a:defRPr/>
              </a:pPr>
              <a:r>
                <a:rPr lang="tr-TR" sz="1400" b="1" kern="0" dirty="0">
                  <a:solidFill>
                    <a:srgbClr val="000000"/>
                  </a:solidFill>
                  <a:latin typeface="Calibri"/>
                  <a:cs typeface="Calibri" pitchFamily="34" charset="0"/>
                </a:rPr>
                <a:t>1,4</a:t>
              </a:r>
            </a:p>
          </p:txBody>
        </p:sp>
        <p:cxnSp>
          <p:nvCxnSpPr>
            <p:cNvPr id="31" name="Straight Connector 30"/>
            <p:cNvCxnSpPr/>
            <p:nvPr/>
          </p:nvCxnSpPr>
          <p:spPr>
            <a:xfrm flipH="1" flipV="1">
              <a:off x="4134328" y="4403891"/>
              <a:ext cx="882851" cy="4761"/>
            </a:xfrm>
            <a:prstGeom prst="line">
              <a:avLst/>
            </a:prstGeom>
            <a:noFill/>
            <a:ln w="28575" cap="flat" cmpd="sng" algn="ctr">
              <a:solidFill>
                <a:schemeClr val="accent3"/>
              </a:solidFill>
              <a:prstDash val="solid"/>
            </a:ln>
            <a:effectLst/>
          </p:spPr>
        </p:cxnSp>
        <p:sp>
          <p:nvSpPr>
            <p:cNvPr id="33" name="TextBox 32"/>
            <p:cNvSpPr txBox="1"/>
            <p:nvPr/>
          </p:nvSpPr>
          <p:spPr>
            <a:xfrm>
              <a:off x="5382783" y="6016257"/>
              <a:ext cx="244083" cy="410233"/>
            </a:xfrm>
            <a:prstGeom prst="rect">
              <a:avLst/>
            </a:prstGeom>
            <a:noFill/>
          </p:spPr>
          <p:txBody>
            <a:bodyPr>
              <a:spAutoFit/>
            </a:bodyPr>
            <a:lstStyle/>
            <a:p>
              <a:pPr fontAlgn="auto">
                <a:spcBef>
                  <a:spcPts val="0"/>
                </a:spcBef>
                <a:spcAft>
                  <a:spcPts val="0"/>
                </a:spcAft>
                <a:defRPr/>
              </a:pPr>
              <a:r>
                <a:rPr lang="tr-TR" sz="1400" b="1" kern="0" dirty="0">
                  <a:solidFill>
                    <a:srgbClr val="000000"/>
                  </a:solidFill>
                  <a:latin typeface="Calibri"/>
                  <a:cs typeface="Calibri" pitchFamily="34" charset="0"/>
                </a:rPr>
                <a:t>25</a:t>
              </a:r>
            </a:p>
          </p:txBody>
        </p:sp>
      </p:grpSp>
      <p:cxnSp>
        <p:nvCxnSpPr>
          <p:cNvPr id="15365" name="Straight Connector 20"/>
          <p:cNvCxnSpPr>
            <a:cxnSpLocks noChangeShapeType="1"/>
          </p:cNvCxnSpPr>
          <p:nvPr/>
        </p:nvCxnSpPr>
        <p:spPr bwMode="auto">
          <a:xfrm>
            <a:off x="4356100" y="1762125"/>
            <a:ext cx="0" cy="2672954"/>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cxnSp>
        <p:nvCxnSpPr>
          <p:cNvPr id="15366" name="Straight Connector 21"/>
          <p:cNvCxnSpPr>
            <a:cxnSpLocks noChangeShapeType="1"/>
          </p:cNvCxnSpPr>
          <p:nvPr/>
        </p:nvCxnSpPr>
        <p:spPr bwMode="auto">
          <a:xfrm flipH="1">
            <a:off x="1924051" y="1747837"/>
            <a:ext cx="2411413" cy="14288"/>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sp>
        <p:nvSpPr>
          <p:cNvPr id="23" name="TextBox 22"/>
          <p:cNvSpPr txBox="1"/>
          <p:nvPr/>
        </p:nvSpPr>
        <p:spPr>
          <a:xfrm>
            <a:off x="4171951" y="4420792"/>
            <a:ext cx="373063" cy="307777"/>
          </a:xfrm>
          <a:prstGeom prst="rect">
            <a:avLst/>
          </a:prstGeom>
          <a:noFill/>
        </p:spPr>
        <p:txBody>
          <a:bodyPr>
            <a:spAutoFit/>
          </a:bodyPr>
          <a:lstStyle/>
          <a:p>
            <a:pPr fontAlgn="auto">
              <a:spcBef>
                <a:spcPts val="0"/>
              </a:spcBef>
              <a:spcAft>
                <a:spcPts val="0"/>
              </a:spcAft>
              <a:defRPr/>
            </a:pPr>
            <a:r>
              <a:rPr lang="tr-TR" sz="1400" b="1" kern="0" dirty="0">
                <a:solidFill>
                  <a:srgbClr val="000000"/>
                </a:solidFill>
                <a:latin typeface="Calibri"/>
                <a:cs typeface="Calibri" pitchFamily="34" charset="0"/>
              </a:rPr>
              <a:t>30</a:t>
            </a:r>
          </a:p>
        </p:txBody>
      </p:sp>
      <p:sp>
        <p:nvSpPr>
          <p:cNvPr id="24" name="TextBox 23"/>
          <p:cNvSpPr txBox="1"/>
          <p:nvPr/>
        </p:nvSpPr>
        <p:spPr>
          <a:xfrm>
            <a:off x="1547814" y="1639492"/>
            <a:ext cx="604837" cy="307777"/>
          </a:xfrm>
          <a:prstGeom prst="rect">
            <a:avLst/>
          </a:prstGeom>
          <a:noFill/>
        </p:spPr>
        <p:txBody>
          <a:bodyPr>
            <a:spAutoFit/>
          </a:bodyPr>
          <a:lstStyle/>
          <a:p>
            <a:pPr fontAlgn="auto">
              <a:spcBef>
                <a:spcPts val="0"/>
              </a:spcBef>
              <a:spcAft>
                <a:spcPts val="0"/>
              </a:spcAft>
              <a:defRPr/>
            </a:pPr>
            <a:r>
              <a:rPr lang="tr-TR" sz="1400" b="1" kern="0" dirty="0">
                <a:solidFill>
                  <a:srgbClr val="000000"/>
                </a:solidFill>
                <a:latin typeface="Calibri"/>
                <a:cs typeface="Calibri" pitchFamily="34" charset="0"/>
              </a:rPr>
              <a:t>2,5</a:t>
            </a:r>
          </a:p>
        </p:txBody>
      </p:sp>
      <p:cxnSp>
        <p:nvCxnSpPr>
          <p:cNvPr id="15370" name="Straight Connector 27"/>
          <p:cNvCxnSpPr>
            <a:cxnSpLocks noChangeShapeType="1"/>
          </p:cNvCxnSpPr>
          <p:nvPr/>
        </p:nvCxnSpPr>
        <p:spPr bwMode="auto">
          <a:xfrm>
            <a:off x="3249613" y="3253979"/>
            <a:ext cx="0" cy="1188244"/>
          </a:xfrm>
          <a:prstGeom prst="line">
            <a:avLst/>
          </a:prstGeom>
          <a:noFill/>
          <a:ln w="9525" algn="ctr">
            <a:solidFill>
              <a:srgbClr val="5F5F5F">
                <a:alpha val="50195"/>
              </a:srgbClr>
            </a:solidFill>
            <a:prstDash val="dash"/>
            <a:round/>
            <a:headEnd/>
            <a:tailEnd/>
          </a:ln>
          <a:extLst>
            <a:ext uri="{909E8E84-426E-40DD-AFC4-6F175D3DCCD1}">
              <a14:hiddenFill xmlns:a14="http://schemas.microsoft.com/office/drawing/2010/main">
                <a:noFill/>
              </a14:hiddenFill>
            </a:ext>
          </a:extLst>
        </p:spPr>
      </p:cxnSp>
      <p:cxnSp>
        <p:nvCxnSpPr>
          <p:cNvPr id="26" name="Straight Connector 25"/>
          <p:cNvCxnSpPr/>
          <p:nvPr/>
        </p:nvCxnSpPr>
        <p:spPr>
          <a:xfrm flipH="1">
            <a:off x="3248026" y="1747838"/>
            <a:ext cx="1109663" cy="1470422"/>
          </a:xfrm>
          <a:prstGeom prst="line">
            <a:avLst/>
          </a:prstGeom>
          <a:noFill/>
          <a:ln w="28575" cap="flat" cmpd="sng" algn="ctr">
            <a:solidFill>
              <a:schemeClr val="accent3"/>
            </a:solidFill>
            <a:prstDash val="solid"/>
          </a:ln>
          <a:effectLst/>
        </p:spPr>
      </p:cxnSp>
      <p:sp>
        <p:nvSpPr>
          <p:cNvPr id="15372" name="TextBox 33"/>
          <p:cNvSpPr txBox="1">
            <a:spLocks noChangeArrowheads="1"/>
          </p:cNvSpPr>
          <p:nvPr/>
        </p:nvSpPr>
        <p:spPr bwMode="auto">
          <a:xfrm>
            <a:off x="3087689" y="4421981"/>
            <a:ext cx="37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ltLang="tr-TR" sz="1400" b="1">
                <a:solidFill>
                  <a:srgbClr val="000000"/>
                </a:solidFill>
              </a:rPr>
              <a:t>15</a:t>
            </a:r>
            <a:endParaRPr lang="tr-TR" altLang="tr-TR" sz="1400" b="1" baseline="-25000">
              <a:solidFill>
                <a:srgbClr val="000000"/>
              </a:solidFill>
            </a:endParaRPr>
          </a:p>
        </p:txBody>
      </p:sp>
      <p:sp>
        <p:nvSpPr>
          <p:cNvPr id="2" name="Slide Number Placeholder 1"/>
          <p:cNvSpPr>
            <a:spLocks noGrp="1"/>
          </p:cNvSpPr>
          <p:nvPr>
            <p:ph type="sldNum" sz="quarter" idx="16"/>
          </p:nvPr>
        </p:nvSpPr>
        <p:spPr/>
        <p:txBody>
          <a:bodyPr/>
          <a:lstStyle/>
          <a:p>
            <a:fld id="{EDC26E0C-3CA6-4766-9F67-393407C100EC}" type="slidenum">
              <a:rPr lang="tr-TR" altLang="tr-TR" smtClean="0">
                <a:solidFill>
                  <a:srgbClr val="FFFFFF"/>
                </a:solidFill>
              </a:rPr>
              <a:pPr/>
              <a:t>28</a:t>
            </a:fld>
            <a:endParaRPr lang="tr-TR" altLang="tr-TR">
              <a:solidFill>
                <a:srgbClr val="FFFFFF"/>
              </a:solidFill>
            </a:endParaRPr>
          </a:p>
        </p:txBody>
      </p:sp>
    </p:spTree>
    <p:extLst>
      <p:ext uri="{BB962C8B-B14F-4D97-AF65-F5344CB8AC3E}">
        <p14:creationId xmlns:p14="http://schemas.microsoft.com/office/powerpoint/2010/main" val="412464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Smoothing</a:t>
            </a:r>
            <a:r>
              <a:rPr lang="tr-TR" dirty="0" smtClean="0"/>
              <a:t> Role of </a:t>
            </a:r>
            <a:r>
              <a:rPr lang="tr-TR" dirty="0" err="1" smtClean="0"/>
              <a:t>the</a:t>
            </a:r>
            <a:r>
              <a:rPr lang="tr-TR" dirty="0" smtClean="0"/>
              <a:t> ROM</a:t>
            </a:r>
            <a:endParaRPr lang="tr-TR" dirty="0"/>
          </a:p>
        </p:txBody>
      </p:sp>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64" y="807783"/>
            <a:ext cx="8179693"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57819" y="1383618"/>
            <a:ext cx="2762653" cy="1477328"/>
          </a:xfrm>
          <a:prstGeom prst="rect">
            <a:avLst/>
          </a:prstGeom>
          <a:noFill/>
        </p:spPr>
        <p:txBody>
          <a:bodyPr wrap="square" rtlCol="0">
            <a:spAutoFit/>
          </a:bodyPr>
          <a:lstStyle/>
          <a:p>
            <a:r>
              <a:rPr lang="en-US" dirty="0" smtClean="0">
                <a:latin typeface="Cambria" panose="02040503050406030204" pitchFamily="18" charset="0"/>
              </a:rPr>
              <a:t>smooth</a:t>
            </a:r>
            <a:r>
              <a:rPr lang="tr-TR" dirty="0" smtClean="0">
                <a:latin typeface="Cambria" panose="02040503050406030204" pitchFamily="18" charset="0"/>
              </a:rPr>
              <a:t>s</a:t>
            </a:r>
            <a:r>
              <a:rPr lang="en-US" dirty="0" smtClean="0">
                <a:latin typeface="Cambria" panose="02040503050406030204" pitchFamily="18" charset="0"/>
              </a:rPr>
              <a:t> </a:t>
            </a:r>
            <a:r>
              <a:rPr lang="en-US" dirty="0">
                <a:latin typeface="Cambria" panose="02040503050406030204" pitchFamily="18" charset="0"/>
              </a:rPr>
              <a:t>fluctuations in </a:t>
            </a:r>
            <a:r>
              <a:rPr lang="en-US" dirty="0" smtClean="0">
                <a:latin typeface="Cambria" panose="02040503050406030204" pitchFamily="18" charset="0"/>
              </a:rPr>
              <a:t>the</a:t>
            </a:r>
            <a:r>
              <a:rPr lang="tr-TR" dirty="0" smtClean="0">
                <a:latin typeface="Cambria" panose="02040503050406030204" pitchFamily="18" charset="0"/>
              </a:rPr>
              <a:t> </a:t>
            </a:r>
            <a:r>
              <a:rPr lang="en-US" dirty="0" smtClean="0">
                <a:latin typeface="Cambria" panose="02040503050406030204" pitchFamily="18" charset="0"/>
              </a:rPr>
              <a:t>exchange </a:t>
            </a:r>
            <a:r>
              <a:rPr lang="en-US" dirty="0">
                <a:latin typeface="Cambria" panose="02040503050406030204" pitchFamily="18" charset="0"/>
              </a:rPr>
              <a:t>rate via changing the effective market demand for foreign </a:t>
            </a:r>
            <a:r>
              <a:rPr lang="en-US" dirty="0" smtClean="0">
                <a:latin typeface="Cambria" panose="02040503050406030204" pitchFamily="18" charset="0"/>
              </a:rPr>
              <a:t>exchange</a:t>
            </a:r>
            <a:r>
              <a:rPr lang="tr-TR" dirty="0" smtClean="0">
                <a:latin typeface="Cambria" panose="02040503050406030204" pitchFamily="18" charset="0"/>
              </a:rPr>
              <a:t>.</a:t>
            </a:r>
            <a:endParaRPr lang="tr-TR"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71D6947-6AC5-4782-B636-DEB7F2353D1B}" type="slidenum">
              <a:rPr lang="tr-TR" altLang="tr-TR" smtClean="0">
                <a:solidFill>
                  <a:srgbClr val="FFFFFF"/>
                </a:solidFill>
              </a:rPr>
              <a:pPr/>
              <a:t>29</a:t>
            </a:fld>
            <a:endParaRPr lang="tr-TR" altLang="tr-TR">
              <a:solidFill>
                <a:srgbClr val="FFFFFF"/>
              </a:solidFill>
            </a:endParaRPr>
          </a:p>
        </p:txBody>
      </p:sp>
    </p:spTree>
    <p:extLst>
      <p:ext uri="{BB962C8B-B14F-4D97-AF65-F5344CB8AC3E}">
        <p14:creationId xmlns:p14="http://schemas.microsoft.com/office/powerpoint/2010/main" val="74080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Challenges </a:t>
            </a:r>
            <a:r>
              <a:rPr lang="tr-TR" dirty="0" err="1" smtClean="0"/>
              <a:t>after</a:t>
            </a:r>
            <a:r>
              <a:rPr lang="tr-TR" dirty="0" smtClean="0"/>
              <a:t> </a:t>
            </a:r>
            <a:br>
              <a:rPr lang="tr-TR" dirty="0" smtClean="0"/>
            </a:br>
            <a:r>
              <a:rPr lang="tr-TR" dirty="0" err="1" smtClean="0"/>
              <a:t>the</a:t>
            </a:r>
            <a:r>
              <a:rPr lang="tr-TR" dirty="0" smtClean="0"/>
              <a:t> global </a:t>
            </a:r>
            <a:r>
              <a:rPr lang="tr-TR" dirty="0" err="1" smtClean="0"/>
              <a:t>fInancIal</a:t>
            </a:r>
            <a:r>
              <a:rPr lang="tr-TR" dirty="0" smtClean="0"/>
              <a:t> </a:t>
            </a:r>
            <a:r>
              <a:rPr lang="tr-TR" dirty="0" err="1" smtClean="0"/>
              <a:t>CrISIS</a:t>
            </a:r>
            <a:endParaRPr lang="tr-TR" dirty="0"/>
          </a:p>
        </p:txBody>
      </p:sp>
      <p:sp>
        <p:nvSpPr>
          <p:cNvPr id="3" name="Slide Number Placeholder 2"/>
          <p:cNvSpPr>
            <a:spLocks noGrp="1"/>
          </p:cNvSpPr>
          <p:nvPr>
            <p:ph type="sldNum" sz="quarter" idx="10"/>
          </p:nvPr>
        </p:nvSpPr>
        <p:spPr/>
        <p:txBody>
          <a:bodyPr/>
          <a:lstStyle/>
          <a:p>
            <a:fld id="{DE9E0133-E000-4780-B86F-150BEFDCB418}" type="slidenum">
              <a:rPr lang="tr-TR" altLang="tr-TR" smtClean="0">
                <a:solidFill>
                  <a:srgbClr val="FFFFFF"/>
                </a:solidFill>
              </a:rPr>
              <a:pPr/>
              <a:t>3</a:t>
            </a:fld>
            <a:endParaRPr lang="tr-TR" altLang="tr-TR">
              <a:solidFill>
                <a:srgbClr val="FFFFFF"/>
              </a:solidFill>
            </a:endParaRPr>
          </a:p>
        </p:txBody>
      </p:sp>
    </p:spTree>
    <p:extLst>
      <p:ext uri="{BB962C8B-B14F-4D97-AF65-F5344CB8AC3E}">
        <p14:creationId xmlns:p14="http://schemas.microsoft.com/office/powerpoint/2010/main" val="3203820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3165817"/>
            <a:ext cx="8207375" cy="1021556"/>
          </a:xfrm>
          <a:noFill/>
          <a:extLst>
            <a:ext uri="{909E8E84-426E-40DD-AFC4-6F175D3DCCD1}">
              <a14:hiddenFill xmlns:a14="http://schemas.microsoft.com/office/drawing/2010/main">
                <a:solidFill>
                  <a:srgbClr val="87212E"/>
                </a:solidFill>
              </a14:hiddenFill>
            </a:ext>
          </a:extLst>
        </p:spPr>
        <p:txBody>
          <a:bodyPr>
            <a:noAutofit/>
          </a:bodyPr>
          <a:lstStyle/>
          <a:p>
            <a:pPr eaLnBrk="1" hangingPunct="1"/>
            <a:r>
              <a:rPr lang="tr-TR" sz="3200" cap="none" dirty="0"/>
              <a:t>… </a:t>
            </a:r>
            <a:r>
              <a:rPr lang="tr-TR" sz="3200" cap="none" dirty="0" err="1" smtClean="0"/>
              <a:t>and</a:t>
            </a:r>
            <a:r>
              <a:rPr lang="tr-TR" sz="3200" cap="none" dirty="0" smtClean="0"/>
              <a:t> </a:t>
            </a:r>
            <a:r>
              <a:rPr lang="tr-TR" sz="3200" cap="none" dirty="0" err="1" smtClean="0"/>
              <a:t>where</a:t>
            </a:r>
            <a:r>
              <a:rPr lang="tr-TR" sz="3200" cap="none" dirty="0" smtClean="0"/>
              <a:t> </a:t>
            </a:r>
            <a:r>
              <a:rPr lang="tr-TR" sz="3200" cap="none" dirty="0" err="1"/>
              <a:t>monetary</a:t>
            </a:r>
            <a:r>
              <a:rPr lang="tr-TR" sz="3200" cap="none" dirty="0"/>
              <a:t> </a:t>
            </a:r>
            <a:r>
              <a:rPr lang="tr-TR" sz="3200" cap="none" dirty="0" err="1"/>
              <a:t>policy</a:t>
            </a:r>
            <a:r>
              <a:rPr lang="tr-TR" sz="3200" cap="none" dirty="0"/>
              <a:t> is </a:t>
            </a:r>
            <a:r>
              <a:rPr lang="tr-TR" sz="3200" cap="none" dirty="0" err="1"/>
              <a:t>conducted</a:t>
            </a:r>
            <a:r>
              <a:rPr lang="tr-TR" sz="3200" cap="none" dirty="0"/>
              <a:t> in </a:t>
            </a:r>
            <a:r>
              <a:rPr lang="tr-TR" sz="3200" cap="none" dirty="0" err="1"/>
              <a:t>harmony</a:t>
            </a:r>
            <a:r>
              <a:rPr lang="tr-TR" sz="3200" cap="none" dirty="0"/>
              <a:t> </a:t>
            </a:r>
            <a:r>
              <a:rPr lang="tr-TR" sz="3200" cap="none" dirty="0" err="1"/>
              <a:t>with</a:t>
            </a:r>
            <a:r>
              <a:rPr lang="tr-TR" sz="3200" cap="none" dirty="0"/>
              <a:t> </a:t>
            </a:r>
            <a:r>
              <a:rPr lang="tr-TR" sz="3200" cap="none" dirty="0" err="1"/>
              <a:t>other</a:t>
            </a:r>
            <a:r>
              <a:rPr lang="tr-TR" sz="3200" cap="none" dirty="0"/>
              <a:t> </a:t>
            </a:r>
            <a:r>
              <a:rPr lang="tr-TR" sz="3200" cap="none" dirty="0" err="1"/>
              <a:t>policy</a:t>
            </a:r>
            <a:r>
              <a:rPr lang="tr-TR" sz="3200" cap="none" dirty="0"/>
              <a:t> </a:t>
            </a:r>
            <a:r>
              <a:rPr lang="tr-TR" sz="3200" cap="none" dirty="0" err="1"/>
              <a:t>institutions</a:t>
            </a:r>
            <a:r>
              <a:rPr lang="tr-TR" sz="3200" cap="none" dirty="0"/>
              <a:t> </a:t>
            </a:r>
            <a:r>
              <a:rPr lang="tr-TR" sz="3200" cap="none" dirty="0" err="1"/>
              <a:t>responsible</a:t>
            </a:r>
            <a:r>
              <a:rPr lang="tr-TR" sz="3200" cap="none" dirty="0"/>
              <a:t> </a:t>
            </a:r>
            <a:r>
              <a:rPr lang="tr-TR" sz="3200" cap="none" dirty="0" err="1"/>
              <a:t>for</a:t>
            </a:r>
            <a:r>
              <a:rPr lang="tr-TR" sz="3200" cap="none" dirty="0"/>
              <a:t> </a:t>
            </a:r>
            <a:r>
              <a:rPr lang="tr-TR" sz="3200" cap="none" dirty="0" err="1"/>
              <a:t>economic</a:t>
            </a:r>
            <a:r>
              <a:rPr lang="tr-TR" sz="3200" cap="none" dirty="0"/>
              <a:t> </a:t>
            </a:r>
            <a:r>
              <a:rPr lang="tr-TR" sz="3200" cap="none" dirty="0" err="1"/>
              <a:t>management</a:t>
            </a:r>
            <a:r>
              <a:rPr lang="tr-TR" sz="3200" cap="none" dirty="0"/>
              <a:t>.</a:t>
            </a:r>
            <a:endParaRPr lang="tr-TR" altLang="tr-TR" sz="3200" cap="none" dirty="0"/>
          </a:p>
        </p:txBody>
      </p:sp>
      <p:sp>
        <p:nvSpPr>
          <p:cNvPr id="2" name="Slide Number Placeholder 1"/>
          <p:cNvSpPr>
            <a:spLocks noGrp="1"/>
          </p:cNvSpPr>
          <p:nvPr>
            <p:ph type="sldNum" sz="quarter" idx="10"/>
          </p:nvPr>
        </p:nvSpPr>
        <p:spPr/>
        <p:txBody>
          <a:bodyPr/>
          <a:lstStyle/>
          <a:p>
            <a:fld id="{DE9E0133-E000-4780-B86F-150BEFDCB418}" type="slidenum">
              <a:rPr lang="tr-TR" altLang="tr-TR" smtClean="0">
                <a:solidFill>
                  <a:srgbClr val="FFFFFF"/>
                </a:solidFill>
              </a:rPr>
              <a:pPr/>
              <a:t>30</a:t>
            </a:fld>
            <a:endParaRPr lang="tr-TR" altLang="tr-TR">
              <a:solidFill>
                <a:srgbClr val="FFFFFF"/>
              </a:solidFill>
            </a:endParaRPr>
          </a:p>
        </p:txBody>
      </p:sp>
    </p:spTree>
    <p:extLst>
      <p:ext uri="{BB962C8B-B14F-4D97-AF65-F5344CB8AC3E}">
        <p14:creationId xmlns:p14="http://schemas.microsoft.com/office/powerpoint/2010/main" val="4052015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908"/>
            <a:ext cx="8229600" cy="540000"/>
          </a:xfrm>
        </p:spPr>
        <p:txBody>
          <a:bodyPr>
            <a:noAutofit/>
          </a:bodyPr>
          <a:lstStyle/>
          <a:p>
            <a:r>
              <a:rPr lang="tr-TR" sz="2400" dirty="0" err="1" smtClean="0"/>
              <a:t>Institutions</a:t>
            </a:r>
            <a:r>
              <a:rPr lang="tr-TR" sz="2400" dirty="0" smtClean="0"/>
              <a:t> </a:t>
            </a:r>
            <a:r>
              <a:rPr lang="tr-TR" sz="2400" dirty="0"/>
              <a:t>in </a:t>
            </a:r>
            <a:r>
              <a:rPr lang="tr-TR" sz="2400" dirty="0" err="1"/>
              <a:t>charge</a:t>
            </a:r>
            <a:r>
              <a:rPr lang="tr-TR" sz="2400" dirty="0"/>
              <a:t> </a:t>
            </a:r>
            <a:r>
              <a:rPr lang="tr-TR" sz="2400" dirty="0" err="1"/>
              <a:t>and</a:t>
            </a:r>
            <a:r>
              <a:rPr lang="tr-TR" sz="2400" dirty="0"/>
              <a:t> </a:t>
            </a:r>
            <a:r>
              <a:rPr lang="tr-TR" sz="2400" dirty="0" err="1"/>
              <a:t>supervision</a:t>
            </a:r>
            <a:r>
              <a:rPr lang="tr-TR" sz="2400" dirty="0"/>
              <a:t> o</a:t>
            </a:r>
            <a:r>
              <a:rPr lang="en-US" sz="2400" dirty="0"/>
              <a:t>f financial </a:t>
            </a:r>
            <a:r>
              <a:rPr lang="en-US" sz="2400" dirty="0" smtClean="0"/>
              <a:t>system</a:t>
            </a:r>
            <a:endParaRPr lang="en-US" sz="2400" dirty="0"/>
          </a:p>
        </p:txBody>
      </p:sp>
      <p:sp>
        <p:nvSpPr>
          <p:cNvPr id="10" name="Rounded Rectangle 4"/>
          <p:cNvSpPr/>
          <p:nvPr/>
        </p:nvSpPr>
        <p:spPr>
          <a:xfrm>
            <a:off x="2483072" y="2262084"/>
            <a:ext cx="4177856" cy="619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defTabSz="1377950" fontAlgn="auto">
              <a:lnSpc>
                <a:spcPct val="90000"/>
              </a:lnSpc>
              <a:spcAft>
                <a:spcPct val="35000"/>
              </a:spcAft>
            </a:pPr>
            <a:endParaRPr lang="tr-TR" sz="3100">
              <a:solidFill>
                <a:srgbClr val="FFFFFF"/>
              </a:solidFill>
            </a:endParaRPr>
          </a:p>
        </p:txBody>
      </p:sp>
      <p:grpSp>
        <p:nvGrpSpPr>
          <p:cNvPr id="6" name="Group 5"/>
          <p:cNvGrpSpPr/>
          <p:nvPr/>
        </p:nvGrpSpPr>
        <p:grpSpPr>
          <a:xfrm>
            <a:off x="467544" y="1005576"/>
            <a:ext cx="8424936" cy="3456384"/>
            <a:chOff x="1403648" y="1052736"/>
            <a:chExt cx="7106250" cy="5688632"/>
          </a:xfrm>
        </p:grpSpPr>
        <p:graphicFrame>
          <p:nvGraphicFramePr>
            <p:cNvPr id="11" name="Diagram 10"/>
            <p:cNvGraphicFramePr/>
            <p:nvPr>
              <p:extLst>
                <p:ext uri="{D42A27DB-BD31-4B8C-83A1-F6EECF244321}">
                  <p14:modId xmlns:p14="http://schemas.microsoft.com/office/powerpoint/2010/main" val="2048227594"/>
                </p:ext>
              </p:extLst>
            </p:nvPr>
          </p:nvGraphicFramePr>
          <p:xfrm>
            <a:off x="1403648" y="1052736"/>
            <a:ext cx="7106250" cy="3288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2851300088"/>
                </p:ext>
              </p:extLst>
            </p:nvPr>
          </p:nvGraphicFramePr>
          <p:xfrm>
            <a:off x="1403648" y="4430361"/>
            <a:ext cx="7106250" cy="23110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4" name="Rectangle 13"/>
          <p:cNvSpPr/>
          <p:nvPr/>
        </p:nvSpPr>
        <p:spPr>
          <a:xfrm>
            <a:off x="467544" y="4461960"/>
            <a:ext cx="8064896" cy="461665"/>
          </a:xfrm>
          <a:prstGeom prst="rect">
            <a:avLst/>
          </a:prstGeom>
        </p:spPr>
        <p:txBody>
          <a:bodyPr wrap="square">
            <a:spAutoFit/>
          </a:bodyPr>
          <a:lstStyle/>
          <a:p>
            <a:pPr marL="11112" indent="-171450" algn="just" fontAlgn="auto">
              <a:spcBef>
                <a:spcPts val="0"/>
              </a:spcBef>
              <a:spcAft>
                <a:spcPts val="0"/>
              </a:spcAft>
              <a:buFont typeface="Wingdings" pitchFamily="2" charset="2"/>
              <a:buChar char="Ø"/>
              <a:defRPr/>
            </a:pPr>
            <a:r>
              <a:rPr lang="tr-TR" sz="1200" dirty="0" err="1">
                <a:solidFill>
                  <a:srgbClr val="000000"/>
                </a:solidFill>
                <a:latin typeface="Calibri"/>
                <a:cs typeface="+mn-cs"/>
              </a:rPr>
              <a:t>Memorandums</a:t>
            </a:r>
            <a:r>
              <a:rPr lang="tr-TR" sz="1200" dirty="0">
                <a:solidFill>
                  <a:srgbClr val="000000"/>
                </a:solidFill>
                <a:latin typeface="Calibri"/>
                <a:cs typeface="+mn-cs"/>
              </a:rPr>
              <a:t> of </a:t>
            </a:r>
            <a:r>
              <a:rPr lang="tr-TR" sz="1200" dirty="0" err="1">
                <a:solidFill>
                  <a:srgbClr val="000000"/>
                </a:solidFill>
                <a:latin typeface="Calibri"/>
                <a:cs typeface="+mn-cs"/>
              </a:rPr>
              <a:t>Understanding</a:t>
            </a:r>
            <a:r>
              <a:rPr lang="tr-TR" sz="1200" dirty="0">
                <a:solidFill>
                  <a:srgbClr val="000000"/>
                </a:solidFill>
                <a:latin typeface="Calibri"/>
                <a:cs typeface="+mn-cs"/>
              </a:rPr>
              <a:t> (</a:t>
            </a:r>
            <a:r>
              <a:rPr lang="tr-TR" sz="1200" dirty="0" err="1">
                <a:solidFill>
                  <a:srgbClr val="000000"/>
                </a:solidFill>
                <a:latin typeface="Calibri"/>
                <a:cs typeface="+mn-cs"/>
              </a:rPr>
              <a:t>MoUs</a:t>
            </a:r>
            <a:r>
              <a:rPr lang="tr-TR" sz="1200" dirty="0" smtClean="0">
                <a:solidFill>
                  <a:srgbClr val="000000"/>
                </a:solidFill>
                <a:latin typeface="Calibri"/>
                <a:cs typeface="+mn-cs"/>
              </a:rPr>
              <a:t>) </a:t>
            </a:r>
            <a:r>
              <a:rPr lang="tr-TR" sz="1200" dirty="0" err="1" smtClean="0">
                <a:solidFill>
                  <a:srgbClr val="000000"/>
                </a:solidFill>
                <a:latin typeface="Calibri"/>
                <a:cs typeface="+mn-cs"/>
              </a:rPr>
              <a:t>exists</a:t>
            </a:r>
            <a:r>
              <a:rPr lang="tr-TR" sz="1200" dirty="0" smtClean="0">
                <a:solidFill>
                  <a:srgbClr val="000000"/>
                </a:solidFill>
                <a:latin typeface="Calibri"/>
                <a:cs typeface="+mn-cs"/>
              </a:rPr>
              <a:t>, </a:t>
            </a:r>
            <a:r>
              <a:rPr lang="tr-TR" sz="1200" dirty="0" err="1">
                <a:solidFill>
                  <a:srgbClr val="000000"/>
                </a:solidFill>
                <a:latin typeface="Calibri"/>
                <a:cs typeface="+mn-cs"/>
              </a:rPr>
              <a:t>which</a:t>
            </a:r>
            <a:r>
              <a:rPr lang="tr-TR" sz="1200" dirty="0">
                <a:solidFill>
                  <a:srgbClr val="000000"/>
                </a:solidFill>
                <a:latin typeface="Calibri"/>
                <a:cs typeface="+mn-cs"/>
              </a:rPr>
              <a:t> </a:t>
            </a:r>
            <a:r>
              <a:rPr lang="tr-TR" sz="1200" dirty="0" err="1">
                <a:solidFill>
                  <a:srgbClr val="000000"/>
                </a:solidFill>
                <a:latin typeface="Calibri"/>
                <a:cs typeface="+mn-cs"/>
              </a:rPr>
              <a:t>enhance</a:t>
            </a:r>
            <a:r>
              <a:rPr lang="tr-TR" sz="1200" dirty="0">
                <a:solidFill>
                  <a:srgbClr val="000000"/>
                </a:solidFill>
                <a:latin typeface="Calibri"/>
                <a:cs typeface="+mn-cs"/>
              </a:rPr>
              <a:t> </a:t>
            </a:r>
            <a:r>
              <a:rPr lang="tr-TR" sz="1200" dirty="0" err="1">
                <a:solidFill>
                  <a:srgbClr val="000000"/>
                </a:solidFill>
                <a:latin typeface="Calibri"/>
                <a:cs typeface="+mn-cs"/>
              </a:rPr>
              <a:t>cooperation</a:t>
            </a:r>
            <a:r>
              <a:rPr lang="tr-TR" sz="1200" dirty="0">
                <a:solidFill>
                  <a:srgbClr val="000000"/>
                </a:solidFill>
                <a:latin typeface="Calibri"/>
                <a:cs typeface="+mn-cs"/>
              </a:rPr>
              <a:t>, </a:t>
            </a:r>
            <a:r>
              <a:rPr lang="tr-TR" sz="1200" dirty="0" err="1">
                <a:solidFill>
                  <a:srgbClr val="000000"/>
                </a:solidFill>
                <a:latin typeface="Calibri"/>
                <a:cs typeface="+mn-cs"/>
              </a:rPr>
              <a:t>coordination</a:t>
            </a:r>
            <a:r>
              <a:rPr lang="tr-TR" sz="1200" dirty="0">
                <a:solidFill>
                  <a:srgbClr val="000000"/>
                </a:solidFill>
                <a:latin typeface="Calibri"/>
                <a:cs typeface="+mn-cs"/>
              </a:rPr>
              <a:t> </a:t>
            </a:r>
            <a:r>
              <a:rPr lang="tr-TR" sz="1200" dirty="0" err="1">
                <a:solidFill>
                  <a:srgbClr val="000000"/>
                </a:solidFill>
                <a:latin typeface="Calibri"/>
                <a:cs typeface="+mn-cs"/>
              </a:rPr>
              <a:t>and</a:t>
            </a:r>
            <a:r>
              <a:rPr lang="tr-TR" sz="1200" dirty="0">
                <a:solidFill>
                  <a:srgbClr val="000000"/>
                </a:solidFill>
                <a:latin typeface="Calibri"/>
                <a:cs typeface="+mn-cs"/>
              </a:rPr>
              <a:t> </a:t>
            </a:r>
            <a:r>
              <a:rPr lang="tr-TR" sz="1200" dirty="0" err="1">
                <a:solidFill>
                  <a:srgbClr val="000000"/>
                </a:solidFill>
                <a:latin typeface="Calibri"/>
                <a:cs typeface="+mn-cs"/>
              </a:rPr>
              <a:t>information</a:t>
            </a:r>
            <a:r>
              <a:rPr lang="tr-TR" sz="1200" dirty="0">
                <a:solidFill>
                  <a:srgbClr val="000000"/>
                </a:solidFill>
                <a:latin typeface="Calibri"/>
                <a:cs typeface="+mn-cs"/>
              </a:rPr>
              <a:t> </a:t>
            </a:r>
            <a:r>
              <a:rPr lang="tr-TR" sz="1200" dirty="0" err="1">
                <a:solidFill>
                  <a:srgbClr val="000000"/>
                </a:solidFill>
                <a:latin typeface="Calibri"/>
                <a:cs typeface="+mn-cs"/>
              </a:rPr>
              <a:t>sharing</a:t>
            </a:r>
            <a:r>
              <a:rPr lang="tr-TR" sz="1200" dirty="0">
                <a:solidFill>
                  <a:srgbClr val="000000"/>
                </a:solidFill>
                <a:latin typeface="Calibri"/>
                <a:cs typeface="+mn-cs"/>
              </a:rPr>
              <a:t> </a:t>
            </a:r>
            <a:r>
              <a:rPr lang="tr-TR" sz="1200" dirty="0" err="1">
                <a:solidFill>
                  <a:srgbClr val="000000"/>
                </a:solidFill>
                <a:latin typeface="Calibri"/>
                <a:cs typeface="+mn-cs"/>
              </a:rPr>
              <a:t>among</a:t>
            </a:r>
            <a:r>
              <a:rPr lang="tr-TR" sz="1200" dirty="0">
                <a:solidFill>
                  <a:srgbClr val="000000"/>
                </a:solidFill>
                <a:latin typeface="Calibri"/>
                <a:cs typeface="+mn-cs"/>
              </a:rPr>
              <a:t> </a:t>
            </a:r>
            <a:r>
              <a:rPr lang="tr-TR" sz="1200" dirty="0" err="1" smtClean="0">
                <a:solidFill>
                  <a:srgbClr val="000000"/>
                </a:solidFill>
                <a:latin typeface="Calibri"/>
                <a:cs typeface="+mn-cs"/>
              </a:rPr>
              <a:t>these</a:t>
            </a:r>
            <a:r>
              <a:rPr lang="tr-TR" sz="1200" dirty="0" smtClean="0">
                <a:solidFill>
                  <a:srgbClr val="000000"/>
                </a:solidFill>
                <a:latin typeface="Calibri"/>
                <a:cs typeface="+mn-cs"/>
              </a:rPr>
              <a:t> </a:t>
            </a:r>
            <a:r>
              <a:rPr lang="tr-TR" sz="1200" dirty="0" err="1">
                <a:solidFill>
                  <a:srgbClr val="000000"/>
                </a:solidFill>
                <a:latin typeface="Calibri"/>
                <a:cs typeface="+mn-cs"/>
              </a:rPr>
              <a:t>institutions</a:t>
            </a:r>
            <a:r>
              <a:rPr lang="tr-TR" sz="1200" dirty="0">
                <a:solidFill>
                  <a:srgbClr val="000000"/>
                </a:solidFill>
                <a:latin typeface="Calibri"/>
                <a:cs typeface="+mn-cs"/>
              </a:rPr>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31</a:t>
            </a:fld>
            <a:endParaRPr lang="tr-TR">
              <a:solidFill>
                <a:srgbClr val="FFFFFF"/>
              </a:solidFill>
            </a:endParaRPr>
          </a:p>
        </p:txBody>
      </p:sp>
    </p:spTree>
    <p:extLst>
      <p:ext uri="{BB962C8B-B14F-4D97-AF65-F5344CB8AC3E}">
        <p14:creationId xmlns:p14="http://schemas.microsoft.com/office/powerpoint/2010/main" val="299057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tr-TR" sz="2000" dirty="0" smtClean="0"/>
              <a:t>… </a:t>
            </a:r>
            <a:r>
              <a:rPr lang="tr-TR" sz="2000" dirty="0" err="1" smtClean="0"/>
              <a:t>where</a:t>
            </a:r>
            <a:r>
              <a:rPr lang="tr-TR" sz="2000" dirty="0" smtClean="0"/>
              <a:t> </a:t>
            </a:r>
            <a:r>
              <a:rPr lang="tr-TR" sz="2000" dirty="0" err="1" smtClean="0"/>
              <a:t>the</a:t>
            </a:r>
            <a:r>
              <a:rPr lang="tr-TR" sz="2000" dirty="0" smtClean="0"/>
              <a:t> </a:t>
            </a:r>
            <a:r>
              <a:rPr lang="tr-TR" sz="2000" dirty="0"/>
              <a:t>«Financial </a:t>
            </a:r>
            <a:r>
              <a:rPr lang="tr-TR" sz="2000" dirty="0" err="1"/>
              <a:t>Stability</a:t>
            </a:r>
            <a:r>
              <a:rPr lang="tr-TR" sz="2000" dirty="0"/>
              <a:t> </a:t>
            </a:r>
            <a:r>
              <a:rPr lang="tr-TR" sz="2000" dirty="0" err="1"/>
              <a:t>Committee</a:t>
            </a:r>
            <a:r>
              <a:rPr lang="tr-TR" sz="2000" dirty="0"/>
              <a:t>» (FSC</a:t>
            </a:r>
            <a:r>
              <a:rPr lang="tr-TR" sz="2000" dirty="0" smtClean="0"/>
              <a:t>) e</a:t>
            </a:r>
            <a:r>
              <a:rPr lang="en-US" sz="2000" dirty="0" err="1"/>
              <a:t>nhances</a:t>
            </a:r>
            <a:r>
              <a:rPr lang="en-US" sz="2000" dirty="0"/>
              <a:t> </a:t>
            </a:r>
            <a:r>
              <a:rPr lang="en-US" sz="2000" dirty="0" smtClean="0"/>
              <a:t>coordination </a:t>
            </a:r>
            <a:r>
              <a:rPr lang="en-US" sz="2000" dirty="0"/>
              <a:t>and </a:t>
            </a:r>
            <a:r>
              <a:rPr lang="tr-TR" sz="2000" dirty="0" err="1" smtClean="0"/>
              <a:t>communication</a:t>
            </a:r>
            <a:r>
              <a:rPr lang="en-US" sz="2000" dirty="0" smtClean="0"/>
              <a:t> </a:t>
            </a:r>
            <a:r>
              <a:rPr lang="en-US" sz="2000" dirty="0"/>
              <a:t>among member institutions</a:t>
            </a:r>
            <a:r>
              <a:rPr lang="tr-TR" sz="2000" dirty="0"/>
              <a:t>.</a:t>
            </a:r>
          </a:p>
        </p:txBody>
      </p:sp>
      <p:graphicFrame>
        <p:nvGraphicFramePr>
          <p:cNvPr id="9" name="Diagram 8"/>
          <p:cNvGraphicFramePr/>
          <p:nvPr>
            <p:extLst>
              <p:ext uri="{D42A27DB-BD31-4B8C-83A1-F6EECF244321}">
                <p14:modId xmlns:p14="http://schemas.microsoft.com/office/powerpoint/2010/main" val="2014573712"/>
              </p:ext>
            </p:extLst>
          </p:nvPr>
        </p:nvGraphicFramePr>
        <p:xfrm>
          <a:off x="467544" y="897564"/>
          <a:ext cx="4824536" cy="3834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051720" y="2409732"/>
            <a:ext cx="1728192" cy="110799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auto">
              <a:spcBef>
                <a:spcPts val="0"/>
              </a:spcBef>
              <a:spcAft>
                <a:spcPts val="0"/>
              </a:spcAft>
            </a:pPr>
            <a:r>
              <a:rPr lang="tr-TR" sz="2200" dirty="0" smtClean="0">
                <a:solidFill>
                  <a:srgbClr val="FF0000"/>
                </a:solidFill>
              </a:rPr>
              <a:t>FINANCIAL STABILITY COMMITTEE</a:t>
            </a:r>
            <a:endParaRPr lang="tr-TR" sz="2200" dirty="0">
              <a:solidFill>
                <a:srgbClr val="FF0000"/>
              </a:solidFill>
            </a:endParaRPr>
          </a:p>
        </p:txBody>
      </p:sp>
      <p:sp>
        <p:nvSpPr>
          <p:cNvPr id="11" name="TextBox 10"/>
          <p:cNvSpPr txBox="1"/>
          <p:nvPr/>
        </p:nvSpPr>
        <p:spPr>
          <a:xfrm>
            <a:off x="1835696" y="3282103"/>
            <a:ext cx="2304256" cy="276999"/>
          </a:xfrm>
          <a:prstGeom prst="rect">
            <a:avLst/>
          </a:prstGeom>
          <a:noFill/>
        </p:spPr>
        <p:txBody>
          <a:bodyPr wrap="square" rtlCol="0">
            <a:spAutoFit/>
          </a:bodyPr>
          <a:lstStyle/>
          <a:p>
            <a:pPr fontAlgn="auto">
              <a:spcBef>
                <a:spcPts val="0"/>
              </a:spcBef>
              <a:spcAft>
                <a:spcPts val="0"/>
              </a:spcAft>
            </a:pPr>
            <a:r>
              <a:rPr lang="tr-TR" sz="1200" dirty="0" smtClean="0">
                <a:solidFill>
                  <a:srgbClr val="FF0000"/>
                </a:solidFill>
                <a:latin typeface="Calibri"/>
                <a:cs typeface="+mn-cs"/>
              </a:rPr>
              <a:t>CHAIR: DEPUTY PRIME MINISTER</a:t>
            </a:r>
            <a:endParaRPr lang="tr-TR" sz="1200" dirty="0">
              <a:solidFill>
                <a:srgbClr val="FF0000"/>
              </a:solidFill>
              <a:latin typeface="Calibri"/>
              <a:cs typeface="+mn-cs"/>
            </a:endParaRPr>
          </a:p>
        </p:txBody>
      </p:sp>
      <p:sp>
        <p:nvSpPr>
          <p:cNvPr id="12" name="Rectangle 11"/>
          <p:cNvSpPr/>
          <p:nvPr/>
        </p:nvSpPr>
        <p:spPr>
          <a:xfrm>
            <a:off x="5342260" y="843558"/>
            <a:ext cx="3456384" cy="3724096"/>
          </a:xfrm>
          <a:prstGeom prst="rect">
            <a:avLst/>
          </a:prstGeom>
        </p:spPr>
        <p:txBody>
          <a:bodyPr wrap="square">
            <a:spAutoFit/>
          </a:bodyPr>
          <a:lstStyle/>
          <a:p>
            <a:pPr indent="-160338" algn="just" fontAlgn="auto">
              <a:spcBef>
                <a:spcPts val="0"/>
              </a:spcBef>
              <a:spcAft>
                <a:spcPts val="0"/>
              </a:spcAft>
              <a:defRPr/>
            </a:pPr>
            <a:r>
              <a:rPr lang="tr-TR" sz="1300" dirty="0" smtClean="0">
                <a:solidFill>
                  <a:srgbClr val="000000"/>
                </a:solidFill>
                <a:latin typeface="Calibri"/>
                <a:cs typeface="+mn-cs"/>
              </a:rPr>
              <a:t>In order to monitor macro financial risks closely and more effectively, the FSC was e</a:t>
            </a:r>
            <a:r>
              <a:rPr lang="en-US" sz="1300" dirty="0" smtClean="0">
                <a:solidFill>
                  <a:srgbClr val="000000"/>
                </a:solidFill>
                <a:latin typeface="Calibri"/>
                <a:cs typeface="+mn-cs"/>
              </a:rPr>
              <a:t>stablished </a:t>
            </a:r>
            <a:r>
              <a:rPr lang="tr-TR" sz="1300" dirty="0" smtClean="0">
                <a:solidFill>
                  <a:srgbClr val="000000"/>
                </a:solidFill>
                <a:latin typeface="Calibri"/>
                <a:cs typeface="+mn-cs"/>
              </a:rPr>
              <a:t>on</a:t>
            </a:r>
            <a:r>
              <a:rPr lang="en-US" sz="1300" dirty="0" smtClean="0">
                <a:solidFill>
                  <a:srgbClr val="000000"/>
                </a:solidFill>
                <a:latin typeface="Calibri"/>
                <a:cs typeface="+mn-cs"/>
              </a:rPr>
              <a:t> </a:t>
            </a:r>
            <a:r>
              <a:rPr lang="en-US" sz="1300" u="sng" dirty="0" smtClean="0">
                <a:solidFill>
                  <a:srgbClr val="000000"/>
                </a:solidFill>
                <a:latin typeface="Calibri"/>
                <a:cs typeface="+mn-cs"/>
              </a:rPr>
              <a:t>June 8, 2011 </a:t>
            </a:r>
            <a:r>
              <a:rPr lang="en-US" sz="1300" dirty="0" smtClean="0">
                <a:solidFill>
                  <a:srgbClr val="000000"/>
                </a:solidFill>
                <a:latin typeface="Calibri"/>
                <a:cs typeface="+mn-cs"/>
              </a:rPr>
              <a:t>by the Decree Law</a:t>
            </a:r>
            <a:r>
              <a:rPr lang="tr-TR" sz="1300" dirty="0" smtClean="0">
                <a:solidFill>
                  <a:srgbClr val="000000"/>
                </a:solidFill>
                <a:latin typeface="Calibri"/>
                <a:cs typeface="+mn-cs"/>
              </a:rPr>
              <a:t>.</a:t>
            </a:r>
          </a:p>
          <a:p>
            <a:pPr indent="-160338" algn="just" fontAlgn="auto">
              <a:spcBef>
                <a:spcPts val="0"/>
              </a:spcBef>
              <a:spcAft>
                <a:spcPts val="0"/>
              </a:spcAft>
              <a:defRPr/>
            </a:pPr>
            <a:endParaRPr lang="tr-TR" sz="1300" u="sng" dirty="0" smtClean="0">
              <a:solidFill>
                <a:srgbClr val="000000"/>
              </a:solidFill>
              <a:latin typeface="Calibri"/>
              <a:cs typeface="+mn-cs"/>
            </a:endParaRPr>
          </a:p>
          <a:p>
            <a:pPr algn="just" fontAlgn="auto">
              <a:spcBef>
                <a:spcPts val="0"/>
              </a:spcBef>
              <a:spcAft>
                <a:spcPts val="0"/>
              </a:spcAft>
              <a:defRPr/>
            </a:pPr>
            <a:r>
              <a:rPr lang="en-US" sz="1300" b="1" dirty="0" smtClean="0">
                <a:solidFill>
                  <a:srgbClr val="000000"/>
                </a:solidFill>
                <a:latin typeface="Calibri"/>
                <a:cs typeface="+mn-cs"/>
              </a:rPr>
              <a:t>Members: </a:t>
            </a:r>
            <a:r>
              <a:rPr lang="tr-TR" sz="1300" dirty="0" smtClean="0">
                <a:solidFill>
                  <a:srgbClr val="000000"/>
                </a:solidFill>
                <a:latin typeface="Calibri"/>
                <a:cs typeface="+mn-cs"/>
              </a:rPr>
              <a:t>Deputy Prime </a:t>
            </a:r>
            <a:r>
              <a:rPr lang="en-US" sz="1300" dirty="0" smtClean="0">
                <a:solidFill>
                  <a:srgbClr val="000000"/>
                </a:solidFill>
                <a:latin typeface="Calibri"/>
                <a:cs typeface="+mn-cs"/>
              </a:rPr>
              <a:t>Minister</a:t>
            </a:r>
            <a:r>
              <a:rPr lang="tr-TR" sz="1300" dirty="0" smtClean="0">
                <a:solidFill>
                  <a:srgbClr val="000000"/>
                </a:solidFill>
                <a:latin typeface="Calibri"/>
                <a:cs typeface="+mn-cs"/>
              </a:rPr>
              <a:t> for Economic and Financial Affairs </a:t>
            </a:r>
            <a:r>
              <a:rPr lang="en-US" sz="1300" dirty="0" smtClean="0">
                <a:solidFill>
                  <a:srgbClr val="000000"/>
                </a:solidFill>
                <a:latin typeface="Calibri"/>
                <a:cs typeface="+mn-cs"/>
              </a:rPr>
              <a:t>responsible for the Treasury</a:t>
            </a:r>
            <a:r>
              <a:rPr lang="tr-TR" sz="1300" dirty="0" smtClean="0">
                <a:solidFill>
                  <a:srgbClr val="000000"/>
                </a:solidFill>
                <a:latin typeface="Calibri"/>
                <a:cs typeface="+mn-cs"/>
              </a:rPr>
              <a:t> (Chair)</a:t>
            </a:r>
            <a:r>
              <a:rPr lang="en-US" sz="1300" dirty="0" smtClean="0">
                <a:solidFill>
                  <a:srgbClr val="000000"/>
                </a:solidFill>
                <a:latin typeface="Calibri"/>
                <a:cs typeface="+mn-cs"/>
              </a:rPr>
              <a:t>, Heads of the Under secretariat of Treasury, CBRT, BRSA, CMB and SDIF.</a:t>
            </a:r>
            <a:endParaRPr lang="tr-TR" sz="1300" dirty="0" smtClean="0">
              <a:solidFill>
                <a:srgbClr val="000000"/>
              </a:solidFill>
              <a:latin typeface="Calibri"/>
              <a:cs typeface="+mn-cs"/>
            </a:endParaRPr>
          </a:p>
          <a:p>
            <a:pPr marL="171450" lvl="1" indent="-171450" algn="just" fontAlgn="auto">
              <a:spcBef>
                <a:spcPts val="600"/>
              </a:spcBef>
              <a:spcAft>
                <a:spcPts val="0"/>
              </a:spcAft>
              <a:buFont typeface="Wingdings" pitchFamily="2" charset="2"/>
              <a:buChar char="Ø"/>
            </a:pPr>
            <a:r>
              <a:rPr lang="tr-TR" sz="1300" dirty="0" smtClean="0">
                <a:solidFill>
                  <a:srgbClr val="000000"/>
                </a:solidFill>
                <a:latin typeface="Calibri"/>
                <a:cs typeface="+mn-cs"/>
              </a:rPr>
              <a:t>Depending on the </a:t>
            </a:r>
            <a:r>
              <a:rPr lang="en-US" sz="1300" dirty="0" smtClean="0">
                <a:solidFill>
                  <a:srgbClr val="000000"/>
                </a:solidFill>
                <a:latin typeface="Calibri"/>
                <a:cs typeface="+mn-cs"/>
              </a:rPr>
              <a:t>topics, other Ministers and government executives might be invited by the Deputy Prime Minister. </a:t>
            </a:r>
            <a:endParaRPr lang="tr-TR" sz="1300" dirty="0" smtClean="0">
              <a:solidFill>
                <a:srgbClr val="000000"/>
              </a:solidFill>
              <a:latin typeface="Calibri"/>
              <a:cs typeface="+mn-cs"/>
            </a:endParaRPr>
          </a:p>
          <a:p>
            <a:pPr marL="171450" lvl="1" indent="-171450" algn="just" fontAlgn="auto">
              <a:spcBef>
                <a:spcPts val="600"/>
              </a:spcBef>
              <a:spcAft>
                <a:spcPts val="0"/>
              </a:spcAft>
              <a:buFont typeface="Wingdings" pitchFamily="2" charset="2"/>
              <a:buChar char="Ø"/>
            </a:pPr>
            <a:r>
              <a:rPr lang="en-US" sz="1300" dirty="0" smtClean="0">
                <a:solidFill>
                  <a:srgbClr val="000000"/>
                </a:solidFill>
                <a:latin typeface="Calibri"/>
                <a:cs typeface="+mn-cs"/>
              </a:rPr>
              <a:t>The results of the meetings and the decisions of the Committee are presented to the Council of Ministers by the Deputy Prime Minister. </a:t>
            </a:r>
            <a:endParaRPr lang="tr-TR" sz="1300" dirty="0" smtClean="0">
              <a:solidFill>
                <a:srgbClr val="000000"/>
              </a:solidFill>
              <a:latin typeface="Calibri"/>
              <a:cs typeface="+mn-cs"/>
            </a:endParaRPr>
          </a:p>
          <a:p>
            <a:pPr marL="171450" lvl="1" indent="-171450" algn="just" fontAlgn="auto">
              <a:spcBef>
                <a:spcPts val="600"/>
              </a:spcBef>
              <a:spcAft>
                <a:spcPts val="0"/>
              </a:spcAft>
              <a:buFont typeface="Wingdings" pitchFamily="2" charset="2"/>
              <a:buChar char="Ø"/>
            </a:pPr>
            <a:r>
              <a:rPr lang="en-US" sz="1300" dirty="0" smtClean="0">
                <a:solidFill>
                  <a:srgbClr val="000000"/>
                </a:solidFill>
                <a:latin typeface="Calibri"/>
                <a:cs typeface="+mn-cs"/>
              </a:rPr>
              <a:t>Secretariat is carried </a:t>
            </a:r>
            <a:r>
              <a:rPr lang="tr-TR" sz="1300" dirty="0" smtClean="0">
                <a:solidFill>
                  <a:srgbClr val="000000"/>
                </a:solidFill>
                <a:latin typeface="Calibri"/>
                <a:cs typeface="+mn-cs"/>
              </a:rPr>
              <a:t>out </a:t>
            </a:r>
            <a:r>
              <a:rPr lang="en-US" sz="1300" dirty="0" smtClean="0">
                <a:solidFill>
                  <a:srgbClr val="000000"/>
                </a:solidFill>
                <a:latin typeface="Calibri"/>
                <a:cs typeface="+mn-cs"/>
              </a:rPr>
              <a:t>by the Under secretariat of Treasury.</a:t>
            </a:r>
            <a:endParaRPr lang="en-US" sz="1300" dirty="0">
              <a:solidFill>
                <a:srgbClr val="000000"/>
              </a:solidFill>
              <a:latin typeface="Calibri"/>
              <a:cs typeface="+mn-cs"/>
            </a:endParaRP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32</a:t>
            </a:fld>
            <a:endParaRPr lang="tr-TR">
              <a:solidFill>
                <a:srgbClr val="FFFFFF"/>
              </a:solidFill>
            </a:endParaRPr>
          </a:p>
        </p:txBody>
      </p:sp>
    </p:spTree>
    <p:extLst>
      <p:ext uri="{BB962C8B-B14F-4D97-AF65-F5344CB8AC3E}">
        <p14:creationId xmlns:p14="http://schemas.microsoft.com/office/powerpoint/2010/main" val="3615005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67544" y="843558"/>
            <a:ext cx="8208912" cy="3942438"/>
          </a:xfrm>
        </p:spPr>
        <p:txBody>
          <a:bodyPr>
            <a:noAutofit/>
          </a:bodyPr>
          <a:lstStyle/>
          <a:p>
            <a:pPr marL="180975" indent="-180975" algn="just">
              <a:spcBef>
                <a:spcPts val="1200"/>
              </a:spcBef>
              <a:defRPr/>
            </a:pPr>
            <a:endParaRPr lang="tr-TR" sz="1600" b="0" dirty="0">
              <a:solidFill>
                <a:schemeClr val="tx1"/>
              </a:solidFill>
              <a:latin typeface="+mj-lt"/>
            </a:endParaRPr>
          </a:p>
          <a:p>
            <a:pPr marL="180975" indent="-180975" algn="just">
              <a:spcBef>
                <a:spcPts val="1200"/>
              </a:spcBef>
              <a:defRPr/>
            </a:pPr>
            <a:endParaRPr lang="tr-TR" sz="1600" b="0" dirty="0" smtClean="0">
              <a:solidFill>
                <a:schemeClr val="tx1"/>
              </a:solidFill>
              <a:latin typeface="+mj-lt"/>
            </a:endParaRPr>
          </a:p>
          <a:p>
            <a:pPr marL="180975" indent="-180975" algn="just">
              <a:spcBef>
                <a:spcPts val="1200"/>
              </a:spcBef>
              <a:defRPr/>
            </a:pPr>
            <a:endParaRPr lang="tr-TR" sz="1600" b="0" dirty="0">
              <a:solidFill>
                <a:schemeClr val="tx1"/>
              </a:solidFill>
              <a:latin typeface="+mj-lt"/>
            </a:endParaRPr>
          </a:p>
          <a:p>
            <a:pPr marL="180975" lvl="1" indent="-180975" algn="just">
              <a:spcBef>
                <a:spcPts val="1200"/>
              </a:spcBef>
              <a:buNone/>
              <a:defRPr/>
            </a:pPr>
            <a:endParaRPr lang="tr-TR" sz="1600" b="1" dirty="0" smtClean="0">
              <a:latin typeface="+mj-lt"/>
            </a:endParaRPr>
          </a:p>
        </p:txBody>
      </p:sp>
      <p:sp>
        <p:nvSpPr>
          <p:cNvPr id="2" name="Title 1"/>
          <p:cNvSpPr>
            <a:spLocks noGrp="1"/>
          </p:cNvSpPr>
          <p:nvPr>
            <p:ph type="title"/>
          </p:nvPr>
        </p:nvSpPr>
        <p:spPr/>
        <p:txBody>
          <a:bodyPr>
            <a:noAutofit/>
          </a:bodyPr>
          <a:lstStyle/>
          <a:p>
            <a:r>
              <a:rPr lang="tr-TR" sz="2000" dirty="0"/>
              <a:t>… </a:t>
            </a:r>
            <a:r>
              <a:rPr lang="tr-TR" sz="2000" dirty="0" err="1"/>
              <a:t>where</a:t>
            </a:r>
            <a:r>
              <a:rPr lang="tr-TR" sz="2000" dirty="0"/>
              <a:t> </a:t>
            </a:r>
            <a:r>
              <a:rPr lang="tr-TR" sz="2000" dirty="0" err="1"/>
              <a:t>the</a:t>
            </a:r>
            <a:r>
              <a:rPr lang="tr-TR" sz="2000" dirty="0"/>
              <a:t> «Financial </a:t>
            </a:r>
            <a:r>
              <a:rPr lang="tr-TR" sz="2000" dirty="0" err="1"/>
              <a:t>Stability</a:t>
            </a:r>
            <a:r>
              <a:rPr lang="tr-TR" sz="2000" dirty="0"/>
              <a:t> </a:t>
            </a:r>
            <a:r>
              <a:rPr lang="tr-TR" sz="2000" dirty="0" err="1"/>
              <a:t>Committee</a:t>
            </a:r>
            <a:r>
              <a:rPr lang="tr-TR" sz="2000" dirty="0"/>
              <a:t>» (FSC) e</a:t>
            </a:r>
            <a:r>
              <a:rPr lang="en-US" sz="2000" dirty="0" err="1"/>
              <a:t>nhances</a:t>
            </a:r>
            <a:r>
              <a:rPr lang="en-US" sz="2000" dirty="0"/>
              <a:t> coordination and </a:t>
            </a:r>
            <a:r>
              <a:rPr lang="tr-TR" sz="2000" dirty="0" err="1"/>
              <a:t>communication</a:t>
            </a:r>
            <a:r>
              <a:rPr lang="en-US" sz="2000" dirty="0"/>
              <a:t> among member institutions</a:t>
            </a:r>
            <a:r>
              <a:rPr lang="tr-TR" sz="2000" dirty="0" smtClean="0"/>
              <a:t>.</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748765159"/>
              </p:ext>
            </p:extLst>
          </p:nvPr>
        </p:nvGraphicFramePr>
        <p:xfrm>
          <a:off x="539552" y="843558"/>
          <a:ext cx="4752528" cy="735712"/>
        </p:xfrm>
        <a:graphic>
          <a:graphicData uri="http://schemas.openxmlformats.org/drawingml/2006/table">
            <a:tbl>
              <a:tblPr firstRow="1" bandRow="1">
                <a:tableStyleId>{5C22544A-7EE6-4342-B048-85BDC9FD1C3A}</a:tableStyleId>
              </a:tblPr>
              <a:tblGrid>
                <a:gridCol w="4752528"/>
              </a:tblGrid>
              <a:tr h="251460">
                <a:tc>
                  <a:txBody>
                    <a:bodyPr/>
                    <a:lstStyle/>
                    <a:p>
                      <a:pPr marL="180975" indent="-180975" algn="ctr">
                        <a:spcBef>
                          <a:spcPts val="1200"/>
                        </a:spcBef>
                        <a:defRPr/>
                      </a:pPr>
                      <a:r>
                        <a:rPr lang="tr-TR" sz="1200" b="1" kern="1200" baseline="0" dirty="0" smtClean="0">
                          <a:solidFill>
                            <a:schemeClr val="accent2">
                              <a:lumMod val="20000"/>
                              <a:lumOff val="80000"/>
                            </a:schemeClr>
                          </a:solidFill>
                          <a:latin typeface="+mn-lt"/>
                          <a:ea typeface="+mn-ea"/>
                          <a:cs typeface="+mn-cs"/>
                        </a:rPr>
                        <a:t>M</a:t>
                      </a:r>
                      <a:r>
                        <a:rPr lang="en-US" sz="1200" b="1" kern="1200" baseline="0" dirty="0" err="1" smtClean="0">
                          <a:solidFill>
                            <a:schemeClr val="accent2">
                              <a:lumMod val="20000"/>
                              <a:lumOff val="80000"/>
                            </a:schemeClr>
                          </a:solidFill>
                          <a:latin typeface="+mn-lt"/>
                          <a:ea typeface="+mn-ea"/>
                          <a:cs typeface="+mn-cs"/>
                        </a:rPr>
                        <a:t>ain</a:t>
                      </a:r>
                      <a:r>
                        <a:rPr lang="en-US" sz="1200" b="1" kern="1200" baseline="0" dirty="0" smtClean="0">
                          <a:solidFill>
                            <a:schemeClr val="accent2">
                              <a:lumMod val="20000"/>
                              <a:lumOff val="80000"/>
                            </a:schemeClr>
                          </a:solidFill>
                          <a:latin typeface="+mn-lt"/>
                          <a:ea typeface="+mn-ea"/>
                          <a:cs typeface="+mn-cs"/>
                        </a:rPr>
                        <a:t> responsibilities</a:t>
                      </a:r>
                      <a:r>
                        <a:rPr lang="tr-TR" sz="1200" b="1" kern="1200" baseline="0" dirty="0" smtClean="0">
                          <a:solidFill>
                            <a:schemeClr val="accent2">
                              <a:lumMod val="20000"/>
                              <a:lumOff val="80000"/>
                            </a:schemeClr>
                          </a:solidFill>
                          <a:latin typeface="+mn-lt"/>
                          <a:ea typeface="+mn-ea"/>
                          <a:cs typeface="+mn-cs"/>
                        </a:rPr>
                        <a:t> of </a:t>
                      </a:r>
                      <a:r>
                        <a:rPr lang="tr-TR" sz="1200" b="1" kern="1200" baseline="0" dirty="0" err="1" smtClean="0">
                          <a:solidFill>
                            <a:schemeClr val="accent2">
                              <a:lumMod val="20000"/>
                              <a:lumOff val="80000"/>
                            </a:schemeClr>
                          </a:solidFill>
                          <a:latin typeface="+mn-lt"/>
                          <a:ea typeface="+mn-ea"/>
                          <a:cs typeface="+mn-cs"/>
                        </a:rPr>
                        <a:t>the</a:t>
                      </a:r>
                      <a:r>
                        <a:rPr lang="tr-TR" sz="1200" b="1" kern="1200" baseline="0" dirty="0" smtClean="0">
                          <a:solidFill>
                            <a:schemeClr val="accent2">
                              <a:lumMod val="20000"/>
                              <a:lumOff val="80000"/>
                            </a:schemeClr>
                          </a:solidFill>
                          <a:latin typeface="+mn-lt"/>
                          <a:ea typeface="+mn-ea"/>
                          <a:cs typeface="+mn-cs"/>
                        </a:rPr>
                        <a:t> FSC</a:t>
                      </a:r>
                    </a:p>
                  </a:txBody>
                  <a:tcPr marT="34290" marB="34290"/>
                </a:tc>
              </a:tr>
              <a:tr h="24212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100" b="0" dirty="0" smtClean="0">
                          <a:solidFill>
                            <a:schemeClr val="tx1"/>
                          </a:solidFill>
                          <a:latin typeface="+mj-lt"/>
                        </a:rPr>
                        <a:t>1. </a:t>
                      </a:r>
                      <a:r>
                        <a:rPr lang="en-US" sz="1100" b="0" dirty="0" smtClean="0">
                          <a:solidFill>
                            <a:schemeClr val="tx1"/>
                          </a:solidFill>
                          <a:latin typeface="+mj-lt"/>
                        </a:rPr>
                        <a:t>Monitor and prevent systemic risk</a:t>
                      </a:r>
                      <a:r>
                        <a:rPr lang="tr-TR" sz="1100" b="0" dirty="0" smtClean="0">
                          <a:solidFill>
                            <a:schemeClr val="tx1"/>
                          </a:solidFill>
                          <a:latin typeface="+mj-lt"/>
                        </a:rPr>
                        <a:t>s</a:t>
                      </a:r>
                      <a:endParaRPr lang="en-US" sz="1100" b="0" dirty="0" smtClean="0">
                        <a:solidFill>
                          <a:schemeClr val="tx1"/>
                        </a:solidFill>
                        <a:latin typeface="+mj-lt"/>
                      </a:endParaRPr>
                    </a:p>
                  </a:txBody>
                  <a:tcPr marT="34290" marB="34290"/>
                </a:tc>
              </a:tr>
              <a:tr h="24212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100" b="0" dirty="0" smtClean="0">
                          <a:solidFill>
                            <a:schemeClr val="tx1"/>
                          </a:solidFill>
                          <a:latin typeface="+mj-lt"/>
                        </a:rPr>
                        <a:t>2. </a:t>
                      </a:r>
                      <a:r>
                        <a:rPr lang="en-US" sz="1100" b="0" dirty="0" smtClean="0">
                          <a:solidFill>
                            <a:schemeClr val="tx1"/>
                          </a:solidFill>
                          <a:latin typeface="+mj-lt"/>
                        </a:rPr>
                        <a:t>Crisis management</a:t>
                      </a:r>
                    </a:p>
                  </a:txBody>
                  <a:tcPr marT="34290" marB="3429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21168666"/>
              </p:ext>
            </p:extLst>
          </p:nvPr>
        </p:nvGraphicFramePr>
        <p:xfrm>
          <a:off x="539552" y="1707655"/>
          <a:ext cx="4752528" cy="2846921"/>
        </p:xfrm>
        <a:graphic>
          <a:graphicData uri="http://schemas.openxmlformats.org/drawingml/2006/table">
            <a:tbl>
              <a:tblPr firstRow="1" bandRow="1">
                <a:tableStyleId>{5C22544A-7EE6-4342-B048-85BDC9FD1C3A}</a:tableStyleId>
              </a:tblPr>
              <a:tblGrid>
                <a:gridCol w="4752528"/>
              </a:tblGrid>
              <a:tr h="25146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accent2">
                              <a:lumMod val="20000"/>
                              <a:lumOff val="80000"/>
                            </a:schemeClr>
                          </a:solidFill>
                          <a:latin typeface="+mj-lt"/>
                        </a:rPr>
                        <a:t>Duties</a:t>
                      </a:r>
                      <a:r>
                        <a:rPr lang="en-US" sz="1200" baseline="0" dirty="0" smtClean="0">
                          <a:solidFill>
                            <a:schemeClr val="accent2">
                              <a:lumMod val="20000"/>
                              <a:lumOff val="80000"/>
                            </a:schemeClr>
                          </a:solidFill>
                          <a:latin typeface="+mj-lt"/>
                        </a:rPr>
                        <a:t> of the Committee</a:t>
                      </a:r>
                      <a:endParaRPr lang="tr-TR" sz="1200" baseline="0" dirty="0" smtClean="0">
                        <a:solidFill>
                          <a:schemeClr val="accent2">
                            <a:lumMod val="20000"/>
                            <a:lumOff val="80000"/>
                          </a:schemeClr>
                        </a:solidFill>
                        <a:latin typeface="+mj-lt"/>
                      </a:endParaRPr>
                    </a:p>
                  </a:txBody>
                  <a:tcPr marT="34290" marB="34290"/>
                </a:tc>
              </a:tr>
              <a:tr h="566951">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100" b="0" dirty="0" smtClean="0">
                          <a:solidFill>
                            <a:schemeClr val="tx1"/>
                          </a:solidFill>
                          <a:latin typeface="+mj-lt"/>
                        </a:rPr>
                        <a:t>To determine and monitor systemic risks that might spread to whole financial system and to identify necessary measures and policy proposals in order to mitigate them. </a:t>
                      </a:r>
                      <a:endParaRPr lang="tr-TR" sz="1100" b="0" dirty="0" smtClean="0">
                        <a:solidFill>
                          <a:schemeClr val="tx1"/>
                        </a:solidFill>
                        <a:latin typeface="+mj-lt"/>
                      </a:endParaRPr>
                    </a:p>
                  </a:txBody>
                  <a:tcPr marT="34290" marB="34290" anchor="ctr"/>
                </a:tc>
              </a:tr>
              <a:tr h="398965">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100" b="0" dirty="0" smtClean="0">
                          <a:solidFill>
                            <a:schemeClr val="tx1"/>
                          </a:solidFill>
                          <a:latin typeface="+mj-lt"/>
                        </a:rPr>
                        <a:t>To warn related institutions about systemic risks and to follow the relevant practices regarding policy proposals. </a:t>
                      </a:r>
                      <a:endParaRPr lang="tr-TR" sz="1100" b="0" dirty="0" smtClean="0">
                        <a:solidFill>
                          <a:schemeClr val="tx1"/>
                        </a:solidFill>
                        <a:latin typeface="+mj-lt"/>
                      </a:endParaRPr>
                    </a:p>
                  </a:txBody>
                  <a:tcPr marT="34290" marB="34290" anchor="ctr"/>
                </a:tc>
              </a:tr>
              <a:tr h="398965">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100" b="0" dirty="0" smtClean="0">
                          <a:solidFill>
                            <a:schemeClr val="tx1"/>
                          </a:solidFill>
                          <a:latin typeface="+mj-lt"/>
                        </a:rPr>
                        <a:t>To evaluate systemic risk management plans prepared by the related institutions.</a:t>
                      </a:r>
                      <a:endParaRPr lang="tr-TR" sz="1100" b="0" dirty="0" smtClean="0">
                        <a:solidFill>
                          <a:schemeClr val="tx1"/>
                        </a:solidFill>
                        <a:latin typeface="+mj-lt"/>
                      </a:endParaRPr>
                    </a:p>
                  </a:txBody>
                  <a:tcPr marT="34290" marB="34290" anchor="ctr"/>
                </a:tc>
              </a:tr>
              <a:tr h="245430">
                <a:tc>
                  <a:txBody>
                    <a:bodyPr/>
                    <a:lstStyle/>
                    <a:p>
                      <a:pPr marL="285750" indent="-285750" algn="l">
                        <a:buFont typeface="Wingdings" pitchFamily="2" charset="2"/>
                        <a:buChar char="Ø"/>
                      </a:pPr>
                      <a:r>
                        <a:rPr lang="en-US" sz="1100" dirty="0" smtClean="0">
                          <a:latin typeface="+mj-lt"/>
                        </a:rPr>
                        <a:t>To coordinate the systemic risk management. </a:t>
                      </a:r>
                    </a:p>
                  </a:txBody>
                  <a:tcPr marT="34290" marB="34290" anchor="ctr"/>
                </a:tc>
              </a:tr>
              <a:tr h="566951">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100" b="0" dirty="0" smtClean="0">
                          <a:solidFill>
                            <a:schemeClr val="tx1"/>
                          </a:solidFill>
                          <a:latin typeface="+mj-lt"/>
                        </a:rPr>
                        <a:t>To collect all the data and information within the context of its duties, and to coordinate</a:t>
                      </a:r>
                      <a:r>
                        <a:rPr lang="tr-TR" sz="1100" b="0" dirty="0" smtClean="0">
                          <a:solidFill>
                            <a:schemeClr val="tx1"/>
                          </a:solidFill>
                          <a:latin typeface="+mj-lt"/>
                        </a:rPr>
                        <a:t> </a:t>
                      </a:r>
                      <a:r>
                        <a:rPr lang="en-US" sz="1100" b="0" dirty="0" smtClean="0">
                          <a:solidFill>
                            <a:schemeClr val="tx1"/>
                          </a:solidFill>
                          <a:latin typeface="+mj-lt"/>
                        </a:rPr>
                        <a:t>policies and implementations among the institutions. </a:t>
                      </a:r>
                      <a:endParaRPr lang="tr-TR" sz="1100" b="0" dirty="0" smtClean="0">
                        <a:solidFill>
                          <a:schemeClr val="tx1"/>
                        </a:solidFill>
                        <a:latin typeface="+mj-lt"/>
                      </a:endParaRPr>
                    </a:p>
                  </a:txBody>
                  <a:tcPr marT="34290" marB="34290" anchor="ctr"/>
                </a:tc>
              </a:tr>
              <a:tr h="398965">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100" b="0" dirty="0" smtClean="0">
                          <a:solidFill>
                            <a:schemeClr val="tx1"/>
                          </a:solidFill>
                          <a:latin typeface="+mj-lt"/>
                        </a:rPr>
                        <a:t>To make decisions related to other subjects within the framework of this law. </a:t>
                      </a:r>
                      <a:endParaRPr lang="tr-TR" sz="1100" b="0" dirty="0" smtClean="0">
                        <a:solidFill>
                          <a:schemeClr val="tx1"/>
                        </a:solidFill>
                        <a:latin typeface="+mj-lt"/>
                      </a:endParaRPr>
                    </a:p>
                  </a:txBody>
                  <a:tcPr marT="34290" marB="34290" anchor="ctr"/>
                </a:tc>
              </a:tr>
            </a:tbl>
          </a:graphicData>
        </a:graphic>
      </p:graphicFrame>
      <p:sp>
        <p:nvSpPr>
          <p:cNvPr id="9" name="Rectangle 8"/>
          <p:cNvSpPr/>
          <p:nvPr/>
        </p:nvSpPr>
        <p:spPr>
          <a:xfrm>
            <a:off x="5508104" y="723059"/>
            <a:ext cx="3384376" cy="4308872"/>
          </a:xfrm>
          <a:prstGeom prst="rect">
            <a:avLst/>
          </a:prstGeom>
        </p:spPr>
        <p:txBody>
          <a:bodyPr wrap="square">
            <a:spAutoFit/>
          </a:bodyPr>
          <a:lstStyle/>
          <a:p>
            <a:pPr marL="180975" lvl="1" indent="1588" algn="just" fontAlgn="auto">
              <a:spcBef>
                <a:spcPts val="1800"/>
              </a:spcBef>
              <a:spcAft>
                <a:spcPts val="0"/>
              </a:spcAft>
            </a:pPr>
            <a:r>
              <a:rPr lang="en-US" sz="1300" b="1" dirty="0">
                <a:solidFill>
                  <a:srgbClr val="000000"/>
                </a:solidFill>
                <a:latin typeface="Calibri"/>
                <a:cs typeface="+mn-cs"/>
              </a:rPr>
              <a:t>Additionally;</a:t>
            </a:r>
          </a:p>
          <a:p>
            <a:pPr marL="180975" lvl="1" indent="-180975" algn="just" fontAlgn="auto">
              <a:spcBef>
                <a:spcPts val="600"/>
              </a:spcBef>
              <a:spcAft>
                <a:spcPts val="0"/>
              </a:spcAft>
              <a:buFont typeface="Wingdings" pitchFamily="2" charset="2"/>
              <a:buChar char="Ø"/>
            </a:pPr>
            <a:r>
              <a:rPr lang="tr-TR" sz="1300" dirty="0">
                <a:solidFill>
                  <a:srgbClr val="000000"/>
                </a:solidFill>
                <a:latin typeface="Calibri"/>
                <a:cs typeface="+mn-cs"/>
              </a:rPr>
              <a:t>A </a:t>
            </a:r>
            <a:r>
              <a:rPr lang="en-US" sz="1300" u="sng" dirty="0">
                <a:solidFill>
                  <a:srgbClr val="000000"/>
                </a:solidFill>
                <a:latin typeface="Calibri"/>
                <a:cs typeface="+mn-cs"/>
              </a:rPr>
              <a:t>Systemic Risk Assessment Group </a:t>
            </a:r>
            <a:r>
              <a:rPr lang="en-US" sz="1300" dirty="0">
                <a:solidFill>
                  <a:srgbClr val="000000"/>
                </a:solidFill>
                <a:latin typeface="Calibri"/>
                <a:cs typeface="+mn-cs"/>
              </a:rPr>
              <a:t>was established under the FSC on October 30, 2012 (Each institution is represented by the </a:t>
            </a:r>
            <a:r>
              <a:rPr lang="en-US" sz="1300" dirty="0" smtClean="0">
                <a:solidFill>
                  <a:srgbClr val="000000"/>
                </a:solidFill>
                <a:latin typeface="Calibri"/>
                <a:cs typeface="+mn-cs"/>
              </a:rPr>
              <a:t>Deputies)</a:t>
            </a:r>
            <a:r>
              <a:rPr lang="tr-TR" sz="1300" dirty="0" smtClean="0">
                <a:solidFill>
                  <a:srgbClr val="000000"/>
                </a:solidFill>
                <a:latin typeface="Calibri"/>
                <a:cs typeface="+mn-cs"/>
              </a:rPr>
              <a:t> </a:t>
            </a:r>
            <a:r>
              <a:rPr lang="tr-TR" sz="1300" dirty="0" err="1">
                <a:solidFill>
                  <a:srgbClr val="000000"/>
                </a:solidFill>
                <a:latin typeface="Calibri"/>
                <a:cs typeface="+mn-cs"/>
              </a:rPr>
              <a:t>and</a:t>
            </a:r>
            <a:r>
              <a:rPr lang="tr-TR" sz="1300" dirty="0">
                <a:solidFill>
                  <a:srgbClr val="000000"/>
                </a:solidFill>
                <a:latin typeface="Calibri"/>
                <a:cs typeface="+mn-cs"/>
              </a:rPr>
              <a:t> </a:t>
            </a:r>
            <a:r>
              <a:rPr lang="tr-TR" sz="1300" dirty="0" err="1">
                <a:solidFill>
                  <a:srgbClr val="000000"/>
                </a:solidFill>
                <a:latin typeface="Calibri"/>
                <a:cs typeface="+mn-cs"/>
              </a:rPr>
              <a:t>governed</a:t>
            </a:r>
            <a:r>
              <a:rPr lang="tr-TR" sz="1300" dirty="0">
                <a:solidFill>
                  <a:srgbClr val="000000"/>
                </a:solidFill>
                <a:latin typeface="Calibri"/>
                <a:cs typeface="+mn-cs"/>
              </a:rPr>
              <a:t> </a:t>
            </a:r>
            <a:r>
              <a:rPr lang="tr-TR" sz="1300" dirty="0" err="1">
                <a:solidFill>
                  <a:srgbClr val="000000"/>
                </a:solidFill>
                <a:latin typeface="Calibri"/>
                <a:cs typeface="+mn-cs"/>
              </a:rPr>
              <a:t>under</a:t>
            </a:r>
            <a:r>
              <a:rPr lang="tr-TR" sz="1300" dirty="0">
                <a:solidFill>
                  <a:srgbClr val="000000"/>
                </a:solidFill>
                <a:latin typeface="Calibri"/>
                <a:cs typeface="+mn-cs"/>
              </a:rPr>
              <a:t> an </a:t>
            </a:r>
            <a:r>
              <a:rPr lang="tr-TR" sz="1300" dirty="0" err="1">
                <a:solidFill>
                  <a:srgbClr val="000000"/>
                </a:solidFill>
                <a:latin typeface="Calibri"/>
                <a:cs typeface="+mn-cs"/>
              </a:rPr>
              <a:t>MoU</a:t>
            </a:r>
            <a:r>
              <a:rPr lang="tr-TR" sz="1300" dirty="0">
                <a:solidFill>
                  <a:srgbClr val="000000"/>
                </a:solidFill>
                <a:latin typeface="Calibri"/>
                <a:cs typeface="+mn-cs"/>
              </a:rPr>
              <a:t> </a:t>
            </a:r>
            <a:r>
              <a:rPr lang="tr-TR" sz="1300" dirty="0" err="1">
                <a:solidFill>
                  <a:srgbClr val="000000"/>
                </a:solidFill>
                <a:latin typeface="Calibri"/>
                <a:cs typeface="+mn-cs"/>
              </a:rPr>
              <a:t>amongst</a:t>
            </a:r>
            <a:r>
              <a:rPr lang="tr-TR" sz="1300" dirty="0">
                <a:solidFill>
                  <a:srgbClr val="000000"/>
                </a:solidFill>
                <a:latin typeface="Calibri"/>
                <a:cs typeface="+mn-cs"/>
              </a:rPr>
              <a:t> </a:t>
            </a:r>
            <a:r>
              <a:rPr lang="tr-TR" sz="1300" dirty="0" err="1">
                <a:solidFill>
                  <a:srgbClr val="000000"/>
                </a:solidFill>
                <a:latin typeface="Calibri"/>
                <a:cs typeface="+mn-cs"/>
              </a:rPr>
              <a:t>related</a:t>
            </a:r>
            <a:r>
              <a:rPr lang="tr-TR" sz="1300" dirty="0">
                <a:solidFill>
                  <a:srgbClr val="000000"/>
                </a:solidFill>
                <a:latin typeface="Calibri"/>
                <a:cs typeface="+mn-cs"/>
              </a:rPr>
              <a:t> </a:t>
            </a:r>
            <a:r>
              <a:rPr lang="tr-TR" sz="1300" dirty="0" err="1">
                <a:solidFill>
                  <a:srgbClr val="000000"/>
                </a:solidFill>
                <a:latin typeface="Calibri"/>
                <a:cs typeface="+mn-cs"/>
              </a:rPr>
              <a:t>authorities</a:t>
            </a:r>
            <a:r>
              <a:rPr lang="tr-TR" sz="1300" dirty="0">
                <a:solidFill>
                  <a:srgbClr val="000000"/>
                </a:solidFill>
                <a:latin typeface="Calibri"/>
                <a:cs typeface="+mn-cs"/>
              </a:rPr>
              <a:t>.</a:t>
            </a:r>
            <a:endParaRPr lang="en-US" sz="1300" dirty="0">
              <a:solidFill>
                <a:srgbClr val="000000"/>
              </a:solidFill>
              <a:latin typeface="Calibri"/>
              <a:cs typeface="+mn-cs"/>
            </a:endParaRPr>
          </a:p>
          <a:p>
            <a:pPr marL="180975" indent="-180975" algn="just" fontAlgn="auto">
              <a:spcBef>
                <a:spcPts val="600"/>
              </a:spcBef>
              <a:spcAft>
                <a:spcPts val="0"/>
              </a:spcAft>
              <a:buFont typeface="Wingdings" pitchFamily="2" charset="2"/>
              <a:buChar char="Ø"/>
            </a:pPr>
            <a:r>
              <a:rPr lang="en-US" sz="1300" dirty="0">
                <a:solidFill>
                  <a:srgbClr val="000000"/>
                </a:solidFill>
                <a:latin typeface="Calibri"/>
                <a:cs typeface="+mn-cs"/>
              </a:rPr>
              <a:t>Established sub-groups work on more specific and technical issues which the FSC </a:t>
            </a:r>
            <a:r>
              <a:rPr lang="tr-TR" sz="1300" dirty="0" err="1" smtClean="0">
                <a:solidFill>
                  <a:srgbClr val="000000"/>
                </a:solidFill>
                <a:latin typeface="Calibri"/>
                <a:cs typeface="+mn-cs"/>
              </a:rPr>
              <a:t>request</a:t>
            </a:r>
            <a:r>
              <a:rPr lang="tr-TR" sz="1300" dirty="0" smtClean="0">
                <a:solidFill>
                  <a:srgbClr val="000000"/>
                </a:solidFill>
                <a:latin typeface="Calibri"/>
                <a:cs typeface="+mn-cs"/>
              </a:rPr>
              <a:t>.</a:t>
            </a:r>
          </a:p>
          <a:p>
            <a:pPr marL="180975" indent="1588" algn="just" fontAlgn="auto">
              <a:spcBef>
                <a:spcPts val="1800"/>
              </a:spcBef>
              <a:spcAft>
                <a:spcPts val="0"/>
              </a:spcAft>
            </a:pPr>
            <a:r>
              <a:rPr lang="en-US" sz="1300" b="1" dirty="0" smtClean="0">
                <a:solidFill>
                  <a:srgbClr val="000000"/>
                </a:solidFill>
                <a:latin typeface="Calibri"/>
                <a:cs typeface="+mn-cs"/>
              </a:rPr>
              <a:t>Importance of the Committee</a:t>
            </a:r>
            <a:r>
              <a:rPr lang="tr-TR" sz="1300" b="1" dirty="0" smtClean="0">
                <a:solidFill>
                  <a:srgbClr val="000000"/>
                </a:solidFill>
                <a:latin typeface="Calibri"/>
                <a:cs typeface="+mn-cs"/>
              </a:rPr>
              <a:t>:</a:t>
            </a:r>
            <a:endParaRPr lang="en-US" sz="1300" b="1" dirty="0" smtClean="0">
              <a:solidFill>
                <a:srgbClr val="000000"/>
              </a:solidFill>
              <a:latin typeface="Calibri"/>
              <a:cs typeface="+mn-cs"/>
            </a:endParaRPr>
          </a:p>
          <a:p>
            <a:pPr marL="180975" indent="-180975" algn="just" fontAlgn="auto">
              <a:spcBef>
                <a:spcPts val="600"/>
              </a:spcBef>
              <a:spcAft>
                <a:spcPts val="0"/>
              </a:spcAft>
              <a:buFont typeface="Wingdings" pitchFamily="2" charset="2"/>
              <a:buChar char="Ø"/>
            </a:pPr>
            <a:r>
              <a:rPr lang="tr-TR" sz="1300" dirty="0" smtClean="0">
                <a:solidFill>
                  <a:srgbClr val="000000"/>
                </a:solidFill>
                <a:latin typeface="Calibri"/>
                <a:cs typeface="+mn-cs"/>
              </a:rPr>
              <a:t>A</a:t>
            </a:r>
            <a:r>
              <a:rPr lang="en-US" sz="1300" dirty="0">
                <a:solidFill>
                  <a:srgbClr val="000000"/>
                </a:solidFill>
                <a:latin typeface="Calibri"/>
                <a:cs typeface="+mn-cs"/>
              </a:rPr>
              <a:t>n important step in the institutional design of financial stability and macroprudential policy</a:t>
            </a:r>
            <a:r>
              <a:rPr lang="tr-TR" sz="1300" dirty="0">
                <a:solidFill>
                  <a:srgbClr val="000000"/>
                </a:solidFill>
                <a:latin typeface="Calibri"/>
                <a:cs typeface="+mn-cs"/>
              </a:rPr>
              <a:t> </a:t>
            </a:r>
            <a:r>
              <a:rPr lang="tr-TR" sz="1300" dirty="0" err="1">
                <a:solidFill>
                  <a:srgbClr val="000000"/>
                </a:solidFill>
                <a:latin typeface="Calibri"/>
                <a:cs typeface="+mn-cs"/>
              </a:rPr>
              <a:t>framework</a:t>
            </a:r>
            <a:r>
              <a:rPr lang="en-US" sz="1300" dirty="0">
                <a:solidFill>
                  <a:srgbClr val="000000"/>
                </a:solidFill>
                <a:latin typeface="Calibri"/>
                <a:cs typeface="+mn-cs"/>
              </a:rPr>
              <a:t> in Turkey</a:t>
            </a:r>
            <a:r>
              <a:rPr lang="tr-TR" sz="1300" dirty="0">
                <a:solidFill>
                  <a:srgbClr val="000000"/>
                </a:solidFill>
                <a:latin typeface="Calibri"/>
                <a:cs typeface="+mn-cs"/>
              </a:rPr>
              <a:t>.</a:t>
            </a:r>
          </a:p>
          <a:p>
            <a:pPr marL="180975" indent="-180975" algn="just" fontAlgn="auto">
              <a:spcBef>
                <a:spcPts val="600"/>
              </a:spcBef>
              <a:spcAft>
                <a:spcPts val="0"/>
              </a:spcAft>
              <a:buFont typeface="Wingdings" pitchFamily="2" charset="2"/>
              <a:buChar char="Ø"/>
            </a:pPr>
            <a:r>
              <a:rPr lang="en-US" sz="1300" dirty="0">
                <a:solidFill>
                  <a:srgbClr val="000000"/>
                </a:solidFill>
                <a:latin typeface="Calibri"/>
                <a:cs typeface="+mn-cs"/>
              </a:rPr>
              <a:t>Enhances information sharing, coordination and cooperation among member institutions</a:t>
            </a:r>
            <a:r>
              <a:rPr lang="tr-TR" sz="1300" dirty="0">
                <a:solidFill>
                  <a:srgbClr val="000000"/>
                </a:solidFill>
                <a:latin typeface="Calibri"/>
                <a:cs typeface="+mn-cs"/>
              </a:rPr>
              <a:t>.</a:t>
            </a:r>
          </a:p>
          <a:p>
            <a:pPr marL="180975" indent="-180975" algn="just" fontAlgn="auto">
              <a:spcBef>
                <a:spcPts val="600"/>
              </a:spcBef>
              <a:spcAft>
                <a:spcPts val="0"/>
              </a:spcAft>
              <a:buFont typeface="Wingdings" pitchFamily="2" charset="2"/>
              <a:buChar char="Ø"/>
            </a:pPr>
            <a:r>
              <a:rPr lang="en-US" sz="1300" dirty="0">
                <a:solidFill>
                  <a:srgbClr val="000000"/>
                </a:solidFill>
                <a:latin typeface="Calibri"/>
                <a:cs typeface="+mn-cs"/>
              </a:rPr>
              <a:t>However,</a:t>
            </a:r>
            <a:r>
              <a:rPr lang="tr-TR" sz="1300" dirty="0">
                <a:solidFill>
                  <a:srgbClr val="000000"/>
                </a:solidFill>
                <a:latin typeface="Calibri"/>
                <a:cs typeface="+mn-cs"/>
              </a:rPr>
              <a:t> e</a:t>
            </a:r>
            <a:r>
              <a:rPr lang="en-US" sz="1300" dirty="0">
                <a:solidFill>
                  <a:srgbClr val="000000"/>
                </a:solidFill>
                <a:latin typeface="Calibri"/>
                <a:cs typeface="+mn-cs"/>
              </a:rPr>
              <a:t>ach institution has its own mandate and responsibility</a:t>
            </a:r>
            <a:r>
              <a:rPr lang="tr-TR" sz="1300" dirty="0" smtClean="0">
                <a:solidFill>
                  <a:srgbClr val="000000"/>
                </a:solidFill>
                <a:latin typeface="Calibri"/>
                <a:cs typeface="+mn-cs"/>
              </a:rPr>
              <a:t>.</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33</a:t>
            </a:fld>
            <a:endParaRPr lang="tr-TR">
              <a:solidFill>
                <a:srgbClr val="FFFFFF"/>
              </a:solidFill>
            </a:endParaRPr>
          </a:p>
        </p:txBody>
      </p:sp>
    </p:spTree>
    <p:extLst>
      <p:ext uri="{BB962C8B-B14F-4D97-AF65-F5344CB8AC3E}">
        <p14:creationId xmlns:p14="http://schemas.microsoft.com/office/powerpoint/2010/main" val="185900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Many</a:t>
            </a:r>
            <a:r>
              <a:rPr lang="tr-TR" dirty="0" smtClean="0"/>
              <a:t> </a:t>
            </a:r>
            <a:r>
              <a:rPr lang="tr-TR" dirty="0" err="1" smtClean="0"/>
              <a:t>policy</a:t>
            </a:r>
            <a:r>
              <a:rPr lang="tr-TR" dirty="0" smtClean="0"/>
              <a:t> </a:t>
            </a:r>
            <a:r>
              <a:rPr lang="tr-TR" dirty="0" err="1" smtClean="0"/>
              <a:t>measures</a:t>
            </a:r>
            <a:r>
              <a:rPr lang="tr-TR" dirty="0" smtClean="0"/>
              <a:t> </a:t>
            </a:r>
            <a:r>
              <a:rPr lang="tr-TR" dirty="0" err="1" smtClean="0"/>
              <a:t>were</a:t>
            </a:r>
            <a:r>
              <a:rPr lang="tr-TR" dirty="0" smtClean="0"/>
              <a:t> </a:t>
            </a:r>
            <a:r>
              <a:rPr lang="tr-TR" dirty="0" err="1" smtClean="0"/>
              <a:t>assessed</a:t>
            </a:r>
            <a:r>
              <a:rPr lang="tr-TR" dirty="0" smtClean="0">
                <a:solidFill>
                  <a:srgbClr val="FF0000"/>
                </a:solidFill>
              </a:rPr>
              <a:t> </a:t>
            </a:r>
            <a:r>
              <a:rPr lang="tr-TR" dirty="0" err="1" smtClean="0"/>
              <a:t>by</a:t>
            </a:r>
            <a:r>
              <a:rPr lang="tr-TR" dirty="0" smtClean="0"/>
              <a:t> </a:t>
            </a:r>
            <a:r>
              <a:rPr lang="tr-TR" dirty="0" err="1" smtClean="0"/>
              <a:t>the</a:t>
            </a:r>
            <a:r>
              <a:rPr lang="tr-TR" dirty="0" smtClean="0"/>
              <a:t> FSC since </a:t>
            </a:r>
            <a:r>
              <a:rPr lang="tr-TR" dirty="0" err="1" smtClean="0"/>
              <a:t>its</a:t>
            </a:r>
            <a:r>
              <a:rPr lang="tr-TR" dirty="0" smtClean="0"/>
              <a:t> </a:t>
            </a:r>
            <a:r>
              <a:rPr lang="tr-TR" dirty="0" err="1" smtClean="0"/>
              <a:t>inception</a:t>
            </a:r>
            <a:r>
              <a:rPr lang="tr-TR" dirty="0" smtClean="0"/>
              <a:t>.</a:t>
            </a:r>
            <a:endParaRPr lang="en-US" dirty="0"/>
          </a:p>
        </p:txBody>
      </p:sp>
      <p:sp>
        <p:nvSpPr>
          <p:cNvPr id="5" name="Text Placeholder 4"/>
          <p:cNvSpPr>
            <a:spLocks noGrp="1"/>
          </p:cNvSpPr>
          <p:nvPr>
            <p:ph type="body" sz="quarter" idx="14"/>
          </p:nvPr>
        </p:nvSpPr>
        <p:spPr>
          <a:xfrm>
            <a:off x="539552" y="843558"/>
            <a:ext cx="8136904" cy="3888432"/>
          </a:xfrm>
        </p:spPr>
        <p:txBody>
          <a:bodyPr numCol="2">
            <a:noAutofit/>
          </a:bodyPr>
          <a:lstStyle/>
          <a:p>
            <a:pPr marL="285750" indent="-285750" algn="l">
              <a:buFont typeface="Wingdings" pitchFamily="2" charset="2"/>
              <a:buChar char="Ø"/>
            </a:pPr>
            <a:r>
              <a:rPr lang="en-US" sz="1800" b="0" dirty="0" smtClean="0">
                <a:solidFill>
                  <a:schemeClr val="tx1"/>
                </a:solidFill>
              </a:rPr>
              <a:t>Macroprudential policy measures on credit growth</a:t>
            </a:r>
          </a:p>
          <a:p>
            <a:pPr marL="285750" indent="-285750" algn="l">
              <a:buFont typeface="Wingdings" pitchFamily="2" charset="2"/>
              <a:buChar char="Ø"/>
            </a:pPr>
            <a:r>
              <a:rPr lang="en-US" sz="1800" b="0" dirty="0" smtClean="0">
                <a:solidFill>
                  <a:schemeClr val="tx1"/>
                </a:solidFill>
              </a:rPr>
              <a:t>Systemically Important Financial Institutions (SIFIs)</a:t>
            </a:r>
          </a:p>
          <a:p>
            <a:pPr marL="285750" indent="-285750" algn="l">
              <a:buFont typeface="Wingdings" pitchFamily="2" charset="2"/>
              <a:buChar char="Ø"/>
            </a:pPr>
            <a:r>
              <a:rPr lang="en-US" sz="1800" b="0" dirty="0" smtClean="0">
                <a:solidFill>
                  <a:schemeClr val="tx1"/>
                </a:solidFill>
              </a:rPr>
              <a:t>Payment systems</a:t>
            </a:r>
          </a:p>
          <a:p>
            <a:pPr marL="285750" indent="-285750" algn="l">
              <a:buFont typeface="Wingdings" pitchFamily="2" charset="2"/>
              <a:buChar char="Ø"/>
            </a:pPr>
            <a:r>
              <a:rPr lang="en-US" sz="1800" b="0" dirty="0" smtClean="0">
                <a:solidFill>
                  <a:schemeClr val="tx1"/>
                </a:solidFill>
              </a:rPr>
              <a:t>Deposit insurance scheme</a:t>
            </a:r>
          </a:p>
          <a:p>
            <a:pPr marL="285750" indent="-285750" algn="l">
              <a:buFont typeface="Wingdings" pitchFamily="2" charset="2"/>
              <a:buChar char="Ø"/>
            </a:pPr>
            <a:r>
              <a:rPr lang="en-US" sz="1800" b="0" dirty="0" smtClean="0">
                <a:solidFill>
                  <a:schemeClr val="tx1"/>
                </a:solidFill>
              </a:rPr>
              <a:t>Non-bank financial sector</a:t>
            </a:r>
          </a:p>
          <a:p>
            <a:pPr marL="285750" indent="-285750" algn="l">
              <a:buFont typeface="Wingdings" pitchFamily="2" charset="2"/>
              <a:buChar char="Ø"/>
            </a:pPr>
            <a:r>
              <a:rPr lang="en-US" sz="1800" b="0" dirty="0" smtClean="0">
                <a:solidFill>
                  <a:schemeClr val="tx1"/>
                </a:solidFill>
              </a:rPr>
              <a:t>Leverage ratio </a:t>
            </a:r>
          </a:p>
          <a:p>
            <a:pPr marL="285750" indent="-285750" algn="l">
              <a:buFont typeface="Wingdings" pitchFamily="2" charset="2"/>
              <a:buChar char="Ø"/>
            </a:pPr>
            <a:r>
              <a:rPr lang="en-US" sz="1800" b="0" dirty="0" smtClean="0">
                <a:solidFill>
                  <a:schemeClr val="tx1"/>
                </a:solidFill>
              </a:rPr>
              <a:t>Increasing domestic savings</a:t>
            </a:r>
          </a:p>
          <a:p>
            <a:pPr marL="285750" indent="-285750" algn="l">
              <a:buFont typeface="Wingdings" pitchFamily="2" charset="2"/>
              <a:buChar char="Ø"/>
            </a:pPr>
            <a:r>
              <a:rPr lang="en-US" sz="1800" b="0" dirty="0" smtClean="0">
                <a:solidFill>
                  <a:schemeClr val="tx1"/>
                </a:solidFill>
              </a:rPr>
              <a:t>Bringing gold savings into the economy</a:t>
            </a:r>
          </a:p>
          <a:p>
            <a:pPr marL="285750" indent="-285750" algn="l">
              <a:buFont typeface="Wingdings" pitchFamily="2" charset="2"/>
              <a:buChar char="Ø"/>
            </a:pPr>
            <a:r>
              <a:rPr lang="en-US" sz="1800" b="0" dirty="0" smtClean="0">
                <a:solidFill>
                  <a:schemeClr val="tx1"/>
                </a:solidFill>
              </a:rPr>
              <a:t>Improvement of the investment environment</a:t>
            </a:r>
          </a:p>
          <a:p>
            <a:pPr marL="285750" indent="-285750" algn="l">
              <a:buFont typeface="Wingdings" pitchFamily="2" charset="2"/>
              <a:buChar char="Ø"/>
            </a:pPr>
            <a:endParaRPr lang="tr-TR" sz="1800" b="0" dirty="0" smtClean="0">
              <a:solidFill>
                <a:schemeClr val="tx1"/>
              </a:solidFill>
            </a:endParaRPr>
          </a:p>
          <a:p>
            <a:pPr marL="285750" indent="-285750" algn="l">
              <a:buFont typeface="Wingdings" pitchFamily="2" charset="2"/>
              <a:buChar char="Ø"/>
            </a:pPr>
            <a:endParaRPr lang="tr-TR" sz="1800" b="0" dirty="0" smtClean="0">
              <a:solidFill>
                <a:schemeClr val="tx1"/>
              </a:solidFill>
            </a:endParaRPr>
          </a:p>
          <a:p>
            <a:pPr marL="285750" indent="-285750" algn="l">
              <a:buFont typeface="Wingdings" pitchFamily="2" charset="2"/>
              <a:buChar char="Ø"/>
            </a:pPr>
            <a:endParaRPr lang="tr-TR" sz="1800" b="0" dirty="0">
              <a:solidFill>
                <a:schemeClr val="tx1"/>
              </a:solidFill>
            </a:endParaRPr>
          </a:p>
          <a:p>
            <a:pPr marL="285750" indent="-285750" algn="l">
              <a:buFont typeface="Wingdings" pitchFamily="2" charset="2"/>
              <a:buChar char="Ø"/>
            </a:pPr>
            <a:endParaRPr lang="tr-TR" sz="1800" b="0" dirty="0" smtClean="0">
              <a:solidFill>
                <a:schemeClr val="tx1"/>
              </a:solidFill>
            </a:endParaRPr>
          </a:p>
          <a:p>
            <a:pPr marL="622300" indent="-355600" algn="l">
              <a:buFont typeface="Wingdings" pitchFamily="2" charset="2"/>
              <a:buChar char="Ø"/>
            </a:pPr>
            <a:r>
              <a:rPr lang="en-US" sz="1800" b="0" dirty="0">
                <a:solidFill>
                  <a:schemeClr val="tx1"/>
                </a:solidFill>
              </a:rPr>
              <a:t>Extending the maturity of deposits</a:t>
            </a:r>
          </a:p>
          <a:p>
            <a:pPr marL="622300" indent="-355600" algn="l">
              <a:buFont typeface="Wingdings" pitchFamily="2" charset="2"/>
              <a:buChar char="Ø"/>
            </a:pPr>
            <a:r>
              <a:rPr lang="en-US" sz="1800" b="0" dirty="0">
                <a:solidFill>
                  <a:schemeClr val="tx1"/>
                </a:solidFill>
              </a:rPr>
              <a:t>Financial inclusion</a:t>
            </a:r>
          </a:p>
          <a:p>
            <a:pPr marL="622300" indent="-355600" algn="l">
              <a:buFont typeface="Wingdings" pitchFamily="2" charset="2"/>
              <a:buChar char="Ø"/>
            </a:pPr>
            <a:r>
              <a:rPr lang="en-US" sz="1800" b="0" dirty="0">
                <a:solidFill>
                  <a:schemeClr val="tx1"/>
                </a:solidFill>
              </a:rPr>
              <a:t>Financial education</a:t>
            </a:r>
            <a:endParaRPr lang="tr-TR" sz="1800" b="0" dirty="0">
              <a:solidFill>
                <a:schemeClr val="tx1"/>
              </a:solidFill>
            </a:endParaRPr>
          </a:p>
          <a:p>
            <a:pPr marL="622300" indent="-355600" algn="l">
              <a:buFont typeface="Wingdings" pitchFamily="2" charset="2"/>
              <a:buChar char="Ø"/>
            </a:pPr>
            <a:r>
              <a:rPr lang="en-US" sz="1800" b="0" dirty="0" smtClean="0">
                <a:solidFill>
                  <a:schemeClr val="tx1"/>
                </a:solidFill>
              </a:rPr>
              <a:t>Financial consumer protection</a:t>
            </a:r>
          </a:p>
          <a:p>
            <a:pPr marL="622300" indent="-355600" algn="l">
              <a:buFont typeface="Wingdings" pitchFamily="2" charset="2"/>
              <a:buChar char="Ø"/>
            </a:pPr>
            <a:r>
              <a:rPr lang="en-US" sz="1800" b="0" dirty="0" smtClean="0">
                <a:solidFill>
                  <a:schemeClr val="tx1"/>
                </a:solidFill>
              </a:rPr>
              <a:t>Microfinance</a:t>
            </a:r>
          </a:p>
          <a:p>
            <a:pPr marL="622300" indent="-355600" algn="l">
              <a:buFont typeface="Wingdings" pitchFamily="2" charset="2"/>
              <a:buChar char="Ø"/>
            </a:pPr>
            <a:r>
              <a:rPr lang="en-US" sz="1800" b="0" dirty="0" smtClean="0">
                <a:solidFill>
                  <a:schemeClr val="tx1"/>
                </a:solidFill>
              </a:rPr>
              <a:t>Over the Counter (OTC) Derivatives</a:t>
            </a:r>
          </a:p>
          <a:p>
            <a:pPr marL="622300" indent="-355600" algn="l">
              <a:buFont typeface="Wingdings" pitchFamily="2" charset="2"/>
              <a:buChar char="Ø"/>
            </a:pPr>
            <a:r>
              <a:rPr lang="en-US" sz="1800" b="0" dirty="0" smtClean="0">
                <a:solidFill>
                  <a:schemeClr val="tx1"/>
                </a:solidFill>
              </a:rPr>
              <a:t>Credit Rating Agencies</a:t>
            </a:r>
          </a:p>
          <a:p>
            <a:pPr marL="622300" indent="-355600" algn="l">
              <a:buFont typeface="Wingdings" pitchFamily="2" charset="2"/>
              <a:buChar char="Ø"/>
            </a:pPr>
            <a:r>
              <a:rPr lang="en-US" sz="1800" b="0" dirty="0" smtClean="0">
                <a:solidFill>
                  <a:schemeClr val="tx1"/>
                </a:solidFill>
              </a:rPr>
              <a:t>Legal Entity Identifier (LEI)</a:t>
            </a:r>
          </a:p>
          <a:p>
            <a:pPr marL="266700" algn="l"/>
            <a:endParaRPr lang="tr-TR" sz="1600" dirty="0" smtClean="0">
              <a:solidFill>
                <a:schemeClr val="tx1"/>
              </a:solidFill>
            </a:endParaRP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34</a:t>
            </a:fld>
            <a:endParaRPr lang="tr-TR">
              <a:solidFill>
                <a:srgbClr val="FFFFFF"/>
              </a:solidFill>
            </a:endParaRPr>
          </a:p>
        </p:txBody>
      </p:sp>
    </p:spTree>
    <p:extLst>
      <p:ext uri="{BB962C8B-B14F-4D97-AF65-F5344CB8AC3E}">
        <p14:creationId xmlns:p14="http://schemas.microsoft.com/office/powerpoint/2010/main" val="136834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err="1" smtClean="0"/>
              <a:t>Macroprudential</a:t>
            </a:r>
            <a:r>
              <a:rPr lang="tr-TR" dirty="0" smtClean="0"/>
              <a:t> </a:t>
            </a:r>
            <a:r>
              <a:rPr lang="tr-TR" dirty="0" err="1" smtClean="0"/>
              <a:t>Measures</a:t>
            </a:r>
            <a:r>
              <a:rPr lang="tr-TR" dirty="0" smtClean="0"/>
              <a:t> (</a:t>
            </a:r>
            <a:r>
              <a:rPr lang="tr-TR" dirty="0" err="1" smtClean="0"/>
              <a:t>Timeline</a:t>
            </a:r>
            <a:r>
              <a:rPr lang="tr-TR" dirty="0" smtClean="0"/>
              <a: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18040114"/>
              </p:ext>
            </p:extLst>
          </p:nvPr>
        </p:nvGraphicFramePr>
        <p:xfrm>
          <a:off x="395536" y="897564"/>
          <a:ext cx="8064897" cy="3863353"/>
        </p:xfrm>
        <a:graphic>
          <a:graphicData uri="http://schemas.openxmlformats.org/drawingml/2006/table">
            <a:tbl>
              <a:tblPr>
                <a:tableStyleId>{5C22544A-7EE6-4342-B048-85BDC9FD1C3A}</a:tableStyleId>
              </a:tblPr>
              <a:tblGrid>
                <a:gridCol w="2075684"/>
                <a:gridCol w="4756775"/>
                <a:gridCol w="1232438"/>
              </a:tblGrid>
              <a:tr h="216024">
                <a:tc>
                  <a:txBody>
                    <a:bodyPr/>
                    <a:lstStyle/>
                    <a:p>
                      <a:pPr algn="ctr" fontAlgn="b"/>
                      <a:r>
                        <a:rPr lang="tr-TR" sz="1100" b="1" u="sng" strike="noStrike" dirty="0">
                          <a:effectLst/>
                        </a:rPr>
                        <a:t>Measure</a:t>
                      </a:r>
                      <a:endParaRPr lang="tr-TR" sz="1100" b="1" i="0" u="sng" strike="noStrike" dirty="0">
                        <a:solidFill>
                          <a:srgbClr val="000000"/>
                        </a:solidFill>
                        <a:effectLst/>
                        <a:latin typeface="Calibri"/>
                      </a:endParaRPr>
                    </a:p>
                  </a:txBody>
                  <a:tcPr marL="8274" marR="8274" marT="6206" marB="0" anchor="b"/>
                </a:tc>
                <a:tc>
                  <a:txBody>
                    <a:bodyPr/>
                    <a:lstStyle/>
                    <a:p>
                      <a:pPr algn="ctr" fontAlgn="b"/>
                      <a:r>
                        <a:rPr lang="tr-TR" sz="1100" b="1" u="sng" strike="noStrike" dirty="0">
                          <a:effectLst/>
                        </a:rPr>
                        <a:t>Description</a:t>
                      </a:r>
                      <a:endParaRPr lang="tr-TR" sz="1100" b="1" i="0" u="sng" strike="noStrike" dirty="0">
                        <a:solidFill>
                          <a:srgbClr val="000000"/>
                        </a:solidFill>
                        <a:effectLst/>
                        <a:latin typeface="Calibri"/>
                      </a:endParaRPr>
                    </a:p>
                  </a:txBody>
                  <a:tcPr marL="8274" marR="8274" marT="6206" marB="0" anchor="b"/>
                </a:tc>
                <a:tc>
                  <a:txBody>
                    <a:bodyPr/>
                    <a:lstStyle/>
                    <a:p>
                      <a:pPr algn="ctr" fontAlgn="b"/>
                      <a:r>
                        <a:rPr lang="tr-TR" sz="1100" b="1" u="sng" strike="noStrike" dirty="0" err="1">
                          <a:effectLst/>
                        </a:rPr>
                        <a:t>Adoption</a:t>
                      </a:r>
                      <a:r>
                        <a:rPr lang="tr-TR" sz="1100" b="1" u="sng" strike="noStrike" dirty="0">
                          <a:effectLst/>
                        </a:rPr>
                        <a:t> </a:t>
                      </a:r>
                      <a:r>
                        <a:rPr lang="tr-TR" sz="1100" b="1" u="sng" strike="noStrike" dirty="0" err="1">
                          <a:effectLst/>
                        </a:rPr>
                        <a:t>Date</a:t>
                      </a:r>
                      <a:endParaRPr lang="tr-TR" sz="1100" b="1" i="0" u="sng" strike="noStrike" dirty="0">
                        <a:solidFill>
                          <a:srgbClr val="000000"/>
                        </a:solidFill>
                        <a:effectLst/>
                        <a:latin typeface="Calibri"/>
                      </a:endParaRPr>
                    </a:p>
                  </a:txBody>
                  <a:tcPr marL="8274" marR="8274" marT="6206" marB="0" anchor="b"/>
                </a:tc>
              </a:tr>
              <a:tr h="519513">
                <a:tc>
                  <a:txBody>
                    <a:bodyPr/>
                    <a:lstStyle/>
                    <a:p>
                      <a:pPr algn="ctr" fontAlgn="ctr"/>
                      <a:r>
                        <a:rPr lang="tr-TR" sz="1200" u="none" strike="noStrike" dirty="0" err="1">
                          <a:solidFill>
                            <a:schemeClr val="tx2">
                              <a:lumMod val="75000"/>
                            </a:schemeClr>
                          </a:solidFill>
                          <a:effectLst/>
                        </a:rPr>
                        <a:t>Dividend</a:t>
                      </a:r>
                      <a:r>
                        <a:rPr lang="tr-TR" sz="1200" u="none" strike="noStrike" dirty="0">
                          <a:solidFill>
                            <a:schemeClr val="tx2">
                              <a:lumMod val="75000"/>
                            </a:schemeClr>
                          </a:solidFill>
                          <a:effectLst/>
                        </a:rPr>
                        <a:t> </a:t>
                      </a:r>
                      <a:r>
                        <a:rPr lang="tr-TR" sz="1200" u="none" strike="noStrike" dirty="0" err="1">
                          <a:solidFill>
                            <a:schemeClr val="tx2">
                              <a:lumMod val="75000"/>
                            </a:schemeClr>
                          </a:solidFill>
                          <a:effectLst/>
                        </a:rPr>
                        <a:t>Policy</a:t>
                      </a:r>
                      <a:endParaRPr lang="tr-TR" sz="1200" b="0" i="0" u="none" strike="noStrike" dirty="0">
                        <a:solidFill>
                          <a:schemeClr val="tx2">
                            <a:lumMod val="75000"/>
                          </a:schemeClr>
                        </a:solidFill>
                        <a:effectLst/>
                        <a:latin typeface="Calibri"/>
                      </a:endParaRPr>
                    </a:p>
                  </a:txBody>
                  <a:tcPr marL="8274" marR="8274" marT="6206" marB="0" anchor="ctr"/>
                </a:tc>
                <a:tc>
                  <a:txBody>
                    <a:bodyPr/>
                    <a:lstStyle/>
                    <a:p>
                      <a:pPr algn="l" fontAlgn="ctr"/>
                      <a:r>
                        <a:rPr lang="en-US" sz="800" u="none" strike="noStrike">
                          <a:solidFill>
                            <a:schemeClr val="tx2">
                              <a:lumMod val="75000"/>
                            </a:schemeClr>
                          </a:solidFill>
                          <a:effectLst/>
                        </a:rPr>
                        <a:t>Requires banks to seek approval from the BRSA before distributing dividends. The maximum dividend payout for CAR&gt;18 percent is 20 percent, for 18 percent&lt;CAR&lt;16</a:t>
                      </a:r>
                      <a:br>
                        <a:rPr lang="en-US" sz="800" u="none" strike="noStrike">
                          <a:solidFill>
                            <a:schemeClr val="tx2">
                              <a:lumMod val="75000"/>
                            </a:schemeClr>
                          </a:solidFill>
                          <a:effectLst/>
                        </a:rPr>
                      </a:br>
                      <a:r>
                        <a:rPr lang="en-US" sz="800" u="none" strike="noStrike">
                          <a:solidFill>
                            <a:schemeClr val="tx2">
                              <a:lumMod val="75000"/>
                            </a:schemeClr>
                          </a:solidFill>
                          <a:effectLst/>
                        </a:rPr>
                        <a:t>percent is 15 percent and for 13 percent&lt;CAR&lt;16 percent is 10 percent.</a:t>
                      </a:r>
                      <a:endParaRPr lang="en-US" sz="800" b="0" i="0" u="none" strike="noStrike">
                        <a:solidFill>
                          <a:schemeClr val="tx2">
                            <a:lumMod val="75000"/>
                          </a:schemeClr>
                        </a:solidFill>
                        <a:effectLst/>
                        <a:latin typeface="Calibri"/>
                      </a:endParaRPr>
                    </a:p>
                  </a:txBody>
                  <a:tcPr marL="8274" marR="8274" marT="6206" marB="0" anchor="ctr"/>
                </a:tc>
                <a:tc>
                  <a:txBody>
                    <a:bodyPr/>
                    <a:lstStyle/>
                    <a:p>
                      <a:pPr algn="ctr" fontAlgn="ctr"/>
                      <a:r>
                        <a:rPr lang="en-US" sz="1100" u="none" strike="noStrike" dirty="0">
                          <a:solidFill>
                            <a:schemeClr val="tx2">
                              <a:lumMod val="75000"/>
                            </a:schemeClr>
                          </a:solidFill>
                          <a:effectLst/>
                        </a:rPr>
                        <a:t>October 2008;</a:t>
                      </a:r>
                      <a:br>
                        <a:rPr lang="en-US" sz="1100" u="none" strike="noStrike" dirty="0">
                          <a:solidFill>
                            <a:schemeClr val="tx2">
                              <a:lumMod val="75000"/>
                            </a:schemeClr>
                          </a:solidFill>
                          <a:effectLst/>
                        </a:rPr>
                      </a:br>
                      <a:r>
                        <a:rPr lang="en-US" sz="1100" u="none" strike="noStrike" dirty="0">
                          <a:solidFill>
                            <a:schemeClr val="tx2">
                              <a:lumMod val="75000"/>
                            </a:schemeClr>
                          </a:solidFill>
                          <a:effectLst/>
                        </a:rPr>
                        <a:t>extended in 2010 </a:t>
                      </a:r>
                      <a:r>
                        <a:rPr lang="tr-TR" sz="1100" u="none" strike="noStrike" dirty="0" err="1" smtClean="0">
                          <a:solidFill>
                            <a:schemeClr val="tx2">
                              <a:lumMod val="75000"/>
                            </a:schemeClr>
                          </a:solidFill>
                          <a:effectLst/>
                        </a:rPr>
                        <a:t>and</a:t>
                      </a:r>
                      <a:r>
                        <a:rPr lang="en-US" sz="1100" u="none" strike="noStrike" dirty="0" smtClean="0">
                          <a:solidFill>
                            <a:schemeClr val="tx2">
                              <a:lumMod val="75000"/>
                            </a:schemeClr>
                          </a:solidFill>
                          <a:effectLst/>
                        </a:rPr>
                        <a:t> </a:t>
                      </a:r>
                      <a:r>
                        <a:rPr lang="en-US" sz="1100" u="none" strike="noStrike" dirty="0">
                          <a:solidFill>
                            <a:schemeClr val="tx2">
                              <a:lumMod val="75000"/>
                            </a:schemeClr>
                          </a:solidFill>
                          <a:effectLst/>
                        </a:rPr>
                        <a:t>2011</a:t>
                      </a:r>
                      <a:endParaRPr lang="en-US" sz="1100" b="0" i="0" u="none" strike="noStrike" dirty="0">
                        <a:solidFill>
                          <a:schemeClr val="tx2">
                            <a:lumMod val="75000"/>
                          </a:schemeClr>
                        </a:solidFill>
                        <a:effectLst/>
                        <a:latin typeface="Calibri"/>
                      </a:endParaRPr>
                    </a:p>
                  </a:txBody>
                  <a:tcPr marL="8274" marR="8274" marT="6206" marB="0" anchor="ctr"/>
                </a:tc>
              </a:tr>
              <a:tr h="560914">
                <a:tc>
                  <a:txBody>
                    <a:bodyPr/>
                    <a:lstStyle/>
                    <a:p>
                      <a:pPr algn="ctr" fontAlgn="ctr"/>
                      <a:r>
                        <a:rPr lang="tr-TR" sz="1200" u="none" strike="noStrike" dirty="0" err="1">
                          <a:solidFill>
                            <a:schemeClr val="tx2">
                              <a:lumMod val="75000"/>
                            </a:schemeClr>
                          </a:solidFill>
                          <a:effectLst/>
                        </a:rPr>
                        <a:t>Restrictions</a:t>
                      </a:r>
                      <a:r>
                        <a:rPr lang="tr-TR" sz="1200" u="none" strike="noStrike" dirty="0">
                          <a:solidFill>
                            <a:schemeClr val="tx2">
                              <a:lumMod val="75000"/>
                            </a:schemeClr>
                          </a:solidFill>
                          <a:effectLst/>
                        </a:rPr>
                        <a:t> on FX </a:t>
                      </a:r>
                      <a:r>
                        <a:rPr lang="tr-TR" sz="1200" u="none" strike="noStrike" dirty="0" err="1">
                          <a:solidFill>
                            <a:schemeClr val="tx2">
                              <a:lumMod val="75000"/>
                            </a:schemeClr>
                          </a:solidFill>
                          <a:effectLst/>
                        </a:rPr>
                        <a:t>lending</a:t>
                      </a:r>
                      <a:endParaRPr lang="tr-TR" sz="1200" b="0" i="0" u="none" strike="noStrike" dirty="0">
                        <a:solidFill>
                          <a:schemeClr val="tx2">
                            <a:lumMod val="75000"/>
                          </a:schemeClr>
                        </a:solidFill>
                        <a:effectLst/>
                        <a:latin typeface="Calibri"/>
                      </a:endParaRPr>
                    </a:p>
                  </a:txBody>
                  <a:tcPr marL="8274" marR="8274" marT="6206" marB="0" anchor="ctr"/>
                </a:tc>
                <a:tc>
                  <a:txBody>
                    <a:bodyPr/>
                    <a:lstStyle/>
                    <a:p>
                      <a:pPr algn="l" fontAlgn="ctr"/>
                      <a:r>
                        <a:rPr lang="en-US" sz="800" u="none" strike="noStrike" dirty="0">
                          <a:solidFill>
                            <a:schemeClr val="tx2">
                              <a:lumMod val="75000"/>
                            </a:schemeClr>
                          </a:solidFill>
                          <a:effectLst/>
                        </a:rPr>
                        <a:t>Allows non FX-earnings companies to borrow in FX from local banks (previously, only FX-earning companies could borrow FX), provided FX loan amount is greater than US$5 million and maturity date is longer than a year; bans consumers from taking out FX-linked loans.</a:t>
                      </a:r>
                      <a:endParaRPr lang="en-US" sz="800" b="0" i="0" u="none" strike="noStrike" dirty="0">
                        <a:solidFill>
                          <a:schemeClr val="tx2">
                            <a:lumMod val="75000"/>
                          </a:schemeClr>
                        </a:solidFill>
                        <a:effectLst/>
                        <a:latin typeface="Calibri"/>
                      </a:endParaRPr>
                    </a:p>
                  </a:txBody>
                  <a:tcPr marL="8274" marR="8274" marT="6206" marB="0" anchor="ctr"/>
                </a:tc>
                <a:tc>
                  <a:txBody>
                    <a:bodyPr/>
                    <a:lstStyle/>
                    <a:p>
                      <a:pPr algn="ctr" fontAlgn="ctr"/>
                      <a:r>
                        <a:rPr lang="tr-TR" sz="1100" u="none" strike="noStrike" dirty="0" err="1">
                          <a:solidFill>
                            <a:schemeClr val="tx2">
                              <a:lumMod val="75000"/>
                            </a:schemeClr>
                          </a:solidFill>
                          <a:effectLst/>
                        </a:rPr>
                        <a:t>June</a:t>
                      </a:r>
                      <a:r>
                        <a:rPr lang="tr-TR" sz="1100" u="none" strike="noStrike" dirty="0">
                          <a:solidFill>
                            <a:schemeClr val="tx2">
                              <a:lumMod val="75000"/>
                            </a:schemeClr>
                          </a:solidFill>
                          <a:effectLst/>
                        </a:rPr>
                        <a:t> 2009</a:t>
                      </a:r>
                      <a:endParaRPr lang="tr-TR" sz="1100" b="0" i="0" u="none" strike="noStrike" dirty="0">
                        <a:solidFill>
                          <a:schemeClr val="tx2">
                            <a:lumMod val="75000"/>
                          </a:schemeClr>
                        </a:solidFill>
                        <a:effectLst/>
                        <a:latin typeface="Calibri"/>
                      </a:endParaRPr>
                    </a:p>
                  </a:txBody>
                  <a:tcPr marL="8274" marR="8274" marT="6206" marB="0" anchor="ctr"/>
                </a:tc>
              </a:tr>
              <a:tr h="371966">
                <a:tc>
                  <a:txBody>
                    <a:bodyPr/>
                    <a:lstStyle/>
                    <a:p>
                      <a:pPr algn="ctr" fontAlgn="ctr"/>
                      <a:r>
                        <a:rPr lang="tr-TR" sz="1200" u="none" strike="noStrike" dirty="0" err="1">
                          <a:solidFill>
                            <a:schemeClr val="tx2">
                              <a:lumMod val="75000"/>
                            </a:schemeClr>
                          </a:solidFill>
                          <a:effectLst/>
                        </a:rPr>
                        <a:t>Loan-to-value</a:t>
                      </a:r>
                      <a:r>
                        <a:rPr lang="tr-TR" sz="1200" u="none" strike="noStrike" dirty="0">
                          <a:solidFill>
                            <a:schemeClr val="tx2">
                              <a:lumMod val="75000"/>
                            </a:schemeClr>
                          </a:solidFill>
                          <a:effectLst/>
                        </a:rPr>
                        <a:t> (LTV) </a:t>
                      </a:r>
                      <a:r>
                        <a:rPr lang="tr-TR" sz="1200" u="none" strike="noStrike" dirty="0" err="1">
                          <a:solidFill>
                            <a:schemeClr val="tx2">
                              <a:lumMod val="75000"/>
                            </a:schemeClr>
                          </a:solidFill>
                          <a:effectLst/>
                        </a:rPr>
                        <a:t>ceilings</a:t>
                      </a:r>
                      <a:endParaRPr lang="tr-TR" sz="1200" b="0" i="0" u="none" strike="noStrike" dirty="0">
                        <a:solidFill>
                          <a:schemeClr val="tx2">
                            <a:lumMod val="75000"/>
                          </a:schemeClr>
                        </a:solidFill>
                        <a:effectLst/>
                        <a:latin typeface="Calibri"/>
                      </a:endParaRPr>
                    </a:p>
                  </a:txBody>
                  <a:tcPr marL="8274" marR="8274" marT="6206" marB="0" anchor="ctr"/>
                </a:tc>
                <a:tc>
                  <a:txBody>
                    <a:bodyPr/>
                    <a:lstStyle/>
                    <a:p>
                      <a:pPr algn="l" fontAlgn="ctr"/>
                      <a:r>
                        <a:rPr lang="en-US" sz="800" u="none" strike="noStrike">
                          <a:solidFill>
                            <a:schemeClr val="tx2">
                              <a:lumMod val="75000"/>
                            </a:schemeClr>
                          </a:solidFill>
                          <a:effectLst/>
                        </a:rPr>
                        <a:t>Implements loan-to-value ceilings on housing loans to consumer (at 75 percent) and on purchases of commercial real estate (at 50 percent).</a:t>
                      </a:r>
                      <a:endParaRPr lang="en-US" sz="800" b="0" i="0" u="none" strike="noStrike">
                        <a:solidFill>
                          <a:schemeClr val="tx2">
                            <a:lumMod val="75000"/>
                          </a:schemeClr>
                        </a:solidFill>
                        <a:effectLst/>
                        <a:latin typeface="Calibri"/>
                      </a:endParaRPr>
                    </a:p>
                  </a:txBody>
                  <a:tcPr marL="8274" marR="8274" marT="6206" marB="0" anchor="ctr"/>
                </a:tc>
                <a:tc>
                  <a:txBody>
                    <a:bodyPr/>
                    <a:lstStyle/>
                    <a:p>
                      <a:pPr algn="ctr" fontAlgn="ctr"/>
                      <a:r>
                        <a:rPr lang="tr-TR" sz="1100" u="none" strike="noStrike" dirty="0" err="1">
                          <a:solidFill>
                            <a:schemeClr val="tx2">
                              <a:lumMod val="75000"/>
                            </a:schemeClr>
                          </a:solidFill>
                          <a:effectLst/>
                        </a:rPr>
                        <a:t>December</a:t>
                      </a:r>
                      <a:r>
                        <a:rPr lang="tr-TR" sz="1100" u="none" strike="noStrike" dirty="0">
                          <a:solidFill>
                            <a:schemeClr val="tx2">
                              <a:lumMod val="75000"/>
                            </a:schemeClr>
                          </a:solidFill>
                          <a:effectLst/>
                        </a:rPr>
                        <a:t> 2010</a:t>
                      </a:r>
                      <a:endParaRPr lang="tr-TR" sz="1100" b="0" i="0" u="none" strike="noStrike" dirty="0">
                        <a:solidFill>
                          <a:schemeClr val="tx2">
                            <a:lumMod val="75000"/>
                          </a:schemeClr>
                        </a:solidFill>
                        <a:effectLst/>
                        <a:latin typeface="Calibri"/>
                      </a:endParaRPr>
                    </a:p>
                  </a:txBody>
                  <a:tcPr marL="8274" marR="8274" marT="6206" marB="0" anchor="ctr"/>
                </a:tc>
              </a:tr>
              <a:tr h="3719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u="none" strike="noStrike" dirty="0">
                          <a:solidFill>
                            <a:schemeClr val="tx2">
                              <a:lumMod val="75000"/>
                            </a:schemeClr>
                          </a:solidFill>
                          <a:effectLst/>
                        </a:rPr>
                        <a:t>Guidance to </a:t>
                      </a:r>
                      <a:r>
                        <a:rPr lang="en-US" sz="1200" b="0" u="none" strike="noStrike" dirty="0" smtClean="0">
                          <a:solidFill>
                            <a:schemeClr val="tx2">
                              <a:lumMod val="75000"/>
                            </a:schemeClr>
                          </a:solidFill>
                          <a:effectLst/>
                        </a:rPr>
                        <a:t>Cap</a:t>
                      </a:r>
                      <a:endParaRPr lang="en-US" sz="1200" b="0" i="0" u="none" strike="noStrike" dirty="0" smtClean="0">
                        <a:solidFill>
                          <a:schemeClr val="tx2">
                            <a:lumMod val="75000"/>
                          </a:schemeClr>
                        </a:solidFill>
                        <a:effectLst/>
                        <a:latin typeface="+mn-lt"/>
                      </a:endParaRPr>
                    </a:p>
                    <a:p>
                      <a:pPr algn="ctr" fontAlgn="ctr"/>
                      <a:r>
                        <a:rPr lang="en-US" sz="1200" b="0" u="none" strike="noStrike" dirty="0" smtClean="0">
                          <a:solidFill>
                            <a:schemeClr val="tx2">
                              <a:lumMod val="75000"/>
                            </a:schemeClr>
                          </a:solidFill>
                          <a:effectLst/>
                        </a:rPr>
                        <a:t>Credit Growth</a:t>
                      </a:r>
                      <a:endParaRPr lang="en-US" sz="1200" b="0" i="0" u="none" strike="noStrike" dirty="0">
                        <a:solidFill>
                          <a:schemeClr val="tx2">
                            <a:lumMod val="75000"/>
                          </a:schemeClr>
                        </a:solidFill>
                        <a:effectLst/>
                        <a:latin typeface="Calibri"/>
                      </a:endParaRPr>
                    </a:p>
                  </a:txBody>
                  <a:tcPr marL="8274" marR="8274" marT="6206" marB="0" anchor="ctr"/>
                </a:tc>
                <a:tc>
                  <a:txBody>
                    <a:bodyPr/>
                    <a:lstStyle/>
                    <a:p>
                      <a:pPr algn="l" fontAlgn="ctr"/>
                      <a:r>
                        <a:rPr lang="en-US" sz="800" u="none" strike="noStrike" dirty="0">
                          <a:solidFill>
                            <a:schemeClr val="tx2">
                              <a:lumMod val="75000"/>
                            </a:schemeClr>
                          </a:solidFill>
                          <a:effectLst/>
                        </a:rPr>
                        <a:t>The authorities provided guidance to banks that credit growth (adjusted for FX movements) in 2011 should not exceed 25 percent.</a:t>
                      </a:r>
                      <a:endParaRPr lang="en-US" sz="800" b="0" i="0" u="none" strike="noStrike" dirty="0">
                        <a:solidFill>
                          <a:schemeClr val="tx2">
                            <a:lumMod val="75000"/>
                          </a:schemeClr>
                        </a:solidFill>
                        <a:effectLst/>
                        <a:latin typeface="Calibri"/>
                      </a:endParaRPr>
                    </a:p>
                  </a:txBody>
                  <a:tcPr marL="8274" marR="8274" marT="6206" marB="0" anchor="ctr"/>
                </a:tc>
                <a:tc>
                  <a:txBody>
                    <a:bodyPr/>
                    <a:lstStyle/>
                    <a:p>
                      <a:pPr algn="ctr" fontAlgn="ctr"/>
                      <a:r>
                        <a:rPr lang="tr-TR" sz="1100" u="none" strike="noStrike" dirty="0">
                          <a:solidFill>
                            <a:schemeClr val="tx2">
                              <a:lumMod val="75000"/>
                            </a:schemeClr>
                          </a:solidFill>
                          <a:effectLst/>
                        </a:rPr>
                        <a:t>Spring 2011</a:t>
                      </a:r>
                      <a:endParaRPr lang="tr-TR" sz="1100" b="0" i="0" u="none" strike="noStrike" dirty="0">
                        <a:solidFill>
                          <a:schemeClr val="tx2">
                            <a:lumMod val="75000"/>
                          </a:schemeClr>
                        </a:solidFill>
                        <a:effectLst/>
                        <a:latin typeface="Calibri"/>
                      </a:endParaRPr>
                    </a:p>
                  </a:txBody>
                  <a:tcPr marL="8274" marR="8274" marT="6206" marB="0" anchor="ctr"/>
                </a:tc>
              </a:tr>
              <a:tr h="560914">
                <a:tc>
                  <a:txBody>
                    <a:bodyPr/>
                    <a:lstStyle/>
                    <a:p>
                      <a:pPr algn="ctr" fontAlgn="ctr"/>
                      <a:r>
                        <a:rPr lang="en-US" sz="1200" b="0" u="none" strike="noStrike" dirty="0" smtClean="0">
                          <a:solidFill>
                            <a:srgbClr val="953735"/>
                          </a:solidFill>
                          <a:effectLst/>
                        </a:rPr>
                        <a:t>Higher risk weights   for consumer loans</a:t>
                      </a:r>
                      <a:endParaRPr lang="en-US" sz="1200" b="0" i="0" u="none" strike="noStrike" dirty="0">
                        <a:solidFill>
                          <a:srgbClr val="953735"/>
                        </a:solidFill>
                        <a:effectLst/>
                        <a:latin typeface="Calibri"/>
                      </a:endParaRPr>
                    </a:p>
                  </a:txBody>
                  <a:tcPr marL="8274" marR="8274" marT="6206" marB="0" anchor="ctr"/>
                </a:tc>
                <a:tc>
                  <a:txBody>
                    <a:bodyPr/>
                    <a:lstStyle/>
                    <a:p>
                      <a:pPr algn="l" fontAlgn="ctr"/>
                      <a:r>
                        <a:rPr lang="en-US" sz="800" u="none" strike="noStrike" dirty="0" smtClean="0">
                          <a:solidFill>
                            <a:srgbClr val="953735"/>
                          </a:solidFill>
                          <a:effectLst/>
                        </a:rPr>
                        <a:t>Higher risk weights introduced for fast growing consumer loans. For new general purpose loans with maturities below two years, the capital adequacy risk-weight is increased to 150</a:t>
                      </a:r>
                      <a:br>
                        <a:rPr lang="en-US" sz="800" u="none" strike="noStrike" dirty="0" smtClean="0">
                          <a:solidFill>
                            <a:srgbClr val="953735"/>
                          </a:solidFill>
                          <a:effectLst/>
                        </a:rPr>
                      </a:br>
                      <a:r>
                        <a:rPr lang="en-US" sz="800" u="none" strike="noStrike" dirty="0" smtClean="0">
                          <a:solidFill>
                            <a:srgbClr val="953735"/>
                          </a:solidFill>
                          <a:effectLst/>
                        </a:rPr>
                        <a:t>percent (from 100 percent). For new general purpose loans with a maturity greater than two years, the risk-weight is increased to 200 percent (from 100 percent).</a:t>
                      </a:r>
                      <a:endParaRPr lang="en-US" sz="800" b="0" i="0" u="none" strike="noStrike" dirty="0">
                        <a:solidFill>
                          <a:srgbClr val="953735"/>
                        </a:solidFill>
                        <a:effectLst/>
                        <a:latin typeface="Calibri"/>
                      </a:endParaRPr>
                    </a:p>
                  </a:txBody>
                  <a:tcPr marL="8274" marR="8274" marT="6206" marB="0" anchor="ctr"/>
                </a:tc>
                <a:tc>
                  <a:txBody>
                    <a:bodyPr/>
                    <a:lstStyle/>
                    <a:p>
                      <a:pPr algn="ctr" fontAlgn="ctr"/>
                      <a:r>
                        <a:rPr lang="tr-TR" sz="1100" u="none" strike="noStrike" dirty="0" err="1">
                          <a:solidFill>
                            <a:srgbClr val="953735"/>
                          </a:solidFill>
                          <a:effectLst/>
                        </a:rPr>
                        <a:t>June</a:t>
                      </a:r>
                      <a:r>
                        <a:rPr lang="tr-TR" sz="1100" u="none" strike="noStrike" dirty="0">
                          <a:solidFill>
                            <a:srgbClr val="953735"/>
                          </a:solidFill>
                          <a:effectLst/>
                        </a:rPr>
                        <a:t> 2011</a:t>
                      </a:r>
                      <a:endParaRPr lang="tr-TR" sz="1100" b="0" i="0" u="none" strike="noStrike" dirty="0">
                        <a:solidFill>
                          <a:srgbClr val="953735"/>
                        </a:solidFill>
                        <a:effectLst/>
                        <a:latin typeface="Calibri"/>
                      </a:endParaRPr>
                    </a:p>
                  </a:txBody>
                  <a:tcPr marL="8274" marR="8274" marT="6206" marB="0" anchor="ctr"/>
                </a:tc>
              </a:tr>
              <a:tr h="701142">
                <a:tc>
                  <a:txBody>
                    <a:bodyPr/>
                    <a:lstStyle/>
                    <a:p>
                      <a:pPr algn="ctr" fontAlgn="ctr"/>
                      <a:r>
                        <a:rPr lang="en-US" sz="1200" b="0" u="none" strike="noStrike" dirty="0">
                          <a:solidFill>
                            <a:srgbClr val="953735"/>
                          </a:solidFill>
                          <a:effectLst/>
                        </a:rPr>
                        <a:t>Increased provisions </a:t>
                      </a:r>
                      <a:r>
                        <a:rPr lang="en-US" sz="1200" b="0" u="none" strike="noStrike" dirty="0" smtClean="0">
                          <a:solidFill>
                            <a:srgbClr val="953735"/>
                          </a:solidFill>
                          <a:effectLst/>
                        </a:rPr>
                        <a:t>for </a:t>
                      </a:r>
                      <a:r>
                        <a:rPr lang="en-US" sz="1200" b="0" u="none" strike="noStrike" dirty="0">
                          <a:solidFill>
                            <a:srgbClr val="953735"/>
                          </a:solidFill>
                          <a:effectLst/>
                        </a:rPr>
                        <a:t>consumer loans</a:t>
                      </a:r>
                      <a:endParaRPr lang="en-US" sz="1200" b="0" i="0" u="none" strike="noStrike" dirty="0">
                        <a:solidFill>
                          <a:srgbClr val="953735"/>
                        </a:solidFill>
                        <a:effectLst/>
                        <a:latin typeface="Calibri"/>
                      </a:endParaRPr>
                    </a:p>
                  </a:txBody>
                  <a:tcPr marL="8274" marR="8274" marT="6206" marB="0" anchor="ctr"/>
                </a:tc>
                <a:tc>
                  <a:txBody>
                    <a:bodyPr/>
                    <a:lstStyle/>
                    <a:p>
                      <a:pPr algn="l" fontAlgn="ctr"/>
                      <a:r>
                        <a:rPr lang="en-US" sz="800" u="none" strike="noStrike" dirty="0" smtClean="0">
                          <a:solidFill>
                            <a:srgbClr val="953735"/>
                          </a:solidFill>
                          <a:effectLst/>
                        </a:rPr>
                        <a:t>For new (performing) general purpose standard  loans (Group 1), general provisions were increased </a:t>
                      </a:r>
                      <a:r>
                        <a:rPr lang="en-US" sz="800" u="none" strike="noStrike" noProof="0" dirty="0" smtClean="0">
                          <a:solidFill>
                            <a:srgbClr val="953735"/>
                          </a:solidFill>
                          <a:effectLst/>
                        </a:rPr>
                        <a:t>from</a:t>
                      </a:r>
                      <a:r>
                        <a:rPr lang="en-US" sz="800" u="none" strike="noStrike" dirty="0" smtClean="0">
                          <a:solidFill>
                            <a:srgbClr val="953735"/>
                          </a:solidFill>
                          <a:effectLst/>
                        </a:rPr>
                        <a:t> 1 percent to 4 percent. Specific provisions for closely followed up loans (Group 2) increased from 2 percent to 8 percent. The higher provisioning requirements are for</a:t>
                      </a:r>
                      <a:r>
                        <a:rPr lang="en-US" sz="800" u="none" strike="noStrike" baseline="0" dirty="0" smtClean="0">
                          <a:solidFill>
                            <a:srgbClr val="953735"/>
                          </a:solidFill>
                          <a:effectLst/>
                        </a:rPr>
                        <a:t> </a:t>
                      </a:r>
                      <a:r>
                        <a:rPr lang="en-US" sz="800" u="none" strike="noStrike" dirty="0" smtClean="0">
                          <a:solidFill>
                            <a:srgbClr val="953735"/>
                          </a:solidFill>
                          <a:effectLst/>
                        </a:rPr>
                        <a:t>banks having a consumer loan portfolio exceeding 20 percent of total loans or having a general purpose loan NPL greater than 8 percent. If there is a restructuring of the loan allowing </a:t>
                      </a:r>
                      <a:r>
                        <a:rPr lang="en-US" sz="800" u="none" strike="noStrike" dirty="0" err="1" smtClean="0">
                          <a:solidFill>
                            <a:srgbClr val="953735"/>
                          </a:solidFill>
                          <a:effectLst/>
                        </a:rPr>
                        <a:t>maturty</a:t>
                      </a:r>
                      <a:r>
                        <a:rPr lang="en-US" sz="800" u="none" strike="noStrike" baseline="0" dirty="0" smtClean="0">
                          <a:solidFill>
                            <a:srgbClr val="953735"/>
                          </a:solidFill>
                          <a:effectLst/>
                        </a:rPr>
                        <a:t> extension a minimum of 10 percent provisioning is required.</a:t>
                      </a:r>
                      <a:endParaRPr lang="en-US" sz="800" b="0" i="0" u="none" strike="noStrike" dirty="0">
                        <a:solidFill>
                          <a:srgbClr val="953735"/>
                        </a:solidFill>
                        <a:effectLst/>
                        <a:latin typeface="Calibri"/>
                      </a:endParaRPr>
                    </a:p>
                  </a:txBody>
                  <a:tcPr marL="8274" marR="8274" marT="6206" marB="0" anchor="ctr"/>
                </a:tc>
                <a:tc>
                  <a:txBody>
                    <a:bodyPr/>
                    <a:lstStyle/>
                    <a:p>
                      <a:pPr algn="ctr" fontAlgn="ctr"/>
                      <a:r>
                        <a:rPr lang="tr-TR" sz="1100" u="none" strike="noStrike" dirty="0" err="1">
                          <a:solidFill>
                            <a:srgbClr val="953735"/>
                          </a:solidFill>
                          <a:effectLst/>
                        </a:rPr>
                        <a:t>June</a:t>
                      </a:r>
                      <a:r>
                        <a:rPr lang="tr-TR" sz="1100" u="none" strike="noStrike" dirty="0">
                          <a:solidFill>
                            <a:srgbClr val="953735"/>
                          </a:solidFill>
                          <a:effectLst/>
                        </a:rPr>
                        <a:t> 2011</a:t>
                      </a:r>
                      <a:endParaRPr lang="tr-TR" sz="1100" b="0" i="0" u="none" strike="noStrike" dirty="0">
                        <a:solidFill>
                          <a:srgbClr val="953735"/>
                        </a:solidFill>
                        <a:effectLst/>
                        <a:latin typeface="Calibri"/>
                      </a:endParaRPr>
                    </a:p>
                  </a:txBody>
                  <a:tcPr marL="8274" marR="8274" marT="6206" marB="0" anchor="ctr"/>
                </a:tc>
              </a:tr>
              <a:tr h="560914">
                <a:tc>
                  <a:txBody>
                    <a:bodyPr/>
                    <a:lstStyle/>
                    <a:p>
                      <a:pPr algn="ctr" fontAlgn="ctr"/>
                      <a:r>
                        <a:rPr lang="en-US" sz="1200" u="none" strike="noStrike" dirty="0">
                          <a:solidFill>
                            <a:srgbClr val="953735"/>
                          </a:solidFill>
                          <a:effectLst/>
                        </a:rPr>
                        <a:t>Limits to credit card payments</a:t>
                      </a:r>
                      <a:endParaRPr lang="en-US" sz="1200" b="0" i="0" u="none" strike="noStrike" dirty="0">
                        <a:solidFill>
                          <a:srgbClr val="953735"/>
                        </a:solidFill>
                        <a:effectLst/>
                        <a:latin typeface="Calibri"/>
                      </a:endParaRPr>
                    </a:p>
                  </a:txBody>
                  <a:tcPr marL="8274" marR="8274" marT="6206" marB="0" anchor="ctr"/>
                </a:tc>
                <a:tc>
                  <a:txBody>
                    <a:bodyPr/>
                    <a:lstStyle/>
                    <a:p>
                      <a:pPr algn="l" fontAlgn="ctr"/>
                      <a:r>
                        <a:rPr lang="en-US" sz="800" u="none" strike="noStrike" dirty="0">
                          <a:solidFill>
                            <a:srgbClr val="953735"/>
                          </a:solidFill>
                          <a:effectLst/>
                        </a:rPr>
                        <a:t>If three or more monthly payments within a calendar year are less than half of the outstanding balance for the period, the individual credit card limits cannot be</a:t>
                      </a:r>
                      <a:br>
                        <a:rPr lang="en-US" sz="800" u="none" strike="noStrike" dirty="0">
                          <a:solidFill>
                            <a:srgbClr val="953735"/>
                          </a:solidFill>
                          <a:effectLst/>
                        </a:rPr>
                      </a:br>
                      <a:r>
                        <a:rPr lang="en-US" sz="800" u="none" strike="noStrike" dirty="0">
                          <a:solidFill>
                            <a:srgbClr val="953735"/>
                          </a:solidFill>
                          <a:effectLst/>
                        </a:rPr>
                        <a:t>increased and cash advances for such credit cards cannot be permitted, unless the outstanding balance for the period is fully covered.</a:t>
                      </a:r>
                      <a:endParaRPr lang="en-US" sz="800" b="0" i="0" u="none" strike="noStrike" dirty="0">
                        <a:solidFill>
                          <a:srgbClr val="953735"/>
                        </a:solidFill>
                        <a:effectLst/>
                        <a:latin typeface="Calibri"/>
                      </a:endParaRPr>
                    </a:p>
                  </a:txBody>
                  <a:tcPr marL="8274" marR="8274" marT="6206" marB="0" anchor="ctr"/>
                </a:tc>
                <a:tc>
                  <a:txBody>
                    <a:bodyPr/>
                    <a:lstStyle/>
                    <a:p>
                      <a:pPr algn="ctr" fontAlgn="ctr"/>
                      <a:r>
                        <a:rPr lang="tr-TR" sz="1100" u="none" strike="noStrike" dirty="0" err="1">
                          <a:solidFill>
                            <a:srgbClr val="953735"/>
                          </a:solidFill>
                          <a:effectLst/>
                        </a:rPr>
                        <a:t>June</a:t>
                      </a:r>
                      <a:r>
                        <a:rPr lang="tr-TR" sz="1100" u="none" strike="noStrike" dirty="0">
                          <a:solidFill>
                            <a:srgbClr val="953735"/>
                          </a:solidFill>
                          <a:effectLst/>
                        </a:rPr>
                        <a:t> 2011</a:t>
                      </a:r>
                      <a:endParaRPr lang="tr-TR" sz="1100" b="0" i="0" u="none" strike="noStrike" dirty="0">
                        <a:solidFill>
                          <a:srgbClr val="953735"/>
                        </a:solidFill>
                        <a:effectLst/>
                        <a:latin typeface="Calibri"/>
                      </a:endParaRPr>
                    </a:p>
                  </a:txBody>
                  <a:tcPr marL="8274" marR="8274" marT="6206" marB="0" anchor="ctr"/>
                </a:tc>
              </a:tr>
            </a:tbl>
          </a:graphicData>
        </a:graphic>
      </p:graphicFrame>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35</a:t>
            </a:fld>
            <a:endParaRPr lang="tr-TR">
              <a:solidFill>
                <a:srgbClr val="FFFFFF"/>
              </a:solidFill>
            </a:endParaRPr>
          </a:p>
        </p:txBody>
      </p:sp>
    </p:spTree>
    <p:extLst>
      <p:ext uri="{BB962C8B-B14F-4D97-AF65-F5344CB8AC3E}">
        <p14:creationId xmlns:p14="http://schemas.microsoft.com/office/powerpoint/2010/main" val="127569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Macroprudential </a:t>
            </a:r>
            <a:r>
              <a:rPr lang="tr-TR" dirty="0" err="1" smtClean="0"/>
              <a:t>Measures</a:t>
            </a:r>
            <a:r>
              <a:rPr lang="tr-TR" dirty="0" smtClean="0"/>
              <a:t> (</a:t>
            </a:r>
            <a:r>
              <a:rPr lang="tr-TR" dirty="0" err="1" smtClean="0"/>
              <a:t>Timeline</a:t>
            </a:r>
            <a:r>
              <a:rPr lang="tr-TR" dirty="0" smtClean="0"/>
              <a: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945161912"/>
              </p:ext>
            </p:extLst>
          </p:nvPr>
        </p:nvGraphicFramePr>
        <p:xfrm>
          <a:off x="395536" y="897564"/>
          <a:ext cx="8280920" cy="3885465"/>
        </p:xfrm>
        <a:graphic>
          <a:graphicData uri="http://schemas.openxmlformats.org/drawingml/2006/table">
            <a:tbl>
              <a:tblPr>
                <a:tableStyleId>{5C22544A-7EE6-4342-B048-85BDC9FD1C3A}</a:tableStyleId>
              </a:tblPr>
              <a:tblGrid>
                <a:gridCol w="2376263"/>
                <a:gridCol w="4639208"/>
                <a:gridCol w="1265449"/>
              </a:tblGrid>
              <a:tr h="189086">
                <a:tc>
                  <a:txBody>
                    <a:bodyPr/>
                    <a:lstStyle/>
                    <a:p>
                      <a:pPr algn="ctr" fontAlgn="b"/>
                      <a:r>
                        <a:rPr lang="tr-TR" sz="1100" u="sng" strike="noStrike" dirty="0">
                          <a:effectLst/>
                        </a:rPr>
                        <a:t>Measure</a:t>
                      </a:r>
                      <a:endParaRPr lang="tr-TR" sz="1100" b="1" i="0" u="sng" strike="noStrike" dirty="0">
                        <a:solidFill>
                          <a:srgbClr val="000000"/>
                        </a:solidFill>
                        <a:effectLst/>
                        <a:latin typeface="Calibri"/>
                      </a:endParaRPr>
                    </a:p>
                  </a:txBody>
                  <a:tcPr marL="8274" marR="8274" marT="6206" marB="0" anchor="b"/>
                </a:tc>
                <a:tc>
                  <a:txBody>
                    <a:bodyPr/>
                    <a:lstStyle/>
                    <a:p>
                      <a:pPr algn="ctr" fontAlgn="b"/>
                      <a:r>
                        <a:rPr lang="tr-TR" sz="900" u="sng" strike="noStrike" dirty="0">
                          <a:effectLst/>
                        </a:rPr>
                        <a:t>Description</a:t>
                      </a:r>
                      <a:endParaRPr lang="tr-TR" sz="900" b="1" i="0" u="sng" strike="noStrike" dirty="0">
                        <a:solidFill>
                          <a:srgbClr val="000000"/>
                        </a:solidFill>
                        <a:effectLst/>
                        <a:latin typeface="Calibri"/>
                      </a:endParaRPr>
                    </a:p>
                  </a:txBody>
                  <a:tcPr marL="8274" marR="8274" marT="6206" marB="0" anchor="b"/>
                </a:tc>
                <a:tc>
                  <a:txBody>
                    <a:bodyPr/>
                    <a:lstStyle/>
                    <a:p>
                      <a:pPr algn="ctr" fontAlgn="b"/>
                      <a:r>
                        <a:rPr lang="tr-TR" sz="1200" u="sng" strike="noStrike" dirty="0" err="1">
                          <a:effectLst/>
                        </a:rPr>
                        <a:t>Adoption</a:t>
                      </a:r>
                      <a:r>
                        <a:rPr lang="tr-TR" sz="1200" u="sng" strike="noStrike" dirty="0">
                          <a:effectLst/>
                        </a:rPr>
                        <a:t> </a:t>
                      </a:r>
                      <a:r>
                        <a:rPr lang="tr-TR" sz="1200" u="sng" strike="noStrike" dirty="0" err="1">
                          <a:effectLst/>
                        </a:rPr>
                        <a:t>Date</a:t>
                      </a:r>
                      <a:endParaRPr lang="tr-TR" sz="1200" b="1" i="0" u="sng" strike="noStrike" dirty="0">
                        <a:solidFill>
                          <a:srgbClr val="000000"/>
                        </a:solidFill>
                        <a:effectLst/>
                        <a:latin typeface="Calibri"/>
                      </a:endParaRPr>
                    </a:p>
                  </a:txBody>
                  <a:tcPr marL="8274" marR="8274" marT="6206" marB="0" anchor="b"/>
                </a:tc>
              </a:tr>
              <a:tr h="512993">
                <a:tc>
                  <a:txBody>
                    <a:bodyPr/>
                    <a:lstStyle/>
                    <a:p>
                      <a:pPr algn="ctr" fontAlgn="ctr"/>
                      <a:r>
                        <a:rPr lang="en-US" sz="1100" u="none" strike="noStrike" dirty="0">
                          <a:solidFill>
                            <a:srgbClr val="953735"/>
                          </a:solidFill>
                          <a:effectLst/>
                        </a:rPr>
                        <a:t>Changes to minimum Capital Adequacy Requirements</a:t>
                      </a:r>
                      <a:endParaRPr lang="en-US" sz="1100" b="0" i="0" u="none" strike="noStrike" dirty="0">
                        <a:solidFill>
                          <a:srgbClr val="953735"/>
                        </a:solidFill>
                        <a:effectLst/>
                        <a:latin typeface="Calibri"/>
                      </a:endParaRPr>
                    </a:p>
                  </a:txBody>
                  <a:tcPr marL="8274" marR="8274" marT="6206" marB="0" anchor="ctr"/>
                </a:tc>
                <a:tc>
                  <a:txBody>
                    <a:bodyPr/>
                    <a:lstStyle/>
                    <a:p>
                      <a:pPr algn="l" fontAlgn="ctr"/>
                      <a:r>
                        <a:rPr lang="en-US" sz="800" u="none" strike="noStrike" dirty="0">
                          <a:solidFill>
                            <a:srgbClr val="953735"/>
                          </a:solidFill>
                          <a:effectLst/>
                        </a:rPr>
                        <a:t>Amended by the BRSA in September 2011 to apply to banks with foreign strategic shareholders as of January 2012. The minimum ratio would depend on various</a:t>
                      </a:r>
                      <a:br>
                        <a:rPr lang="en-US" sz="800" u="none" strike="noStrike" dirty="0">
                          <a:solidFill>
                            <a:srgbClr val="953735"/>
                          </a:solidFill>
                          <a:effectLst/>
                        </a:rPr>
                      </a:br>
                      <a:r>
                        <a:rPr lang="en-US" sz="800" u="none" strike="noStrike" dirty="0">
                          <a:solidFill>
                            <a:srgbClr val="953735"/>
                          </a:solidFill>
                          <a:effectLst/>
                        </a:rPr>
                        <a:t>factors such as the CDS spread of the parent and its sovereign, EBA stress test results and the public debt ratio in the country of origin.</a:t>
                      </a:r>
                      <a:endParaRPr lang="en-US" sz="800" b="0" i="0" u="none" strike="noStrike" dirty="0">
                        <a:solidFill>
                          <a:srgbClr val="953735"/>
                        </a:solidFill>
                        <a:effectLst/>
                        <a:latin typeface="Calibri"/>
                      </a:endParaRPr>
                    </a:p>
                  </a:txBody>
                  <a:tcPr marL="8274" marR="8274" marT="6206" marB="0" anchor="ctr"/>
                </a:tc>
                <a:tc>
                  <a:txBody>
                    <a:bodyPr/>
                    <a:lstStyle/>
                    <a:p>
                      <a:pPr algn="ctr" fontAlgn="ctr"/>
                      <a:r>
                        <a:rPr lang="tr-TR" sz="1200" u="none" strike="noStrike">
                          <a:solidFill>
                            <a:srgbClr val="953735"/>
                          </a:solidFill>
                          <a:effectLst/>
                        </a:rPr>
                        <a:t>September 2011 </a:t>
                      </a:r>
                      <a:endParaRPr lang="tr-TR" sz="1200" b="0" i="0" u="none" strike="noStrike">
                        <a:solidFill>
                          <a:srgbClr val="953735"/>
                        </a:solidFill>
                        <a:effectLst/>
                        <a:latin typeface="Calibri"/>
                      </a:endParaRPr>
                    </a:p>
                  </a:txBody>
                  <a:tcPr marL="8274" marR="8274" marT="6206" marB="0" anchor="ctr"/>
                </a:tc>
              </a:tr>
              <a:tr h="371966">
                <a:tc>
                  <a:txBody>
                    <a:bodyPr/>
                    <a:lstStyle/>
                    <a:p>
                      <a:pPr algn="ctr" fontAlgn="ctr"/>
                      <a:r>
                        <a:rPr lang="en-US" sz="1100" u="none" strike="noStrike" noProof="0" dirty="0" smtClean="0">
                          <a:solidFill>
                            <a:srgbClr val="953735"/>
                          </a:solidFill>
                          <a:effectLst/>
                        </a:rPr>
                        <a:t>Some </a:t>
                      </a:r>
                      <a:r>
                        <a:rPr lang="en-US" sz="1100" u="none" strike="noStrike" noProof="0" dirty="0" err="1" smtClean="0">
                          <a:solidFill>
                            <a:srgbClr val="953735"/>
                          </a:solidFill>
                          <a:effectLst/>
                        </a:rPr>
                        <a:t>sectoral</a:t>
                      </a:r>
                      <a:r>
                        <a:rPr lang="en-US" sz="1100" u="none" strike="noStrike" noProof="0" dirty="0" smtClean="0">
                          <a:solidFill>
                            <a:srgbClr val="953735"/>
                          </a:solidFill>
                          <a:effectLst/>
                        </a:rPr>
                        <a:t> measures for provisions</a:t>
                      </a:r>
                      <a:endParaRPr lang="en-US" sz="1100" b="0" i="0" u="none" strike="noStrike" noProof="0" dirty="0">
                        <a:solidFill>
                          <a:srgbClr val="953735"/>
                        </a:solidFill>
                        <a:effectLst/>
                        <a:latin typeface="Calibri"/>
                      </a:endParaRPr>
                    </a:p>
                  </a:txBody>
                  <a:tcPr marL="8274" marR="8274" marT="6206" marB="0" anchor="ctr"/>
                </a:tc>
                <a:tc>
                  <a:txBody>
                    <a:bodyPr/>
                    <a:lstStyle/>
                    <a:p>
                      <a:pPr algn="l" fontAlgn="ctr"/>
                      <a:r>
                        <a:rPr lang="en-US" sz="800" u="none" strike="noStrike" noProof="0" dirty="0" smtClean="0">
                          <a:solidFill>
                            <a:srgbClr val="953735"/>
                          </a:solidFill>
                          <a:effectLst/>
                        </a:rPr>
                        <a:t>Determining higher provisions by the BRSA taking into account the riskiness of the particular</a:t>
                      </a:r>
                      <a:r>
                        <a:rPr lang="en-US" sz="800" u="none" strike="noStrike" baseline="0" noProof="0" dirty="0" smtClean="0">
                          <a:solidFill>
                            <a:srgbClr val="953735"/>
                          </a:solidFill>
                          <a:effectLst/>
                        </a:rPr>
                        <a:t> </a:t>
                      </a:r>
                      <a:r>
                        <a:rPr lang="en-US" sz="800" u="none" strike="noStrike" noProof="0" dirty="0" smtClean="0">
                          <a:solidFill>
                            <a:srgbClr val="953735"/>
                          </a:solidFill>
                          <a:effectLst/>
                        </a:rPr>
                        <a:t>sectors .</a:t>
                      </a:r>
                      <a:endParaRPr lang="en-US" sz="800" b="0" i="0" u="none" strike="noStrike" noProof="0" dirty="0">
                        <a:solidFill>
                          <a:srgbClr val="953735"/>
                        </a:solidFill>
                        <a:effectLst/>
                        <a:latin typeface="Calibri"/>
                      </a:endParaRPr>
                    </a:p>
                  </a:txBody>
                  <a:tcPr marL="8274" marR="8274" marT="6206" marB="0" anchor="ctr"/>
                </a:tc>
                <a:tc>
                  <a:txBody>
                    <a:bodyPr/>
                    <a:lstStyle/>
                    <a:p>
                      <a:pPr algn="ctr" fontAlgn="ctr"/>
                      <a:r>
                        <a:rPr lang="tr-TR" sz="1200" u="none" strike="noStrike">
                          <a:solidFill>
                            <a:srgbClr val="953735"/>
                          </a:solidFill>
                          <a:effectLst/>
                        </a:rPr>
                        <a:t>September 2012 </a:t>
                      </a:r>
                      <a:endParaRPr lang="tr-TR" sz="1200" b="0" i="0" u="none" strike="noStrike">
                        <a:solidFill>
                          <a:srgbClr val="953735"/>
                        </a:solidFill>
                        <a:effectLst/>
                        <a:latin typeface="Calibri"/>
                      </a:endParaRPr>
                    </a:p>
                  </a:txBody>
                  <a:tcPr marL="8274" marR="8274" marT="6206" marB="0" anchor="ctr"/>
                </a:tc>
              </a:tr>
              <a:tr h="600143">
                <a:tc>
                  <a:txBody>
                    <a:bodyPr/>
                    <a:lstStyle/>
                    <a:p>
                      <a:pPr algn="ctr" fontAlgn="ctr"/>
                      <a:r>
                        <a:rPr lang="en-US" sz="1100" u="none" strike="noStrike" dirty="0">
                          <a:solidFill>
                            <a:srgbClr val="953735"/>
                          </a:solidFill>
                          <a:effectLst/>
                        </a:rPr>
                        <a:t>Differentiation of Tax Rate for Interest Income of Deposits </a:t>
                      </a:r>
                      <a:endParaRPr lang="en-US" sz="1100" b="0" i="0" u="none" strike="noStrike" dirty="0">
                        <a:solidFill>
                          <a:srgbClr val="953735"/>
                        </a:solidFill>
                        <a:effectLst/>
                        <a:latin typeface="Calibri"/>
                      </a:endParaRPr>
                    </a:p>
                  </a:txBody>
                  <a:tcPr marL="8274" marR="8274" marT="6206" marB="0" anchor="ctr"/>
                </a:tc>
                <a:tc>
                  <a:txBody>
                    <a:bodyPr/>
                    <a:lstStyle/>
                    <a:p>
                      <a:pPr algn="l" fontAlgn="ctr"/>
                      <a:r>
                        <a:rPr lang="en-US" sz="800" u="none" strike="noStrike" dirty="0">
                          <a:solidFill>
                            <a:srgbClr val="953735"/>
                          </a:solidFill>
                          <a:effectLst/>
                        </a:rPr>
                        <a:t>Amended by cabinet decision (01.01.2013) to differentiate 15 % tax rate taken from interest income of deposits according to maturity of the deposit. New tax rates are as follows: In TL deposits rates are 15% for 6 months, 12% for 6 - 12 months and 10% for more than one year. In FX deposits rates are 18% for 6 months, 15% for 6 - 12 months and 13% for more than one year.  </a:t>
                      </a:r>
                      <a:endParaRPr lang="en-US" sz="800" b="0" i="0" u="none" strike="noStrike" dirty="0">
                        <a:solidFill>
                          <a:srgbClr val="953735"/>
                        </a:solidFill>
                        <a:effectLst/>
                        <a:latin typeface="Calibri"/>
                      </a:endParaRPr>
                    </a:p>
                  </a:txBody>
                  <a:tcPr marL="8274" marR="8274" marT="6206" marB="0" anchor="ctr"/>
                </a:tc>
                <a:tc>
                  <a:txBody>
                    <a:bodyPr/>
                    <a:lstStyle/>
                    <a:p>
                      <a:pPr algn="ctr" fontAlgn="ctr"/>
                      <a:r>
                        <a:rPr lang="tr-TR" sz="1200" u="none" strike="noStrike">
                          <a:solidFill>
                            <a:srgbClr val="953735"/>
                          </a:solidFill>
                          <a:effectLst/>
                        </a:rPr>
                        <a:t>January 2013</a:t>
                      </a:r>
                      <a:endParaRPr lang="tr-TR" sz="1200" b="0" i="0" u="none" strike="noStrike">
                        <a:solidFill>
                          <a:srgbClr val="953735"/>
                        </a:solidFill>
                        <a:effectLst/>
                        <a:latin typeface="Calibri"/>
                      </a:endParaRPr>
                    </a:p>
                  </a:txBody>
                  <a:tcPr marL="8274" marR="8274" marT="6206" marB="0" anchor="ctr"/>
                </a:tc>
              </a:tr>
              <a:tr h="486054">
                <a:tc>
                  <a:txBody>
                    <a:bodyPr/>
                    <a:lstStyle/>
                    <a:p>
                      <a:pPr algn="ctr" fontAlgn="ctr"/>
                      <a:r>
                        <a:rPr lang="en-US" sz="1100" u="none" strike="noStrike" dirty="0">
                          <a:solidFill>
                            <a:srgbClr val="953735"/>
                          </a:solidFill>
                          <a:effectLst/>
                        </a:rPr>
                        <a:t>Differentiation of Resource Utilization Fund Rates</a:t>
                      </a:r>
                      <a:endParaRPr lang="en-US" sz="1100" b="0" i="0" u="none" strike="noStrike" dirty="0">
                        <a:solidFill>
                          <a:srgbClr val="953735"/>
                        </a:solidFill>
                        <a:effectLst/>
                        <a:latin typeface="Calibri"/>
                      </a:endParaRPr>
                    </a:p>
                  </a:txBody>
                  <a:tcPr marL="8274" marR="8274" marT="6206" marB="0" anchor="ctr"/>
                </a:tc>
                <a:tc>
                  <a:txBody>
                    <a:bodyPr/>
                    <a:lstStyle/>
                    <a:p>
                      <a:pPr algn="l" fontAlgn="ctr"/>
                      <a:r>
                        <a:rPr lang="en-US" sz="800" u="none" strike="noStrike" dirty="0">
                          <a:solidFill>
                            <a:srgbClr val="953735"/>
                          </a:solidFill>
                          <a:effectLst/>
                        </a:rPr>
                        <a:t>Amended by cabinet decision (01.01.2013) to differentiate resource utilization fund rate taken from credit users. New rates are as follows: 3% for loans given for less than one year, 1% for loans given for 1 - 2 years (before it was 0%), 0,5% for loans given for 2 - 3 years (before it was 0%) and 0% for loans given for more than 3 years. </a:t>
                      </a:r>
                      <a:endParaRPr lang="en-US" sz="800" b="0" i="0" u="none" strike="noStrike" dirty="0">
                        <a:solidFill>
                          <a:srgbClr val="953735"/>
                        </a:solidFill>
                        <a:effectLst/>
                        <a:latin typeface="Calibri"/>
                      </a:endParaRPr>
                    </a:p>
                  </a:txBody>
                  <a:tcPr marL="8274" marR="8274" marT="6206" marB="0" anchor="ctr"/>
                </a:tc>
                <a:tc>
                  <a:txBody>
                    <a:bodyPr/>
                    <a:lstStyle/>
                    <a:p>
                      <a:pPr algn="ctr" fontAlgn="ctr"/>
                      <a:r>
                        <a:rPr lang="tr-TR" sz="1200" u="none" strike="noStrike" dirty="0" err="1">
                          <a:solidFill>
                            <a:srgbClr val="953735"/>
                          </a:solidFill>
                          <a:effectLst/>
                        </a:rPr>
                        <a:t>January</a:t>
                      </a:r>
                      <a:r>
                        <a:rPr lang="tr-TR" sz="1200" u="none" strike="noStrike" dirty="0">
                          <a:solidFill>
                            <a:srgbClr val="953735"/>
                          </a:solidFill>
                          <a:effectLst/>
                        </a:rPr>
                        <a:t> 2013</a:t>
                      </a:r>
                      <a:endParaRPr lang="tr-TR" sz="1200" b="0" i="0" u="none" strike="noStrike" dirty="0">
                        <a:solidFill>
                          <a:srgbClr val="953735"/>
                        </a:solidFill>
                        <a:effectLst/>
                        <a:latin typeface="Calibri"/>
                      </a:endParaRPr>
                    </a:p>
                  </a:txBody>
                  <a:tcPr marL="8274" marR="8274" marT="6206" marB="0" anchor="ctr"/>
                </a:tc>
              </a:tr>
              <a:tr h="594066">
                <a:tc>
                  <a:txBody>
                    <a:bodyPr/>
                    <a:lstStyle/>
                    <a:p>
                      <a:pPr algn="ctr" fontAlgn="ctr"/>
                      <a:r>
                        <a:rPr lang="en-US" sz="1100" u="none" strike="noStrike" noProof="0" dirty="0">
                          <a:solidFill>
                            <a:srgbClr val="953735"/>
                          </a:solidFill>
                          <a:effectLst/>
                        </a:rPr>
                        <a:t>Withdrawal from a time deposit account before maturity</a:t>
                      </a:r>
                      <a:endParaRPr lang="en-US" sz="1100" b="0" i="0" u="none" strike="noStrike" noProof="0" dirty="0">
                        <a:solidFill>
                          <a:srgbClr val="953735"/>
                        </a:solidFill>
                        <a:effectLst/>
                        <a:latin typeface="Calibri"/>
                      </a:endParaRPr>
                    </a:p>
                  </a:txBody>
                  <a:tcPr marL="8274" marR="8274" marT="6206" marB="0" anchor="ctr"/>
                </a:tc>
                <a:tc>
                  <a:txBody>
                    <a:bodyPr/>
                    <a:lstStyle/>
                    <a:p>
                      <a:pPr algn="l" fontAlgn="ctr"/>
                      <a:r>
                        <a:rPr lang="en-US" sz="800" u="none" strike="noStrike" noProof="0" dirty="0" smtClean="0">
                          <a:solidFill>
                            <a:srgbClr val="953735"/>
                          </a:solidFill>
                          <a:effectLst/>
                        </a:rPr>
                        <a:t>Depositors can withdraw half of their time deposits at most two times without losing interest income if maturity of their account is one year and longer. For cumulative deposit account, the same process is valid if half of the amount is withdrawn at most three times.</a:t>
                      </a:r>
                      <a:endParaRPr lang="en-US" sz="800" b="0" i="0" u="none" strike="noStrike" noProof="0" dirty="0">
                        <a:solidFill>
                          <a:srgbClr val="953735"/>
                        </a:solidFill>
                        <a:effectLst/>
                        <a:latin typeface="Calibri"/>
                      </a:endParaRPr>
                    </a:p>
                  </a:txBody>
                  <a:tcPr marL="8274" marR="8274" marT="6206" marB="0" anchor="ctr"/>
                </a:tc>
                <a:tc>
                  <a:txBody>
                    <a:bodyPr/>
                    <a:lstStyle/>
                    <a:p>
                      <a:pPr algn="ctr" fontAlgn="ctr"/>
                      <a:r>
                        <a:rPr lang="tr-TR" sz="1200" u="none" strike="noStrike" dirty="0" err="1">
                          <a:solidFill>
                            <a:srgbClr val="953735"/>
                          </a:solidFill>
                          <a:effectLst/>
                        </a:rPr>
                        <a:t>January</a:t>
                      </a:r>
                      <a:r>
                        <a:rPr lang="tr-TR" sz="1200" u="none" strike="noStrike" dirty="0">
                          <a:solidFill>
                            <a:srgbClr val="953735"/>
                          </a:solidFill>
                          <a:effectLst/>
                        </a:rPr>
                        <a:t> 2013</a:t>
                      </a:r>
                      <a:endParaRPr lang="tr-TR" sz="1200" b="0" i="0" u="none" strike="noStrike" dirty="0">
                        <a:solidFill>
                          <a:srgbClr val="953735"/>
                        </a:solidFill>
                        <a:effectLst/>
                        <a:latin typeface="Calibri"/>
                      </a:endParaRPr>
                    </a:p>
                  </a:txBody>
                  <a:tcPr marL="8274" marR="8274" marT="6206" marB="0" anchor="ctr"/>
                </a:tc>
              </a:tr>
              <a:tr h="486054">
                <a:tc>
                  <a:txBody>
                    <a:bodyPr/>
                    <a:lstStyle/>
                    <a:p>
                      <a:pPr algn="ctr" fontAlgn="ctr"/>
                      <a:r>
                        <a:rPr lang="tr-TR" sz="1100" b="0" i="0" u="none" strike="noStrike" noProof="0" dirty="0" err="1" smtClean="0">
                          <a:solidFill>
                            <a:srgbClr val="953735"/>
                          </a:solidFill>
                          <a:effectLst/>
                          <a:latin typeface="Calibri"/>
                        </a:rPr>
                        <a:t>Leverage</a:t>
                      </a:r>
                      <a:r>
                        <a:rPr lang="tr-TR" sz="1100" b="0" i="0" u="none" strike="noStrike" noProof="0" dirty="0" smtClean="0">
                          <a:solidFill>
                            <a:srgbClr val="953735"/>
                          </a:solidFill>
                          <a:effectLst/>
                          <a:latin typeface="Calibri"/>
                        </a:rPr>
                        <a:t>,</a:t>
                      </a:r>
                      <a:r>
                        <a:rPr lang="tr-TR" sz="1100" b="0" i="0" u="none" strike="noStrike" baseline="0" noProof="0" dirty="0" smtClean="0">
                          <a:solidFill>
                            <a:srgbClr val="953735"/>
                          </a:solidFill>
                          <a:effectLst/>
                          <a:latin typeface="Calibri"/>
                        </a:rPr>
                        <a:t> </a:t>
                      </a:r>
                      <a:r>
                        <a:rPr lang="tr-TR" sz="1100" b="0" i="0" u="none" strike="noStrike" baseline="0" noProof="0" dirty="0" err="1" smtClean="0">
                          <a:solidFill>
                            <a:srgbClr val="953735"/>
                          </a:solidFill>
                          <a:effectLst/>
                          <a:latin typeface="Calibri"/>
                        </a:rPr>
                        <a:t>capital</a:t>
                      </a:r>
                      <a:r>
                        <a:rPr lang="tr-TR" sz="1100" b="0" i="0" u="none" strike="noStrike" baseline="0" noProof="0" dirty="0" smtClean="0">
                          <a:solidFill>
                            <a:srgbClr val="953735"/>
                          </a:solidFill>
                          <a:effectLst/>
                          <a:latin typeface="Calibri"/>
                        </a:rPr>
                        <a:t> </a:t>
                      </a:r>
                      <a:r>
                        <a:rPr lang="tr-TR" sz="1100" b="0" i="0" u="none" strike="noStrike" baseline="0" noProof="0" dirty="0" err="1" smtClean="0">
                          <a:solidFill>
                            <a:srgbClr val="953735"/>
                          </a:solidFill>
                          <a:effectLst/>
                          <a:latin typeface="Calibri"/>
                        </a:rPr>
                        <a:t>buffers</a:t>
                      </a:r>
                      <a:r>
                        <a:rPr lang="tr-TR" sz="1100" b="0" i="0" u="none" strike="noStrike" baseline="0" noProof="0" dirty="0" smtClean="0">
                          <a:solidFill>
                            <a:srgbClr val="953735"/>
                          </a:solidFill>
                          <a:effectLst/>
                          <a:latin typeface="Calibri"/>
                        </a:rPr>
                        <a:t>, </a:t>
                      </a:r>
                      <a:r>
                        <a:rPr lang="tr-TR" sz="1100" b="0" i="0" u="none" strike="noStrike" baseline="0" noProof="0" dirty="0" err="1" smtClean="0">
                          <a:solidFill>
                            <a:srgbClr val="953735"/>
                          </a:solidFill>
                          <a:effectLst/>
                          <a:latin typeface="Calibri"/>
                        </a:rPr>
                        <a:t>capital</a:t>
                      </a:r>
                      <a:r>
                        <a:rPr lang="tr-TR" sz="1100" b="0" i="0" u="none" strike="noStrike" baseline="0" noProof="0" dirty="0" smtClean="0">
                          <a:solidFill>
                            <a:srgbClr val="953735"/>
                          </a:solidFill>
                          <a:effectLst/>
                          <a:latin typeface="Calibri"/>
                        </a:rPr>
                        <a:t> </a:t>
                      </a:r>
                      <a:r>
                        <a:rPr lang="tr-TR" sz="1100" b="0" i="0" u="none" strike="noStrike" baseline="0" noProof="0" dirty="0" err="1" smtClean="0">
                          <a:solidFill>
                            <a:srgbClr val="953735"/>
                          </a:solidFill>
                          <a:effectLst/>
                          <a:latin typeface="Calibri"/>
                        </a:rPr>
                        <a:t>adequecy</a:t>
                      </a:r>
                      <a:endParaRPr lang="en-US" sz="1100" b="0" i="0" u="none" strike="noStrike" noProof="0" dirty="0">
                        <a:solidFill>
                          <a:srgbClr val="953735"/>
                        </a:solidFill>
                        <a:effectLst/>
                        <a:latin typeface="Calibri"/>
                      </a:endParaRPr>
                    </a:p>
                  </a:txBody>
                  <a:tcPr marL="8274" marR="8274" marT="6206" marB="0" anchor="ctr"/>
                </a:tc>
                <a:tc>
                  <a:txBody>
                    <a:bodyPr/>
                    <a:lstStyle/>
                    <a:p>
                      <a:pPr marL="0" algn="l" defTabSz="914400" rtl="0" eaLnBrk="1" fontAlgn="ctr" latinLnBrk="0" hangingPunct="1"/>
                      <a:r>
                        <a:rPr lang="en-US" sz="800" u="none" strike="noStrike" kern="1200" noProof="0" dirty="0" smtClean="0">
                          <a:solidFill>
                            <a:srgbClr val="953735"/>
                          </a:solidFill>
                          <a:effectLst/>
                          <a:latin typeface="+mn-lt"/>
                          <a:ea typeface="+mn-ea"/>
                          <a:cs typeface="+mn-cs"/>
                        </a:rPr>
                        <a:t>BRSA has issued the several regulations within the framework of the harmonization process for Basel III on leverage, capital Conservation and countercyclical capital buffers</a:t>
                      </a:r>
                      <a:endParaRPr lang="en-US" sz="800" u="none" strike="noStrike" kern="1200" noProof="0" dirty="0">
                        <a:solidFill>
                          <a:srgbClr val="953735"/>
                        </a:solidFill>
                        <a:effectLst/>
                        <a:latin typeface="+mn-lt"/>
                        <a:ea typeface="+mn-ea"/>
                        <a:cs typeface="+mn-cs"/>
                      </a:endParaRPr>
                    </a:p>
                  </a:txBody>
                  <a:tcPr marL="8274" marR="8274" marT="6206" marB="0" anchor="ctr"/>
                </a:tc>
                <a:tc>
                  <a:txBody>
                    <a:bodyPr/>
                    <a:lstStyle/>
                    <a:p>
                      <a:pPr algn="ctr" fontAlgn="ctr"/>
                      <a:r>
                        <a:rPr lang="tr-TR" sz="1200" b="0" i="0" u="none" strike="noStrike" dirty="0" err="1" smtClean="0">
                          <a:solidFill>
                            <a:srgbClr val="953735"/>
                          </a:solidFill>
                          <a:effectLst/>
                          <a:latin typeface="Calibri"/>
                        </a:rPr>
                        <a:t>January</a:t>
                      </a:r>
                      <a:r>
                        <a:rPr lang="tr-TR" sz="1200" b="0" i="0" u="none" strike="noStrike" dirty="0" smtClean="0">
                          <a:solidFill>
                            <a:srgbClr val="953735"/>
                          </a:solidFill>
                          <a:effectLst/>
                          <a:latin typeface="Calibri"/>
                        </a:rPr>
                        <a:t> 2014</a:t>
                      </a:r>
                      <a:endParaRPr lang="tr-TR" sz="1200" b="0" i="0" u="none" strike="noStrike" dirty="0">
                        <a:solidFill>
                          <a:srgbClr val="953735"/>
                        </a:solidFill>
                        <a:effectLst/>
                        <a:latin typeface="Calibri"/>
                      </a:endParaRPr>
                    </a:p>
                  </a:txBody>
                  <a:tcPr marL="8274" marR="8274" marT="6206" marB="0" anchor="ctr"/>
                </a:tc>
              </a:tr>
              <a:tr h="637271">
                <a:tc>
                  <a:txBody>
                    <a:bodyPr/>
                    <a:lstStyle/>
                    <a:p>
                      <a:pPr algn="ctr" fontAlgn="ctr"/>
                      <a:r>
                        <a:rPr lang="tr-TR" sz="1100" b="0" i="0" u="none" strike="noStrike" noProof="0" dirty="0" err="1" smtClean="0">
                          <a:solidFill>
                            <a:srgbClr val="953735"/>
                          </a:solidFill>
                          <a:effectLst/>
                          <a:latin typeface="Calibri"/>
                        </a:rPr>
                        <a:t>Measures</a:t>
                      </a:r>
                      <a:r>
                        <a:rPr lang="tr-TR" sz="1100" b="0" i="0" u="none" strike="noStrike" baseline="0" noProof="0" dirty="0" smtClean="0">
                          <a:solidFill>
                            <a:srgbClr val="953735"/>
                          </a:solidFill>
                          <a:effectLst/>
                          <a:latin typeface="Calibri"/>
                        </a:rPr>
                        <a:t> on </a:t>
                      </a:r>
                      <a:r>
                        <a:rPr lang="tr-TR" sz="1100" b="0" i="0" u="none" strike="noStrike" baseline="0" noProof="0" dirty="0" err="1" smtClean="0">
                          <a:solidFill>
                            <a:srgbClr val="953735"/>
                          </a:solidFill>
                          <a:effectLst/>
                          <a:latin typeface="Calibri"/>
                        </a:rPr>
                        <a:t>creadit</a:t>
                      </a:r>
                      <a:r>
                        <a:rPr lang="tr-TR" sz="1100" b="0" i="0" u="none" strike="noStrike" baseline="0" noProof="0" dirty="0" smtClean="0">
                          <a:solidFill>
                            <a:srgbClr val="953735"/>
                          </a:solidFill>
                          <a:effectLst/>
                          <a:latin typeface="Calibri"/>
                        </a:rPr>
                        <a:t> </a:t>
                      </a:r>
                      <a:r>
                        <a:rPr lang="tr-TR" sz="1100" b="0" i="0" u="none" strike="noStrike" baseline="0" noProof="0" dirty="0" err="1" smtClean="0">
                          <a:solidFill>
                            <a:srgbClr val="953735"/>
                          </a:solidFill>
                          <a:effectLst/>
                          <a:latin typeface="Calibri"/>
                        </a:rPr>
                        <a:t>card</a:t>
                      </a:r>
                      <a:r>
                        <a:rPr lang="tr-TR" sz="1100" b="0" i="0" u="none" strike="noStrike" baseline="0" noProof="0" dirty="0" smtClean="0">
                          <a:solidFill>
                            <a:srgbClr val="953735"/>
                          </a:solidFill>
                          <a:effectLst/>
                          <a:latin typeface="Calibri"/>
                        </a:rPr>
                        <a:t> </a:t>
                      </a:r>
                      <a:r>
                        <a:rPr lang="tr-TR" sz="1100" b="0" i="0" u="none" strike="noStrike" baseline="0" noProof="0" dirty="0" err="1" smtClean="0">
                          <a:solidFill>
                            <a:srgbClr val="953735"/>
                          </a:solidFill>
                          <a:effectLst/>
                          <a:latin typeface="Calibri"/>
                        </a:rPr>
                        <a:t>usage</a:t>
                      </a:r>
                      <a:r>
                        <a:rPr lang="tr-TR" sz="1100" b="0" i="0" u="none" strike="noStrike" baseline="0" noProof="0" dirty="0" smtClean="0">
                          <a:solidFill>
                            <a:srgbClr val="953735"/>
                          </a:solidFill>
                          <a:effectLst/>
                          <a:latin typeface="Calibri"/>
                        </a:rPr>
                        <a:t> </a:t>
                      </a:r>
                      <a:r>
                        <a:rPr lang="tr-TR" sz="1100" b="0" i="0" u="none" strike="noStrike" baseline="0" noProof="0" dirty="0" err="1" smtClean="0">
                          <a:solidFill>
                            <a:srgbClr val="953735"/>
                          </a:solidFill>
                          <a:effectLst/>
                          <a:latin typeface="Calibri"/>
                        </a:rPr>
                        <a:t>and</a:t>
                      </a:r>
                      <a:r>
                        <a:rPr lang="tr-TR" sz="1100" b="0" i="0" u="none" strike="noStrike" baseline="0" noProof="0" dirty="0" smtClean="0">
                          <a:solidFill>
                            <a:srgbClr val="953735"/>
                          </a:solidFill>
                          <a:effectLst/>
                          <a:latin typeface="+mn-lt"/>
                        </a:rPr>
                        <a:t> </a:t>
                      </a:r>
                      <a:r>
                        <a:rPr lang="tr-TR" sz="1100" b="0" i="0" u="none" strike="noStrike" baseline="0" noProof="0" dirty="0" err="1" smtClean="0">
                          <a:solidFill>
                            <a:srgbClr val="953735"/>
                          </a:solidFill>
                          <a:effectLst/>
                          <a:latin typeface="+mn-lt"/>
                        </a:rPr>
                        <a:t>consumer</a:t>
                      </a:r>
                      <a:r>
                        <a:rPr lang="tr-TR" sz="1100" b="0" i="0" u="none" strike="noStrike" baseline="0" noProof="0" dirty="0" smtClean="0">
                          <a:solidFill>
                            <a:srgbClr val="953735"/>
                          </a:solidFill>
                          <a:effectLst/>
                          <a:latin typeface="+mn-lt"/>
                        </a:rPr>
                        <a:t> </a:t>
                      </a:r>
                      <a:r>
                        <a:rPr lang="tr-TR" sz="1100" b="0" i="0" u="none" strike="noStrike" baseline="0" noProof="0" dirty="0" err="1" smtClean="0">
                          <a:solidFill>
                            <a:srgbClr val="953735"/>
                          </a:solidFill>
                          <a:effectLst/>
                          <a:latin typeface="+mn-lt"/>
                        </a:rPr>
                        <a:t>loans</a:t>
                      </a:r>
                      <a:r>
                        <a:rPr lang="tr-TR" sz="1100" b="0" i="0" u="none" strike="noStrike" baseline="0" noProof="0" dirty="0" smtClean="0">
                          <a:solidFill>
                            <a:srgbClr val="953735"/>
                          </a:solidFill>
                          <a:effectLst/>
                          <a:latin typeface="+mn-lt"/>
                        </a:rPr>
                        <a:t> </a:t>
                      </a:r>
                      <a:endParaRPr lang="en-US" sz="1100" b="0" i="0" u="none" strike="noStrike" noProof="0" dirty="0">
                        <a:solidFill>
                          <a:srgbClr val="953735"/>
                        </a:solidFill>
                        <a:effectLst/>
                        <a:latin typeface="Calibri"/>
                      </a:endParaRPr>
                    </a:p>
                  </a:txBody>
                  <a:tcPr marL="8274" marR="8274" marT="6206" marB="0" anchor="ctr"/>
                </a:tc>
                <a:tc>
                  <a:txBody>
                    <a:bodyPr/>
                    <a:lstStyle/>
                    <a:p>
                      <a:pPr marL="0" algn="l" defTabSz="914400" rtl="0" eaLnBrk="1" fontAlgn="ctr" latinLnBrk="0" hangingPunct="1"/>
                      <a:r>
                        <a:rPr lang="tr-TR" sz="800" u="none" strike="noStrike" kern="1200" noProof="0" dirty="0" smtClean="0">
                          <a:solidFill>
                            <a:srgbClr val="953735"/>
                          </a:solidFill>
                          <a:effectLst/>
                          <a:latin typeface="+mn-lt"/>
                          <a:ea typeface="+mn-ea"/>
                          <a:cs typeface="+mn-cs"/>
                        </a:rPr>
                        <a:t>T</a:t>
                      </a:r>
                      <a:r>
                        <a:rPr lang="en-US" sz="800" u="none" strike="noStrike" kern="1200" noProof="0" dirty="0" smtClean="0">
                          <a:solidFill>
                            <a:srgbClr val="953735"/>
                          </a:solidFill>
                          <a:effectLst/>
                          <a:latin typeface="+mn-lt"/>
                          <a:ea typeface="+mn-ea"/>
                          <a:cs typeface="+mn-cs"/>
                        </a:rPr>
                        <a:t>he scope of the incremental provision ratios increased for consumer</a:t>
                      </a:r>
                      <a:r>
                        <a:rPr lang="en-US" sz="800" u="none" strike="noStrike" kern="1200" baseline="0" noProof="0" dirty="0" smtClean="0">
                          <a:solidFill>
                            <a:srgbClr val="953735"/>
                          </a:solidFill>
                          <a:effectLst/>
                          <a:latin typeface="+mn-lt"/>
                          <a:ea typeface="+mn-ea"/>
                          <a:cs typeface="+mn-cs"/>
                        </a:rPr>
                        <a:t> loans. </a:t>
                      </a:r>
                      <a:endParaRPr lang="en-US" sz="800" u="none" strike="noStrike" kern="1200" noProof="0" dirty="0" smtClean="0">
                        <a:solidFill>
                          <a:srgbClr val="953735"/>
                        </a:solidFill>
                        <a:effectLst/>
                        <a:latin typeface="+mn-lt"/>
                        <a:ea typeface="+mn-ea"/>
                        <a:cs typeface="+mn-cs"/>
                      </a:endParaRPr>
                    </a:p>
                    <a:p>
                      <a:pPr marL="0" algn="l" defTabSz="914400" rtl="0" eaLnBrk="1" fontAlgn="ctr" latinLnBrk="0" hangingPunct="1"/>
                      <a:r>
                        <a:rPr lang="en-US" sz="800" u="none" strike="noStrike" kern="1200" noProof="0" dirty="0" smtClean="0">
                          <a:solidFill>
                            <a:srgbClr val="953735"/>
                          </a:solidFill>
                          <a:effectLst/>
                          <a:latin typeface="+mn-lt"/>
                          <a:ea typeface="+mn-ea"/>
                          <a:cs typeface="+mn-cs"/>
                        </a:rPr>
                        <a:t> Risk weights of receivables from credit cards and long-term automobile loans that were used in calculating capital adequacy ratios were increased. The minimum payment ratio for credit cards increased,</a:t>
                      </a:r>
                      <a:r>
                        <a:rPr lang="en-US" sz="800" u="none" strike="noStrike" kern="1200" baseline="0" noProof="0" dirty="0" smtClean="0">
                          <a:solidFill>
                            <a:srgbClr val="953735"/>
                          </a:solidFill>
                          <a:effectLst/>
                          <a:latin typeface="+mn-lt"/>
                          <a:ea typeface="+mn-ea"/>
                          <a:cs typeface="+mn-cs"/>
                        </a:rPr>
                        <a:t> card limits reduced for the first time users and lower income group. </a:t>
                      </a:r>
                      <a:endParaRPr lang="en-US" sz="800" u="none" strike="noStrike" kern="1200" noProof="0" dirty="0">
                        <a:solidFill>
                          <a:srgbClr val="953735"/>
                        </a:solidFill>
                        <a:effectLst/>
                        <a:latin typeface="+mn-lt"/>
                        <a:ea typeface="+mn-ea"/>
                        <a:cs typeface="+mn-cs"/>
                      </a:endParaRPr>
                    </a:p>
                  </a:txBody>
                  <a:tcPr marL="8274" marR="8274" marT="620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0" i="0" u="none" strike="noStrike" dirty="0" err="1" smtClean="0">
                          <a:solidFill>
                            <a:srgbClr val="953735"/>
                          </a:solidFill>
                          <a:effectLst/>
                          <a:latin typeface="+mn-lt"/>
                        </a:rPr>
                        <a:t>January</a:t>
                      </a:r>
                      <a:r>
                        <a:rPr lang="tr-TR" sz="1200" b="0" i="0" u="none" strike="noStrike" dirty="0" smtClean="0">
                          <a:solidFill>
                            <a:srgbClr val="953735"/>
                          </a:solidFill>
                          <a:effectLst/>
                          <a:latin typeface="+mn-lt"/>
                        </a:rPr>
                        <a:t> 2014</a:t>
                      </a:r>
                    </a:p>
                    <a:p>
                      <a:pPr algn="ctr" fontAlgn="ctr"/>
                      <a:endParaRPr lang="tr-TR" sz="1200" b="0" i="0" u="none" strike="noStrike" dirty="0">
                        <a:solidFill>
                          <a:srgbClr val="953735"/>
                        </a:solidFill>
                        <a:effectLst/>
                        <a:latin typeface="Calibri"/>
                      </a:endParaRPr>
                    </a:p>
                  </a:txBody>
                  <a:tcPr marL="8274" marR="8274" marT="6206" marB="0" anchor="ctr"/>
                </a:tc>
              </a:tr>
            </a:tbl>
          </a:graphicData>
        </a:graphic>
      </p:graphicFrame>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36</a:t>
            </a:fld>
            <a:endParaRPr lang="tr-TR">
              <a:solidFill>
                <a:srgbClr val="FFFFFF"/>
              </a:solidFill>
            </a:endParaRPr>
          </a:p>
        </p:txBody>
      </p:sp>
    </p:spTree>
    <p:extLst>
      <p:ext uri="{BB962C8B-B14F-4D97-AF65-F5344CB8AC3E}">
        <p14:creationId xmlns:p14="http://schemas.microsoft.com/office/powerpoint/2010/main" val="421294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Effect</a:t>
            </a:r>
            <a:r>
              <a:rPr lang="tr-TR" sz="3200" dirty="0" smtClean="0"/>
              <a:t>I</a:t>
            </a:r>
            <a:r>
              <a:rPr lang="en-US" sz="3200" dirty="0" err="1" smtClean="0"/>
              <a:t>veness</a:t>
            </a:r>
            <a:r>
              <a:rPr lang="en-US" sz="3200" dirty="0" smtClean="0"/>
              <a:t> of </a:t>
            </a:r>
            <a:r>
              <a:rPr lang="en-US" sz="3200" dirty="0" err="1" smtClean="0"/>
              <a:t>macroprudent</a:t>
            </a:r>
            <a:r>
              <a:rPr lang="tr-TR" sz="3200" dirty="0" smtClean="0"/>
              <a:t>I</a:t>
            </a:r>
            <a:r>
              <a:rPr lang="en-US" sz="3200" dirty="0" smtClean="0"/>
              <a:t>al pol</a:t>
            </a:r>
            <a:r>
              <a:rPr lang="tr-TR" sz="3200" dirty="0" smtClean="0"/>
              <a:t>I</a:t>
            </a:r>
            <a:r>
              <a:rPr lang="en-US" sz="3200" dirty="0" smtClean="0"/>
              <a:t>c</a:t>
            </a:r>
            <a:r>
              <a:rPr lang="tr-TR" sz="3200" dirty="0" smtClean="0"/>
              <a:t>I</a:t>
            </a:r>
            <a:r>
              <a:rPr lang="en-US" sz="3200" dirty="0" err="1" smtClean="0"/>
              <a:t>es</a:t>
            </a:r>
            <a:r>
              <a:rPr lang="en-US" sz="3200" dirty="0" smtClean="0"/>
              <a:t> </a:t>
            </a:r>
            <a:r>
              <a:rPr lang="tr-TR" sz="3200" dirty="0" smtClean="0"/>
              <a:t>I</a:t>
            </a:r>
            <a:r>
              <a:rPr lang="en-US" sz="3200" dirty="0" smtClean="0"/>
              <a:t>n Turkey: </a:t>
            </a:r>
            <a:r>
              <a:rPr lang="tr-TR" sz="3200" dirty="0" smtClean="0"/>
              <a:t/>
            </a:r>
            <a:br>
              <a:rPr lang="tr-TR" sz="3200" dirty="0" smtClean="0"/>
            </a:br>
            <a:r>
              <a:rPr lang="en-US" sz="3200" dirty="0" smtClean="0"/>
              <a:t>An </a:t>
            </a:r>
            <a:r>
              <a:rPr lang="en-US" sz="3200" dirty="0" err="1" smtClean="0"/>
              <a:t>emp</a:t>
            </a:r>
            <a:r>
              <a:rPr lang="tr-TR" sz="3200" dirty="0" smtClean="0"/>
              <a:t>I</a:t>
            </a:r>
            <a:r>
              <a:rPr lang="en-US" sz="3200" dirty="0" smtClean="0"/>
              <a:t>r</a:t>
            </a:r>
            <a:r>
              <a:rPr lang="tr-TR" sz="3200" dirty="0" smtClean="0"/>
              <a:t>I</a:t>
            </a:r>
            <a:r>
              <a:rPr lang="en-US" sz="3200" dirty="0" err="1" smtClean="0"/>
              <a:t>cal</a:t>
            </a:r>
            <a:r>
              <a:rPr lang="en-US" sz="3200" dirty="0" smtClean="0"/>
              <a:t> assessment</a:t>
            </a:r>
            <a:endParaRPr lang="tr-TR" sz="3200" dirty="0"/>
          </a:p>
        </p:txBody>
      </p:sp>
      <p:sp>
        <p:nvSpPr>
          <p:cNvPr id="3" name="Slide Number Placeholder 2"/>
          <p:cNvSpPr>
            <a:spLocks noGrp="1"/>
          </p:cNvSpPr>
          <p:nvPr>
            <p:ph type="sldNum" sz="quarter" idx="10"/>
          </p:nvPr>
        </p:nvSpPr>
        <p:spPr/>
        <p:txBody>
          <a:bodyPr/>
          <a:lstStyle/>
          <a:p>
            <a:fld id="{DE9E0133-E000-4780-B86F-150BEFDCB418}" type="slidenum">
              <a:rPr lang="tr-TR" altLang="tr-TR" smtClean="0">
                <a:solidFill>
                  <a:srgbClr val="FFFFFF"/>
                </a:solidFill>
              </a:rPr>
              <a:pPr/>
              <a:t>37</a:t>
            </a:fld>
            <a:endParaRPr lang="tr-TR" altLang="tr-TR">
              <a:solidFill>
                <a:srgbClr val="FFFFFF"/>
              </a:solidFill>
            </a:endParaRPr>
          </a:p>
        </p:txBody>
      </p:sp>
    </p:spTree>
    <p:extLst>
      <p:ext uri="{BB962C8B-B14F-4D97-AF65-F5344CB8AC3E}">
        <p14:creationId xmlns:p14="http://schemas.microsoft.com/office/powerpoint/2010/main" val="1334620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861214605"/>
              </p:ext>
            </p:extLst>
          </p:nvPr>
        </p:nvGraphicFramePr>
        <p:xfrm>
          <a:off x="539552" y="1221600"/>
          <a:ext cx="8280919" cy="3078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03648" y="789552"/>
            <a:ext cx="6696744" cy="646331"/>
          </a:xfrm>
          <a:prstGeom prst="rect">
            <a:avLst/>
          </a:prstGeom>
          <a:noFill/>
        </p:spPr>
        <p:txBody>
          <a:bodyPr wrap="square" rtlCol="0">
            <a:spAutoFit/>
          </a:bodyPr>
          <a:lstStyle/>
          <a:p>
            <a:pPr algn="ctr"/>
            <a:r>
              <a:rPr lang="tr-TR" b="1" dirty="0" smtClean="0"/>
              <a:t>Portfolio </a:t>
            </a:r>
            <a:r>
              <a:rPr lang="tr-TR" b="1" dirty="0" err="1" smtClean="0"/>
              <a:t>Flows</a:t>
            </a:r>
            <a:r>
              <a:rPr lang="tr-TR" b="1" dirty="0" smtClean="0"/>
              <a:t> </a:t>
            </a:r>
            <a:r>
              <a:rPr lang="tr-TR" b="1" dirty="0" err="1" smtClean="0"/>
              <a:t>to</a:t>
            </a:r>
            <a:r>
              <a:rPr lang="tr-TR" b="1" dirty="0" smtClean="0"/>
              <a:t> </a:t>
            </a:r>
            <a:r>
              <a:rPr lang="tr-TR" b="1" dirty="0" err="1" smtClean="0"/>
              <a:t>Emerging</a:t>
            </a:r>
            <a:r>
              <a:rPr lang="tr-TR" b="1" dirty="0" smtClean="0"/>
              <a:t> </a:t>
            </a:r>
            <a:r>
              <a:rPr lang="tr-TR" b="1" dirty="0" err="1" smtClean="0"/>
              <a:t>Markets</a:t>
            </a:r>
            <a:r>
              <a:rPr lang="tr-TR" b="1" dirty="0"/>
              <a:t> </a:t>
            </a:r>
            <a:r>
              <a:rPr lang="tr-TR" b="1" dirty="0" smtClean="0"/>
              <a:t>(1/2005-5/2014)</a:t>
            </a:r>
          </a:p>
          <a:p>
            <a:pPr algn="ctr"/>
            <a:r>
              <a:rPr lang="tr-TR" b="1" dirty="0" smtClean="0"/>
              <a:t>(13-week </a:t>
            </a:r>
            <a:r>
              <a:rPr lang="tr-TR" b="1" dirty="0" err="1" smtClean="0"/>
              <a:t>moving</a:t>
            </a:r>
            <a:r>
              <a:rPr lang="tr-TR" b="1" dirty="0" smtClean="0"/>
              <a:t> </a:t>
            </a:r>
            <a:r>
              <a:rPr lang="tr-TR" b="1" dirty="0" err="1" smtClean="0"/>
              <a:t>average</a:t>
            </a:r>
            <a:r>
              <a:rPr lang="tr-TR" b="1" dirty="0" smtClean="0"/>
              <a:t>, </a:t>
            </a:r>
            <a:r>
              <a:rPr lang="tr-TR" b="1" dirty="0" err="1" smtClean="0"/>
              <a:t>billion</a:t>
            </a:r>
            <a:r>
              <a:rPr lang="tr-TR" b="1" dirty="0" smtClean="0"/>
              <a:t> USD)</a:t>
            </a:r>
          </a:p>
        </p:txBody>
      </p:sp>
      <p:sp>
        <p:nvSpPr>
          <p:cNvPr id="8" name="TextBox 7"/>
          <p:cNvSpPr txBox="1"/>
          <p:nvPr/>
        </p:nvSpPr>
        <p:spPr>
          <a:xfrm>
            <a:off x="1619671" y="4407954"/>
            <a:ext cx="1380506" cy="307777"/>
          </a:xfrm>
          <a:prstGeom prst="rect">
            <a:avLst/>
          </a:prstGeom>
          <a:noFill/>
        </p:spPr>
        <p:txBody>
          <a:bodyPr wrap="none" rtlCol="0">
            <a:spAutoFit/>
          </a:bodyPr>
          <a:lstStyle/>
          <a:p>
            <a:r>
              <a:rPr lang="tr-TR" sz="1400" dirty="0"/>
              <a:t>Source: EPFR</a:t>
            </a:r>
            <a:r>
              <a:rPr lang="tr-TR" sz="1400" dirty="0" smtClean="0"/>
              <a:t>.</a:t>
            </a:r>
            <a:endParaRPr lang="tr-TR" sz="1400" dirty="0"/>
          </a:p>
        </p:txBody>
      </p:sp>
      <p:cxnSp>
        <p:nvCxnSpPr>
          <p:cNvPr id="10" name="Straight Connector 9"/>
          <p:cNvCxnSpPr/>
          <p:nvPr/>
        </p:nvCxnSpPr>
        <p:spPr>
          <a:xfrm flipV="1">
            <a:off x="3923928" y="1491630"/>
            <a:ext cx="0" cy="2376264"/>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71600" y="1437624"/>
            <a:ext cx="2880320" cy="2430270"/>
          </a:xfrm>
          <a:prstGeom prst="rect">
            <a:avLst/>
          </a:prstGeom>
          <a:solidFill>
            <a:srgbClr val="CCE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itle 3"/>
          <p:cNvSpPr>
            <a:spLocks noGrp="1"/>
          </p:cNvSpPr>
          <p:nvPr>
            <p:ph type="title"/>
          </p:nvPr>
        </p:nvSpPr>
        <p:spPr/>
        <p:txBody>
          <a:bodyPr>
            <a:noAutofit/>
          </a:bodyPr>
          <a:lstStyle/>
          <a:p>
            <a:pPr fontAlgn="auto">
              <a:spcBef>
                <a:spcPts val="0"/>
              </a:spcBef>
              <a:spcAft>
                <a:spcPts val="0"/>
              </a:spcAft>
              <a:defRPr/>
            </a:pP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Global </a:t>
            </a:r>
            <a:r>
              <a:rPr lang="tr-TR" sz="2000" dirty="0" err="1">
                <a:latin typeface="Arial" pitchFamily="34" charset="0"/>
                <a:cs typeface="Arial" pitchFamily="34" charset="0"/>
              </a:rPr>
              <a:t>capital</a:t>
            </a:r>
            <a:r>
              <a:rPr lang="tr-TR" sz="2000" dirty="0">
                <a:latin typeface="Arial" pitchFamily="34" charset="0"/>
                <a:cs typeface="Arial" pitchFamily="34" charset="0"/>
              </a:rPr>
              <a:t> </a:t>
            </a:r>
            <a:r>
              <a:rPr lang="tr-TR" sz="2000" dirty="0" err="1">
                <a:latin typeface="Arial" pitchFamily="34" charset="0"/>
                <a:cs typeface="Arial" pitchFamily="34" charset="0"/>
              </a:rPr>
              <a:t>flows</a:t>
            </a:r>
            <a:r>
              <a:rPr lang="tr-TR" sz="2000" dirty="0">
                <a:latin typeface="Arial" pitchFamily="34" charset="0"/>
                <a:cs typeface="Arial" pitchFamily="34" charset="0"/>
              </a:rPr>
              <a:t> </a:t>
            </a:r>
            <a:r>
              <a:rPr lang="tr-TR" sz="2000" dirty="0" err="1" smtClean="0">
                <a:latin typeface="Arial" pitchFamily="34" charset="0"/>
                <a:cs typeface="Arial" pitchFamily="34" charset="0"/>
              </a:rPr>
              <a:t>have</a:t>
            </a:r>
            <a:r>
              <a:rPr lang="tr-TR" sz="2000" dirty="0" smtClean="0">
                <a:latin typeface="Arial" pitchFamily="34" charset="0"/>
                <a:cs typeface="Arial" pitchFamily="34" charset="0"/>
              </a:rPr>
              <a:t> </a:t>
            </a:r>
            <a:r>
              <a:rPr lang="tr-TR" sz="2000" dirty="0" err="1">
                <a:latin typeface="Arial" pitchFamily="34" charset="0"/>
                <a:cs typeface="Arial" pitchFamily="34" charset="0"/>
              </a:rPr>
              <a:t>been</a:t>
            </a:r>
            <a:r>
              <a:rPr lang="tr-TR" sz="2000" dirty="0">
                <a:latin typeface="Arial" pitchFamily="34" charset="0"/>
                <a:cs typeface="Arial" pitchFamily="34" charset="0"/>
              </a:rPr>
              <a:t> </a:t>
            </a:r>
            <a:r>
              <a:rPr lang="tr-TR" sz="2000" dirty="0" err="1">
                <a:latin typeface="Arial" pitchFamily="34" charset="0"/>
                <a:cs typeface="Arial" pitchFamily="34" charset="0"/>
              </a:rPr>
              <a:t>excessively</a:t>
            </a:r>
            <a:r>
              <a:rPr lang="tr-TR" sz="2000" dirty="0">
                <a:latin typeface="Arial" pitchFamily="34" charset="0"/>
                <a:cs typeface="Arial" pitchFamily="34" charset="0"/>
              </a:rPr>
              <a:t> </a:t>
            </a:r>
            <a:r>
              <a:rPr lang="tr-TR" sz="2000" dirty="0" err="1">
                <a:latin typeface="Arial" pitchFamily="34" charset="0"/>
                <a:cs typeface="Arial" pitchFamily="34" charset="0"/>
              </a:rPr>
              <a:t>large</a:t>
            </a:r>
            <a:r>
              <a:rPr lang="tr-TR" sz="2000" dirty="0">
                <a:latin typeface="Arial" pitchFamily="34" charset="0"/>
                <a:cs typeface="Arial" pitchFamily="34" charset="0"/>
              </a:rPr>
              <a:t> </a:t>
            </a:r>
            <a:r>
              <a:rPr lang="tr-TR" sz="2000" dirty="0" err="1">
                <a:latin typeface="Arial" pitchFamily="34" charset="0"/>
                <a:cs typeface="Arial" pitchFamily="34" charset="0"/>
              </a:rPr>
              <a:t>and</a:t>
            </a:r>
            <a:r>
              <a:rPr lang="tr-TR" sz="2000" dirty="0">
                <a:latin typeface="Arial" pitchFamily="34" charset="0"/>
                <a:cs typeface="Arial" pitchFamily="34" charset="0"/>
              </a:rPr>
              <a:t> </a:t>
            </a:r>
            <a:r>
              <a:rPr lang="tr-TR" sz="2000" dirty="0" err="1" smtClean="0">
                <a:latin typeface="Arial" pitchFamily="34" charset="0"/>
                <a:cs typeface="Arial" pitchFamily="34" charset="0"/>
              </a:rPr>
              <a:t>volatile</a:t>
            </a:r>
            <a:r>
              <a:rPr lang="tr-TR" sz="2000" dirty="0" smtClean="0">
                <a:latin typeface="Arial" pitchFamily="34" charset="0"/>
                <a:cs typeface="Arial" pitchFamily="34" charset="0"/>
              </a:rPr>
              <a:t>…</a:t>
            </a:r>
            <a:r>
              <a:rPr lang="tr-TR" sz="2000" dirty="0">
                <a:latin typeface="Arial" pitchFamily="34" charset="0"/>
                <a:cs typeface="Arial" pitchFamily="34" charset="0"/>
              </a:rPr>
              <a:t/>
            </a:r>
            <a:br>
              <a:rPr lang="tr-TR" sz="2000" dirty="0">
                <a:latin typeface="Arial" pitchFamily="34" charset="0"/>
                <a:cs typeface="Arial" pitchFamily="34" charset="0"/>
              </a:rPr>
            </a:br>
            <a:endParaRPr lang="tr-TR" sz="2000" dirty="0"/>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38</a:t>
            </a:fld>
            <a:endParaRPr lang="tr-TR">
              <a:solidFill>
                <a:srgbClr val="FFFFFF"/>
              </a:solidFill>
            </a:endParaRPr>
          </a:p>
        </p:txBody>
      </p:sp>
    </p:spTree>
    <p:extLst>
      <p:ext uri="{BB962C8B-B14F-4D97-AF65-F5344CB8AC3E}">
        <p14:creationId xmlns:p14="http://schemas.microsoft.com/office/powerpoint/2010/main" val="200448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268346"/>
            <a:ext cx="8564637" cy="292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87624" y="928701"/>
            <a:ext cx="6696744" cy="369332"/>
          </a:xfrm>
          <a:prstGeom prst="rect">
            <a:avLst/>
          </a:prstGeom>
          <a:noFill/>
        </p:spPr>
        <p:txBody>
          <a:bodyPr wrap="square" rtlCol="0">
            <a:spAutoFit/>
          </a:bodyPr>
          <a:lstStyle/>
          <a:p>
            <a:pPr algn="ctr"/>
            <a:r>
              <a:rPr lang="tr-TR" b="1" dirty="0" smtClean="0"/>
              <a:t>Bank-</a:t>
            </a:r>
            <a:r>
              <a:rPr lang="tr-TR" b="1" dirty="0" err="1" smtClean="0"/>
              <a:t>based</a:t>
            </a:r>
            <a:r>
              <a:rPr lang="tr-TR" b="1" dirty="0" smtClean="0"/>
              <a:t> </a:t>
            </a:r>
            <a:r>
              <a:rPr lang="tr-TR" b="1" dirty="0" err="1" smtClean="0"/>
              <a:t>cross-border</a:t>
            </a:r>
            <a:r>
              <a:rPr lang="tr-TR" b="1" dirty="0" smtClean="0"/>
              <a:t> </a:t>
            </a:r>
            <a:r>
              <a:rPr lang="tr-TR" b="1" dirty="0" err="1" smtClean="0"/>
              <a:t>capital</a:t>
            </a:r>
            <a:r>
              <a:rPr lang="tr-TR" b="1" dirty="0" smtClean="0"/>
              <a:t> </a:t>
            </a:r>
            <a:r>
              <a:rPr lang="tr-TR" b="1" dirty="0" err="1" smtClean="0"/>
              <a:t>flows</a:t>
            </a:r>
            <a:r>
              <a:rPr lang="tr-TR" b="1" dirty="0" smtClean="0"/>
              <a:t> </a:t>
            </a:r>
          </a:p>
        </p:txBody>
      </p:sp>
      <p:sp>
        <p:nvSpPr>
          <p:cNvPr id="7" name="TextBox 6"/>
          <p:cNvSpPr txBox="1"/>
          <p:nvPr/>
        </p:nvSpPr>
        <p:spPr>
          <a:xfrm>
            <a:off x="1619672" y="4407954"/>
            <a:ext cx="2917273" cy="307777"/>
          </a:xfrm>
          <a:prstGeom prst="rect">
            <a:avLst/>
          </a:prstGeom>
          <a:noFill/>
        </p:spPr>
        <p:txBody>
          <a:bodyPr wrap="none" rtlCol="0">
            <a:spAutoFit/>
          </a:bodyPr>
          <a:lstStyle/>
          <a:p>
            <a:r>
              <a:rPr lang="tr-TR" sz="1400" dirty="0"/>
              <a:t>Source: </a:t>
            </a:r>
            <a:r>
              <a:rPr lang="tr-TR" sz="1400" dirty="0" smtClean="0"/>
              <a:t>BIS, </a:t>
            </a:r>
            <a:r>
              <a:rPr lang="tr-TR" sz="1400" dirty="0" err="1" smtClean="0"/>
              <a:t>Authors</a:t>
            </a:r>
            <a:r>
              <a:rPr lang="tr-TR" sz="1400" dirty="0" smtClean="0"/>
              <a:t>’ </a:t>
            </a:r>
            <a:r>
              <a:rPr lang="tr-TR" sz="1400" dirty="0" err="1" smtClean="0"/>
              <a:t>calculations</a:t>
            </a:r>
            <a:r>
              <a:rPr lang="tr-TR" sz="1400" dirty="0" smtClean="0"/>
              <a:t>.</a:t>
            </a:r>
            <a:endParaRPr lang="tr-TR" sz="1400" dirty="0"/>
          </a:p>
        </p:txBody>
      </p:sp>
      <p:cxnSp>
        <p:nvCxnSpPr>
          <p:cNvPr id="8" name="Straight Connector 7"/>
          <p:cNvCxnSpPr/>
          <p:nvPr/>
        </p:nvCxnSpPr>
        <p:spPr>
          <a:xfrm>
            <a:off x="2051720" y="1452174"/>
            <a:ext cx="0" cy="1728192"/>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5576" y="1452174"/>
            <a:ext cx="1296144" cy="1728192"/>
          </a:xfrm>
          <a:prstGeom prst="rect">
            <a:avLst/>
          </a:prstGeom>
          <a:solidFill>
            <a:srgbClr val="CCE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5221108" y="1464969"/>
            <a:ext cx="1583140" cy="1728192"/>
          </a:xfrm>
          <a:prstGeom prst="rect">
            <a:avLst/>
          </a:prstGeom>
          <a:solidFill>
            <a:srgbClr val="CCE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Straight Connector 16"/>
          <p:cNvCxnSpPr/>
          <p:nvPr/>
        </p:nvCxnSpPr>
        <p:spPr>
          <a:xfrm>
            <a:off x="6804248" y="1499504"/>
            <a:ext cx="0" cy="1728192"/>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fontAlgn="auto">
              <a:spcBef>
                <a:spcPts val="0"/>
              </a:spcBef>
              <a:spcAft>
                <a:spcPts val="0"/>
              </a:spcAft>
              <a:defRPr/>
            </a:pP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similarly</a:t>
            </a:r>
            <a:r>
              <a:rPr lang="tr-TR" sz="2400" dirty="0" smtClean="0">
                <a:latin typeface="Arial" pitchFamily="34" charset="0"/>
                <a:cs typeface="Arial" pitchFamily="34" charset="0"/>
              </a:rPr>
              <a:t> </a:t>
            </a:r>
            <a:r>
              <a:rPr lang="tr-TR" sz="2400" dirty="0" err="1">
                <a:latin typeface="Arial" pitchFamily="34" charset="0"/>
                <a:cs typeface="Arial" pitchFamily="34" charset="0"/>
              </a:rPr>
              <a:t>for</a:t>
            </a:r>
            <a:r>
              <a:rPr lang="tr-TR" sz="2400" dirty="0">
                <a:latin typeface="Arial" pitchFamily="34" charset="0"/>
                <a:cs typeface="Arial" pitchFamily="34" charset="0"/>
              </a:rPr>
              <a:t> bank-</a:t>
            </a:r>
            <a:r>
              <a:rPr lang="tr-TR" sz="2400" dirty="0" err="1">
                <a:latin typeface="Arial" pitchFamily="34" charset="0"/>
                <a:cs typeface="Arial" pitchFamily="34" charset="0"/>
              </a:rPr>
              <a:t>based</a:t>
            </a:r>
            <a:r>
              <a:rPr lang="tr-TR" sz="2400" dirty="0">
                <a:latin typeface="Arial" pitchFamily="34" charset="0"/>
                <a:cs typeface="Arial" pitchFamily="34" charset="0"/>
              </a:rPr>
              <a:t> </a:t>
            </a:r>
            <a:r>
              <a:rPr lang="tr-TR" sz="2400" dirty="0" err="1">
                <a:latin typeface="Arial" pitchFamily="34" charset="0"/>
                <a:cs typeface="Arial" pitchFamily="34" charset="0"/>
              </a:rPr>
              <a:t>flows</a:t>
            </a:r>
            <a:r>
              <a:rPr lang="tr-TR" sz="2400" dirty="0">
                <a:latin typeface="Arial" pitchFamily="34" charset="0"/>
                <a:cs typeface="Arial" pitchFamily="34" charset="0"/>
              </a:rPr>
              <a:t> as </a:t>
            </a:r>
            <a:r>
              <a:rPr lang="tr-TR" sz="2400" dirty="0" err="1">
                <a:latin typeface="Arial" pitchFamily="34" charset="0"/>
                <a:cs typeface="Arial" pitchFamily="34" charset="0"/>
              </a:rPr>
              <a:t>well</a:t>
            </a:r>
            <a:r>
              <a:rPr lang="tr-TR" sz="2400" dirty="0">
                <a:latin typeface="Arial" pitchFamily="34" charset="0"/>
                <a:cs typeface="Arial" pitchFamily="34" charset="0"/>
              </a:rPr>
              <a:t>…</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39</a:t>
            </a:fld>
            <a:endParaRPr lang="tr-TR">
              <a:solidFill>
                <a:srgbClr val="FFFFFF"/>
              </a:solidFill>
            </a:endParaRPr>
          </a:p>
        </p:txBody>
      </p:sp>
    </p:spTree>
    <p:extLst>
      <p:ext uri="{BB962C8B-B14F-4D97-AF65-F5344CB8AC3E}">
        <p14:creationId xmlns:p14="http://schemas.microsoft.com/office/powerpoint/2010/main" val="53682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dirty="0"/>
              <a:t>While ACs’ central banks pumping liquidity…</a:t>
            </a:r>
            <a:endParaRPr lang="en-US" dirty="0">
              <a:latin typeface="+mj-lt"/>
            </a:endParaRPr>
          </a:p>
        </p:txBody>
      </p:sp>
      <p:sp>
        <p:nvSpPr>
          <p:cNvPr id="19" name="Text Placeholder 18"/>
          <p:cNvSpPr>
            <a:spLocks noGrp="1"/>
          </p:cNvSpPr>
          <p:nvPr>
            <p:ph type="body" idx="1"/>
          </p:nvPr>
        </p:nvSpPr>
        <p:spPr/>
        <p:txBody>
          <a:bodyPr>
            <a:normAutofit fontScale="77500" lnSpcReduction="20000"/>
          </a:bodyPr>
          <a:lstStyle/>
          <a:p>
            <a:pPr lvl="0">
              <a:spcBef>
                <a:spcPts val="0"/>
              </a:spcBef>
              <a:buClrTx/>
              <a:buSzTx/>
            </a:pPr>
            <a:r>
              <a:rPr lang="en-US" dirty="0" smtClean="0">
                <a:latin typeface="Calibri"/>
                <a:cs typeface="+mn-cs"/>
              </a:rPr>
              <a:t>Policy Rates in Advanced Economies</a:t>
            </a:r>
          </a:p>
          <a:p>
            <a:pPr lvl="0">
              <a:spcBef>
                <a:spcPts val="0"/>
              </a:spcBef>
              <a:buClrTx/>
              <a:buSzTx/>
            </a:pPr>
            <a:r>
              <a:rPr lang="en-US" sz="1600" dirty="0" smtClean="0">
                <a:latin typeface="Calibri"/>
                <a:cs typeface="+mn-cs"/>
              </a:rPr>
              <a:t>(%)</a:t>
            </a:r>
          </a:p>
        </p:txBody>
      </p:sp>
      <p:sp>
        <p:nvSpPr>
          <p:cNvPr id="21" name="Text Placeholder 20"/>
          <p:cNvSpPr>
            <a:spLocks noGrp="1"/>
          </p:cNvSpPr>
          <p:nvPr>
            <p:ph type="body" sz="quarter" idx="3"/>
          </p:nvPr>
        </p:nvSpPr>
        <p:spPr/>
        <p:txBody>
          <a:bodyPr>
            <a:normAutofit fontScale="77500" lnSpcReduction="20000"/>
          </a:bodyPr>
          <a:lstStyle/>
          <a:p>
            <a:pPr lvl="0">
              <a:spcBef>
                <a:spcPts val="0"/>
              </a:spcBef>
              <a:buClrTx/>
              <a:buSzTx/>
            </a:pPr>
            <a:r>
              <a:rPr lang="en-US" sz="2000" dirty="0" smtClean="0">
                <a:latin typeface="Calibri"/>
                <a:cs typeface="+mn-cs"/>
              </a:rPr>
              <a:t>Liabilities of Major Central Banks </a:t>
            </a:r>
            <a:r>
              <a:rPr lang="en-US" dirty="0" smtClean="0">
                <a:latin typeface="Calibri"/>
                <a:cs typeface="+mn-cs"/>
              </a:rPr>
              <a:t/>
            </a:r>
            <a:br>
              <a:rPr lang="en-US" dirty="0" smtClean="0">
                <a:latin typeface="Calibri"/>
                <a:cs typeface="+mn-cs"/>
              </a:rPr>
            </a:br>
            <a:r>
              <a:rPr lang="en-US" sz="1600" dirty="0" smtClean="0">
                <a:latin typeface="Calibri"/>
                <a:cs typeface="+mn-cs"/>
              </a:rPr>
              <a:t>(% of GDP)</a:t>
            </a:r>
            <a:endParaRPr lang="en-US" sz="1600" b="0" i="1" dirty="0">
              <a:latin typeface="Calibri"/>
              <a:cs typeface="+mn-cs"/>
            </a:endParaRPr>
          </a:p>
        </p:txBody>
      </p:sp>
      <p:graphicFrame>
        <p:nvGraphicFramePr>
          <p:cNvPr id="27" name="Chart Placeholder 26"/>
          <p:cNvGraphicFramePr>
            <a:graphicFrameLocks noGrp="1"/>
          </p:cNvGraphicFramePr>
          <p:nvPr>
            <p:ph type="chart" sz="quarter" idx="13"/>
            <p:extLst/>
          </p:nvPr>
        </p:nvGraphicFramePr>
        <p:xfrm>
          <a:off x="468313" y="1307307"/>
          <a:ext cx="4043362" cy="3103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Placeholder 27"/>
          <p:cNvGraphicFramePr>
            <a:graphicFrameLocks noGrp="1"/>
          </p:cNvGraphicFramePr>
          <p:nvPr>
            <p:ph type="chart" sz="quarter" idx="14"/>
            <p:extLst/>
          </p:nvPr>
        </p:nvGraphicFramePr>
        <p:xfrm>
          <a:off x="4635501" y="1310879"/>
          <a:ext cx="4041775" cy="310395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Placeholder 19"/>
          <p:cNvSpPr>
            <a:spLocks noGrp="1"/>
          </p:cNvSpPr>
          <p:nvPr>
            <p:ph type="body" sz="half" idx="2"/>
          </p:nvPr>
        </p:nvSpPr>
        <p:spPr/>
        <p:txBody>
          <a:bodyPr/>
          <a:lstStyle/>
          <a:p>
            <a:r>
              <a:rPr lang="en-US" dirty="0"/>
              <a:t>Source: </a:t>
            </a:r>
            <a:r>
              <a:rPr lang="en-US" dirty="0" smtClean="0"/>
              <a:t>Bloomberg</a:t>
            </a:r>
            <a:endParaRPr lang="en-US" dirty="0"/>
          </a:p>
        </p:txBody>
      </p:sp>
      <p:sp>
        <p:nvSpPr>
          <p:cNvPr id="25" name="Text Placeholder 24"/>
          <p:cNvSpPr>
            <a:spLocks noGrp="1"/>
          </p:cNvSpPr>
          <p:nvPr>
            <p:ph type="body" sz="half" idx="17"/>
          </p:nvPr>
        </p:nvSpPr>
        <p:spPr/>
        <p:txBody>
          <a:bodyPr/>
          <a:lstStyle/>
          <a:p>
            <a:r>
              <a:rPr lang="en-US" dirty="0"/>
              <a:t>Source: </a:t>
            </a:r>
            <a:r>
              <a:rPr lang="en-US" dirty="0" smtClean="0"/>
              <a:t>Bloomberg</a:t>
            </a:r>
            <a:endParaRPr lang="en-US" dirty="0"/>
          </a:p>
        </p:txBody>
      </p:sp>
      <p:sp>
        <p:nvSpPr>
          <p:cNvPr id="3" name="Slide Number Placeholder 2"/>
          <p:cNvSpPr>
            <a:spLocks noGrp="1"/>
          </p:cNvSpPr>
          <p:nvPr>
            <p:ph type="sldNum" sz="quarter" idx="19"/>
          </p:nvPr>
        </p:nvSpPr>
        <p:spPr/>
        <p:txBody>
          <a:bodyPr/>
          <a:lstStyle/>
          <a:p>
            <a:fld id="{AAF1C8FE-C820-4080-A51C-F0B60C82F507}" type="slidenum">
              <a:rPr lang="tr-TR" altLang="tr-TR" smtClean="0">
                <a:solidFill>
                  <a:srgbClr val="FFFFFF"/>
                </a:solidFill>
              </a:rPr>
              <a:pPr/>
              <a:t>4</a:t>
            </a:fld>
            <a:endParaRPr lang="tr-TR" altLang="tr-TR">
              <a:solidFill>
                <a:srgbClr val="FFFFFF"/>
              </a:solidFill>
            </a:endParaRPr>
          </a:p>
        </p:txBody>
      </p:sp>
    </p:spTree>
    <p:extLst>
      <p:ext uri="{BB962C8B-B14F-4D97-AF65-F5344CB8AC3E}">
        <p14:creationId xmlns:p14="http://schemas.microsoft.com/office/powerpoint/2010/main" val="285107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50" y="1274949"/>
            <a:ext cx="5541962" cy="335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87624" y="790202"/>
            <a:ext cx="6696744" cy="646331"/>
          </a:xfrm>
          <a:prstGeom prst="rect">
            <a:avLst/>
          </a:prstGeom>
          <a:noFill/>
        </p:spPr>
        <p:txBody>
          <a:bodyPr wrap="square" rtlCol="0">
            <a:spAutoFit/>
          </a:bodyPr>
          <a:lstStyle/>
          <a:p>
            <a:pPr algn="ctr"/>
            <a:r>
              <a:rPr lang="tr-TR" b="1" dirty="0" smtClean="0"/>
              <a:t>Bank-</a:t>
            </a:r>
            <a:r>
              <a:rPr lang="tr-TR" b="1" dirty="0" err="1" smtClean="0"/>
              <a:t>based</a:t>
            </a:r>
            <a:r>
              <a:rPr lang="tr-TR" b="1" dirty="0" smtClean="0"/>
              <a:t> </a:t>
            </a:r>
            <a:r>
              <a:rPr lang="tr-TR" b="1" dirty="0" err="1" smtClean="0"/>
              <a:t>gross</a:t>
            </a:r>
            <a:r>
              <a:rPr lang="tr-TR" b="1" dirty="0" smtClean="0"/>
              <a:t> </a:t>
            </a:r>
            <a:r>
              <a:rPr lang="tr-TR" b="1" dirty="0" err="1" smtClean="0"/>
              <a:t>cross-border</a:t>
            </a:r>
            <a:r>
              <a:rPr lang="tr-TR" b="1" dirty="0" smtClean="0"/>
              <a:t> </a:t>
            </a:r>
            <a:r>
              <a:rPr lang="tr-TR" b="1" dirty="0" err="1" smtClean="0"/>
              <a:t>capital</a:t>
            </a:r>
            <a:r>
              <a:rPr lang="tr-TR" b="1" dirty="0" smtClean="0"/>
              <a:t> </a:t>
            </a:r>
            <a:r>
              <a:rPr lang="tr-TR" b="1" dirty="0" err="1" smtClean="0"/>
              <a:t>flows</a:t>
            </a:r>
            <a:r>
              <a:rPr lang="tr-TR" b="1" dirty="0" smtClean="0"/>
              <a:t> </a:t>
            </a:r>
          </a:p>
          <a:p>
            <a:pPr algn="ctr"/>
            <a:r>
              <a:rPr lang="tr-TR" b="1" dirty="0" smtClean="0"/>
              <a:t>(2003=100, </a:t>
            </a:r>
            <a:r>
              <a:rPr lang="tr-TR" b="1" dirty="0" err="1" smtClean="0"/>
              <a:t>selected</a:t>
            </a:r>
            <a:r>
              <a:rPr lang="tr-TR" b="1" dirty="0" smtClean="0"/>
              <a:t> </a:t>
            </a:r>
            <a:r>
              <a:rPr lang="tr-TR" b="1" dirty="0" err="1" smtClean="0"/>
              <a:t>countries</a:t>
            </a:r>
            <a:r>
              <a:rPr lang="tr-TR" b="1" dirty="0" smtClean="0"/>
              <a:t>)</a:t>
            </a:r>
          </a:p>
        </p:txBody>
      </p:sp>
      <p:sp>
        <p:nvSpPr>
          <p:cNvPr id="8" name="TextBox 7"/>
          <p:cNvSpPr txBox="1"/>
          <p:nvPr/>
        </p:nvSpPr>
        <p:spPr>
          <a:xfrm>
            <a:off x="1187625" y="4540157"/>
            <a:ext cx="2917273" cy="307777"/>
          </a:xfrm>
          <a:prstGeom prst="rect">
            <a:avLst/>
          </a:prstGeom>
          <a:noFill/>
        </p:spPr>
        <p:txBody>
          <a:bodyPr wrap="none" rtlCol="0">
            <a:spAutoFit/>
          </a:bodyPr>
          <a:lstStyle/>
          <a:p>
            <a:r>
              <a:rPr lang="tr-TR" sz="1400" dirty="0"/>
              <a:t>Source: </a:t>
            </a:r>
            <a:r>
              <a:rPr lang="tr-TR" sz="1400" dirty="0" smtClean="0"/>
              <a:t>BIS, </a:t>
            </a:r>
            <a:r>
              <a:rPr lang="tr-TR" sz="1400" dirty="0" err="1" smtClean="0"/>
              <a:t>Authors</a:t>
            </a:r>
            <a:r>
              <a:rPr lang="tr-TR" sz="1400" dirty="0" smtClean="0"/>
              <a:t>’ </a:t>
            </a:r>
            <a:r>
              <a:rPr lang="tr-TR" sz="1400" dirty="0" err="1" smtClean="0"/>
              <a:t>calculations</a:t>
            </a:r>
            <a:r>
              <a:rPr lang="tr-TR" sz="1400" dirty="0" smtClean="0"/>
              <a:t>.</a:t>
            </a:r>
            <a:endParaRPr lang="tr-TR" sz="1400" dirty="0"/>
          </a:p>
        </p:txBody>
      </p:sp>
      <p:sp>
        <p:nvSpPr>
          <p:cNvPr id="2" name="Title 1"/>
          <p:cNvSpPr>
            <a:spLocks noGrp="1"/>
          </p:cNvSpPr>
          <p:nvPr>
            <p:ph type="title"/>
          </p:nvPr>
        </p:nvSpPr>
        <p:spPr/>
        <p:txBody>
          <a:bodyPr>
            <a:noAutofit/>
          </a:bodyPr>
          <a:lstStyle/>
          <a:p>
            <a:pPr fontAlgn="auto">
              <a:spcBef>
                <a:spcPts val="0"/>
              </a:spcBef>
              <a:spcAft>
                <a:spcPts val="0"/>
              </a:spcAft>
              <a:defRPr/>
            </a:pP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400" dirty="0" smtClean="0">
                <a:latin typeface="Arial" pitchFamily="34" charset="0"/>
                <a:cs typeface="Arial" pitchFamily="34" charset="0"/>
              </a:rPr>
              <a:t>… </a:t>
            </a:r>
            <a:r>
              <a:rPr lang="tr-TR" sz="2400" dirty="0" err="1">
                <a:latin typeface="Arial" pitchFamily="34" charset="0"/>
                <a:cs typeface="Arial" pitchFamily="34" charset="0"/>
              </a:rPr>
              <a:t>and</a:t>
            </a:r>
            <a:r>
              <a:rPr lang="tr-TR" sz="2400" dirty="0">
                <a:latin typeface="Arial" pitchFamily="34" charset="0"/>
                <a:cs typeface="Arial" pitchFamily="34" charset="0"/>
              </a:rPr>
              <a:t> </a:t>
            </a:r>
            <a:r>
              <a:rPr lang="tr-TR" sz="2400" dirty="0" err="1">
                <a:latin typeface="Arial" pitchFamily="34" charset="0"/>
                <a:cs typeface="Arial" pitchFamily="34" charset="0"/>
              </a:rPr>
              <a:t>similar</a:t>
            </a:r>
            <a:r>
              <a:rPr lang="tr-TR" sz="2400" dirty="0">
                <a:latin typeface="Arial" pitchFamily="34" charset="0"/>
                <a:cs typeface="Arial" pitchFamily="34" charset="0"/>
              </a:rPr>
              <a:t> </a:t>
            </a:r>
            <a:r>
              <a:rPr lang="tr-TR" sz="2400" dirty="0" err="1">
                <a:latin typeface="Arial" pitchFamily="34" charset="0"/>
                <a:cs typeface="Arial" pitchFamily="34" charset="0"/>
              </a:rPr>
              <a:t>pattern</a:t>
            </a:r>
            <a:r>
              <a:rPr lang="tr-TR" sz="2400" dirty="0">
                <a:latin typeface="Arial" pitchFamily="34" charset="0"/>
                <a:cs typeface="Arial" pitchFamily="34" charset="0"/>
              </a:rPr>
              <a:t> </a:t>
            </a:r>
            <a:r>
              <a:rPr lang="tr-TR" sz="2400" dirty="0" err="1">
                <a:latin typeface="Arial" pitchFamily="34" charset="0"/>
                <a:cs typeface="Arial" pitchFamily="34" charset="0"/>
              </a:rPr>
              <a:t>for</a:t>
            </a:r>
            <a:r>
              <a:rPr lang="tr-TR" sz="2400" dirty="0">
                <a:latin typeface="Arial" pitchFamily="34" charset="0"/>
                <a:cs typeface="Arial" pitchFamily="34" charset="0"/>
              </a:rPr>
              <a:t> </a:t>
            </a:r>
            <a:r>
              <a:rPr lang="tr-TR" sz="2400" dirty="0" err="1">
                <a:latin typeface="Arial" pitchFamily="34" charset="0"/>
                <a:cs typeface="Arial" pitchFamily="34" charset="0"/>
              </a:rPr>
              <a:t>many</a:t>
            </a:r>
            <a:r>
              <a:rPr lang="tr-TR" sz="2400" dirty="0">
                <a:latin typeface="Arial" pitchFamily="34" charset="0"/>
                <a:cs typeface="Arial" pitchFamily="34" charset="0"/>
              </a:rPr>
              <a:t> </a:t>
            </a:r>
            <a:r>
              <a:rPr lang="tr-TR" sz="2400" dirty="0" err="1" smtClean="0">
                <a:latin typeface="Arial" pitchFamily="34" charset="0"/>
                <a:cs typeface="Arial" pitchFamily="34" charset="0"/>
              </a:rPr>
              <a:t>EMEs</a:t>
            </a:r>
            <a:r>
              <a:rPr lang="tr-TR" sz="2400" dirty="0" smtClean="0">
                <a:latin typeface="Arial" pitchFamily="34" charset="0"/>
                <a:cs typeface="Arial" pitchFamily="34" charset="0"/>
              </a:rPr>
              <a:t>: </a:t>
            </a:r>
            <a:br>
              <a:rPr lang="tr-TR" sz="2400" dirty="0" smtClean="0">
                <a:latin typeface="Arial" pitchFamily="34" charset="0"/>
                <a:cs typeface="Arial" pitchFamily="34" charset="0"/>
              </a:rPr>
            </a:br>
            <a:r>
              <a:rPr lang="tr-TR" sz="2400" dirty="0" smtClean="0">
                <a:latin typeface="Arial" pitchFamily="34" charset="0"/>
                <a:cs typeface="Arial" pitchFamily="34" charset="0"/>
              </a:rPr>
              <a:t>a </a:t>
            </a:r>
            <a:r>
              <a:rPr lang="tr-TR" sz="2400" dirty="0" err="1">
                <a:latin typeface="Arial" pitchFamily="34" charset="0"/>
                <a:cs typeface="Arial" pitchFamily="34" charset="0"/>
              </a:rPr>
              <a:t>harmonized</a:t>
            </a:r>
            <a:r>
              <a:rPr lang="tr-TR" sz="2400" dirty="0">
                <a:latin typeface="Arial" pitchFamily="34" charset="0"/>
                <a:cs typeface="Arial" pitchFamily="34" charset="0"/>
              </a:rPr>
              <a:t> </a:t>
            </a:r>
            <a:r>
              <a:rPr lang="tr-TR" sz="2400" dirty="0" err="1">
                <a:latin typeface="Arial" pitchFamily="34" charset="0"/>
                <a:cs typeface="Arial" pitchFamily="34" charset="0"/>
              </a:rPr>
              <a:t>increase</a:t>
            </a:r>
            <a:r>
              <a:rPr lang="tr-TR" sz="2400" dirty="0">
                <a:latin typeface="Arial" pitchFamily="34" charset="0"/>
                <a:cs typeface="Arial" pitchFamily="34" charset="0"/>
              </a:rPr>
              <a:t> in </a:t>
            </a:r>
            <a:r>
              <a:rPr lang="tr-TR" sz="2400" dirty="0" err="1">
                <a:latin typeface="Arial" pitchFamily="34" charset="0"/>
                <a:cs typeface="Arial" pitchFamily="34" charset="0"/>
              </a:rPr>
              <a:t>the</a:t>
            </a:r>
            <a:r>
              <a:rPr lang="tr-TR" sz="2400" dirty="0">
                <a:latin typeface="Arial" pitchFamily="34" charset="0"/>
                <a:cs typeface="Arial" pitchFamily="34" charset="0"/>
              </a:rPr>
              <a:t> </a:t>
            </a:r>
            <a:r>
              <a:rPr lang="tr-TR" sz="2400" dirty="0" err="1">
                <a:latin typeface="Arial" pitchFamily="34" charset="0"/>
                <a:cs typeface="Arial" pitchFamily="34" charset="0"/>
              </a:rPr>
              <a:t>flows</a:t>
            </a:r>
            <a:r>
              <a:rPr lang="tr-TR" sz="2400" dirty="0">
                <a:latin typeface="Arial" pitchFamily="34" charset="0"/>
                <a:cs typeface="Arial" pitchFamily="34" charset="0"/>
              </a:rPr>
              <a:t> </a:t>
            </a:r>
            <a:r>
              <a:rPr lang="tr-TR" sz="2000" dirty="0">
                <a:latin typeface="Arial" pitchFamily="34" charset="0"/>
                <a:cs typeface="Arial" pitchFamily="34" charset="0"/>
              </a:rPr>
              <a:t/>
            </a:r>
            <a:br>
              <a:rPr lang="tr-TR" sz="2000" dirty="0">
                <a:latin typeface="Arial" pitchFamily="34" charset="0"/>
                <a:cs typeface="Arial" pitchFamily="34" charset="0"/>
              </a:rPr>
            </a:br>
            <a:endParaRPr lang="tr-TR" sz="2000"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40</a:t>
            </a:fld>
            <a:endParaRPr lang="tr-TR">
              <a:solidFill>
                <a:srgbClr val="FFFFFF"/>
              </a:solidFill>
            </a:endParaRPr>
          </a:p>
        </p:txBody>
      </p:sp>
    </p:spTree>
    <p:extLst>
      <p:ext uri="{BB962C8B-B14F-4D97-AF65-F5344CB8AC3E}">
        <p14:creationId xmlns:p14="http://schemas.microsoft.com/office/powerpoint/2010/main" val="355240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831795"/>
            <a:ext cx="6696744" cy="369332"/>
          </a:xfrm>
          <a:prstGeom prst="rect">
            <a:avLst/>
          </a:prstGeom>
          <a:noFill/>
        </p:spPr>
        <p:txBody>
          <a:bodyPr wrap="square" rtlCol="0">
            <a:spAutoFit/>
          </a:bodyPr>
          <a:lstStyle/>
          <a:p>
            <a:pPr algn="ctr"/>
            <a:r>
              <a:rPr lang="tr-TR" b="1" dirty="0" err="1" smtClean="0"/>
              <a:t>Capital-flows-driven</a:t>
            </a:r>
            <a:r>
              <a:rPr lang="tr-TR" b="1" dirty="0" smtClean="0"/>
              <a:t> </a:t>
            </a:r>
            <a:r>
              <a:rPr lang="tr-TR" b="1" dirty="0" err="1" smtClean="0"/>
              <a:t>financial</a:t>
            </a:r>
            <a:r>
              <a:rPr lang="tr-TR" b="1" dirty="0" smtClean="0"/>
              <a:t> </a:t>
            </a:r>
            <a:r>
              <a:rPr lang="tr-TR" b="1" dirty="0" err="1" smtClean="0"/>
              <a:t>instability</a:t>
            </a:r>
            <a:r>
              <a:rPr lang="tr-TR" b="1" dirty="0" smtClean="0"/>
              <a:t> </a:t>
            </a:r>
            <a:r>
              <a:rPr lang="tr-TR" b="1" dirty="0" err="1" smtClean="0"/>
              <a:t>cycle</a:t>
            </a:r>
            <a:endParaRPr lang="tr-TR" b="1" dirty="0" smtClean="0"/>
          </a:p>
        </p:txBody>
      </p:sp>
      <p:graphicFrame>
        <p:nvGraphicFramePr>
          <p:cNvPr id="9" name="Diagram 8"/>
          <p:cNvGraphicFramePr/>
          <p:nvPr>
            <p:extLst>
              <p:ext uri="{D42A27DB-BD31-4B8C-83A1-F6EECF244321}">
                <p14:modId xmlns:p14="http://schemas.microsoft.com/office/powerpoint/2010/main" val="895462333"/>
              </p:ext>
            </p:extLst>
          </p:nvPr>
        </p:nvGraphicFramePr>
        <p:xfrm>
          <a:off x="1331640" y="1167594"/>
          <a:ext cx="6768752" cy="248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ight Arrow 1"/>
          <p:cNvSpPr/>
          <p:nvPr/>
        </p:nvSpPr>
        <p:spPr>
          <a:xfrm>
            <a:off x="2051720" y="1554338"/>
            <a:ext cx="936104" cy="16201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extBox 3"/>
          <p:cNvSpPr txBox="1"/>
          <p:nvPr/>
        </p:nvSpPr>
        <p:spPr>
          <a:xfrm>
            <a:off x="611560" y="1392973"/>
            <a:ext cx="1296144" cy="646331"/>
          </a:xfrm>
          <a:prstGeom prst="rect">
            <a:avLst/>
          </a:prstGeom>
          <a:noFill/>
        </p:spPr>
        <p:txBody>
          <a:bodyPr wrap="square" rtlCol="0">
            <a:spAutoFit/>
          </a:bodyPr>
          <a:lstStyle/>
          <a:p>
            <a:pPr algn="ct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favorable</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global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financial</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conditions</a:t>
            </a:r>
            <a:endParaRPr lang="tr-TR" sz="1200" dirty="0">
              <a:solidFill>
                <a:srgbClr val="000000">
                  <a:hueOff val="0"/>
                  <a:satOff val="0"/>
                  <a:lumOff val="0"/>
                  <a:alphaOff val="0"/>
                </a:srgbClr>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noAutofit/>
          </a:bodyPr>
          <a:lstStyle/>
          <a:p>
            <a:r>
              <a:rPr lang="tr-TR" sz="2000" dirty="0" err="1">
                <a:latin typeface="Arial" pitchFamily="34" charset="0"/>
                <a:cs typeface="Arial" pitchFamily="34" charset="0"/>
              </a:rPr>
              <a:t>Large</a:t>
            </a:r>
            <a:r>
              <a:rPr lang="tr-TR" sz="2000" dirty="0">
                <a:latin typeface="Arial" pitchFamily="34" charset="0"/>
                <a:cs typeface="Arial" pitchFamily="34" charset="0"/>
              </a:rPr>
              <a:t> </a:t>
            </a:r>
            <a:r>
              <a:rPr lang="tr-TR" sz="2000" dirty="0" err="1">
                <a:latin typeface="Arial" pitchFamily="34" charset="0"/>
                <a:cs typeface="Arial" pitchFamily="34" charset="0"/>
              </a:rPr>
              <a:t>and</a:t>
            </a:r>
            <a:r>
              <a:rPr lang="tr-TR" sz="2000" dirty="0">
                <a:latin typeface="Arial" pitchFamily="34" charset="0"/>
                <a:cs typeface="Arial" pitchFamily="34" charset="0"/>
              </a:rPr>
              <a:t> </a:t>
            </a:r>
            <a:r>
              <a:rPr lang="tr-TR" sz="2000" dirty="0" err="1">
                <a:latin typeface="Arial" pitchFamily="34" charset="0"/>
                <a:cs typeface="Arial" pitchFamily="34" charset="0"/>
              </a:rPr>
              <a:t>volatile</a:t>
            </a:r>
            <a:r>
              <a:rPr lang="tr-TR" sz="2000" dirty="0">
                <a:latin typeface="Arial" pitchFamily="34" charset="0"/>
                <a:cs typeface="Arial" pitchFamily="34" charset="0"/>
              </a:rPr>
              <a:t> </a:t>
            </a:r>
            <a:r>
              <a:rPr lang="tr-TR" sz="2000" dirty="0" err="1">
                <a:latin typeface="Arial" pitchFamily="34" charset="0"/>
                <a:cs typeface="Arial" pitchFamily="34" charset="0"/>
              </a:rPr>
              <a:t>capital</a:t>
            </a:r>
            <a:r>
              <a:rPr lang="tr-TR" sz="2000" dirty="0">
                <a:latin typeface="Arial" pitchFamily="34" charset="0"/>
                <a:cs typeface="Arial" pitchFamily="34" charset="0"/>
              </a:rPr>
              <a:t> </a:t>
            </a:r>
            <a:r>
              <a:rPr lang="tr-TR" sz="2000" dirty="0" err="1">
                <a:latin typeface="Arial" pitchFamily="34" charset="0"/>
                <a:cs typeface="Arial" pitchFamily="34" charset="0"/>
              </a:rPr>
              <a:t>flows</a:t>
            </a:r>
            <a:r>
              <a:rPr lang="tr-TR" sz="2000" dirty="0">
                <a:latin typeface="Arial" pitchFamily="34" charset="0"/>
                <a:cs typeface="Arial" pitchFamily="34" charset="0"/>
              </a:rPr>
              <a:t> → </a:t>
            </a:r>
            <a:r>
              <a:rPr lang="tr-TR" sz="2000" dirty="0" err="1">
                <a:latin typeface="Arial" pitchFamily="34" charset="0"/>
                <a:cs typeface="Arial" pitchFamily="34" charset="0"/>
              </a:rPr>
              <a:t>financial</a:t>
            </a:r>
            <a:r>
              <a:rPr lang="tr-TR" sz="2000" dirty="0">
                <a:latin typeface="Arial" pitchFamily="34" charset="0"/>
                <a:cs typeface="Arial" pitchFamily="34" charset="0"/>
              </a:rPr>
              <a:t> </a:t>
            </a:r>
            <a:r>
              <a:rPr lang="tr-TR" sz="2000" dirty="0" err="1">
                <a:latin typeface="Arial" pitchFamily="34" charset="0"/>
                <a:cs typeface="Arial" pitchFamily="34" charset="0"/>
              </a:rPr>
              <a:t>stability</a:t>
            </a:r>
            <a:r>
              <a:rPr lang="tr-TR" sz="2000" dirty="0">
                <a:latin typeface="Arial" pitchFamily="34" charset="0"/>
                <a:cs typeface="Arial" pitchFamily="34" charset="0"/>
              </a:rPr>
              <a:t> </a:t>
            </a:r>
            <a:r>
              <a:rPr lang="tr-TR" sz="2000" dirty="0" err="1" smtClean="0">
                <a:latin typeface="Arial" pitchFamily="34" charset="0"/>
                <a:cs typeface="Arial" pitchFamily="34" charset="0"/>
              </a:rPr>
              <a:t>risks</a:t>
            </a:r>
            <a:endParaRPr lang="tr-TR" sz="2000" dirty="0"/>
          </a:p>
        </p:txBody>
      </p:sp>
      <p:sp>
        <p:nvSpPr>
          <p:cNvPr id="6" name="Slide Number Placeholder 5"/>
          <p:cNvSpPr>
            <a:spLocks noGrp="1"/>
          </p:cNvSpPr>
          <p:nvPr>
            <p:ph type="sldNum" sz="quarter" idx="12"/>
          </p:nvPr>
        </p:nvSpPr>
        <p:spPr/>
        <p:txBody>
          <a:bodyPr/>
          <a:lstStyle/>
          <a:p>
            <a:fld id="{506F0761-BE16-4D04-A06F-2D928E2DA77D}" type="slidenum">
              <a:rPr lang="tr-TR" smtClean="0">
                <a:solidFill>
                  <a:srgbClr val="FFFFFF"/>
                </a:solidFill>
              </a:rPr>
              <a:pPr/>
              <a:t>41</a:t>
            </a:fld>
            <a:endParaRPr lang="tr-TR">
              <a:solidFill>
                <a:srgbClr val="FFFFFF"/>
              </a:solidFill>
            </a:endParaRPr>
          </a:p>
        </p:txBody>
      </p:sp>
    </p:spTree>
    <p:extLst>
      <p:ext uri="{BB962C8B-B14F-4D97-AF65-F5344CB8AC3E}">
        <p14:creationId xmlns:p14="http://schemas.microsoft.com/office/powerpoint/2010/main" val="280771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831795"/>
            <a:ext cx="6696744" cy="369332"/>
          </a:xfrm>
          <a:prstGeom prst="rect">
            <a:avLst/>
          </a:prstGeom>
          <a:noFill/>
        </p:spPr>
        <p:txBody>
          <a:bodyPr wrap="square" rtlCol="0">
            <a:spAutoFit/>
          </a:bodyPr>
          <a:lstStyle/>
          <a:p>
            <a:pPr algn="ctr"/>
            <a:r>
              <a:rPr lang="tr-TR" b="1" dirty="0" err="1" smtClean="0"/>
              <a:t>Capital-flows-driven</a:t>
            </a:r>
            <a:r>
              <a:rPr lang="tr-TR" b="1" dirty="0" smtClean="0"/>
              <a:t> </a:t>
            </a:r>
            <a:r>
              <a:rPr lang="tr-TR" b="1" dirty="0" err="1" smtClean="0"/>
              <a:t>financial</a:t>
            </a:r>
            <a:r>
              <a:rPr lang="tr-TR" b="1" dirty="0" smtClean="0"/>
              <a:t> </a:t>
            </a:r>
            <a:r>
              <a:rPr lang="tr-TR" b="1" dirty="0" err="1" smtClean="0"/>
              <a:t>instability</a:t>
            </a:r>
            <a:r>
              <a:rPr lang="tr-TR" b="1" dirty="0" smtClean="0"/>
              <a:t> </a:t>
            </a:r>
            <a:r>
              <a:rPr lang="tr-TR" b="1" dirty="0" err="1" smtClean="0"/>
              <a:t>cycle</a:t>
            </a:r>
            <a:endParaRPr lang="tr-TR" b="1" dirty="0" smtClean="0"/>
          </a:p>
        </p:txBody>
      </p:sp>
      <p:graphicFrame>
        <p:nvGraphicFramePr>
          <p:cNvPr id="9" name="Diagram 8"/>
          <p:cNvGraphicFramePr/>
          <p:nvPr>
            <p:extLst>
              <p:ext uri="{D42A27DB-BD31-4B8C-83A1-F6EECF244321}">
                <p14:modId xmlns:p14="http://schemas.microsoft.com/office/powerpoint/2010/main" val="3882766937"/>
              </p:ext>
            </p:extLst>
          </p:nvPr>
        </p:nvGraphicFramePr>
        <p:xfrm>
          <a:off x="1331640" y="1167594"/>
          <a:ext cx="6768752" cy="248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4"/>
          <p:cNvSpPr txBox="1">
            <a:spLocks/>
          </p:cNvSpPr>
          <p:nvPr/>
        </p:nvSpPr>
        <p:spPr>
          <a:xfrm>
            <a:off x="395536" y="3867895"/>
            <a:ext cx="8568952" cy="864095"/>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Need</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for</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capital</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flow</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management</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and</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macroprudential</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policies</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a:solidFill>
                  <a:srgbClr val="000000">
                    <a:hueOff val="0"/>
                    <a:satOff val="0"/>
                    <a:lumOff val="0"/>
                    <a:alphaOff val="0"/>
                  </a:srgbClr>
                </a:solidFill>
                <a:latin typeface="Arial" panose="020B0604020202020204" pitchFamily="34" charset="0"/>
                <a:cs typeface="Arial" panose="020B0604020202020204" pitchFamily="34" charset="0"/>
              </a:rPr>
              <a:t>e.g</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to</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endParaRPr lang="tr-TR" sz="1800" dirty="0">
              <a:solidFill>
                <a:srgbClr val="000000">
                  <a:hueOff val="0"/>
                  <a:satOff val="0"/>
                  <a:lumOff val="0"/>
                  <a:alphaOff val="0"/>
                </a:srgbClr>
              </a:solidFill>
              <a:latin typeface="Arial" panose="020B0604020202020204" pitchFamily="34" charset="0"/>
              <a:cs typeface="Arial" panose="020B0604020202020204" pitchFamily="34" charset="0"/>
            </a:endParaRPr>
          </a:p>
          <a:p>
            <a:pPr lvl="1">
              <a:buFont typeface="Arial" pitchFamily="34" charset="0"/>
              <a:buChar char="•"/>
            </a:pPr>
            <a:r>
              <a:rPr lang="tr-TR" sz="1800" b="1" dirty="0" err="1" smtClean="0">
                <a:solidFill>
                  <a:srgbClr val="C00000"/>
                </a:solidFill>
                <a:latin typeface="Arial" panose="020B0604020202020204" pitchFamily="34" charset="0"/>
                <a:cs typeface="Arial" panose="020B0604020202020204" pitchFamily="34" charset="0"/>
              </a:rPr>
              <a:t>reduce</a:t>
            </a:r>
            <a:r>
              <a:rPr lang="tr-TR" sz="1800" b="1" dirty="0" smtClean="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the</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sensitivity</a:t>
            </a:r>
            <a:r>
              <a:rPr lang="tr-TR" sz="1800" b="1" dirty="0">
                <a:solidFill>
                  <a:srgbClr val="C00000"/>
                </a:solidFill>
                <a:latin typeface="Arial" panose="020B0604020202020204" pitchFamily="34" charset="0"/>
                <a:cs typeface="Arial" panose="020B0604020202020204" pitchFamily="34" charset="0"/>
              </a:rPr>
              <a:t> of </a:t>
            </a:r>
            <a:r>
              <a:rPr lang="tr-TR" sz="1800" b="1" dirty="0" err="1">
                <a:solidFill>
                  <a:srgbClr val="C00000"/>
                </a:solidFill>
                <a:latin typeface="Arial" panose="020B0604020202020204" pitchFamily="34" charset="0"/>
                <a:cs typeface="Arial" panose="020B0604020202020204" pitchFamily="34" charset="0"/>
              </a:rPr>
              <a:t>capital</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inflows</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to</a:t>
            </a:r>
            <a:r>
              <a:rPr lang="tr-TR" sz="1800" b="1" dirty="0">
                <a:solidFill>
                  <a:srgbClr val="C00000"/>
                </a:solidFill>
                <a:latin typeface="Arial" panose="020B0604020202020204" pitchFamily="34" charset="0"/>
                <a:cs typeface="Arial" panose="020B0604020202020204" pitchFamily="34" charset="0"/>
              </a:rPr>
              <a:t> global </a:t>
            </a:r>
            <a:r>
              <a:rPr lang="tr-TR" sz="1800" b="1" dirty="0" err="1">
                <a:solidFill>
                  <a:srgbClr val="C00000"/>
                </a:solidFill>
                <a:latin typeface="Arial" panose="020B0604020202020204" pitchFamily="34" charset="0"/>
                <a:cs typeface="Arial" panose="020B0604020202020204" pitchFamily="34" charset="0"/>
              </a:rPr>
              <a:t>financial</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conditions</a:t>
            </a:r>
            <a:r>
              <a:rPr lang="tr-TR" sz="1800" dirty="0">
                <a:solidFill>
                  <a:srgbClr val="C00000"/>
                </a:solidFill>
                <a:latin typeface="Arial" panose="020B0604020202020204" pitchFamily="34" charset="0"/>
                <a:cs typeface="Arial" panose="020B0604020202020204" pitchFamily="34" charset="0"/>
              </a:rPr>
              <a:t>,</a:t>
            </a:r>
          </a:p>
          <a:p>
            <a:pPr lvl="1">
              <a:buFont typeface="Arial" pitchFamily="34" charset="0"/>
              <a:buChar char="•"/>
            </a:pPr>
            <a:r>
              <a:rPr lang="tr-TR" sz="1800" b="1" dirty="0" err="1" smtClean="0">
                <a:solidFill>
                  <a:srgbClr val="0070C0"/>
                </a:solidFill>
                <a:latin typeface="Arial" panose="020B0604020202020204" pitchFamily="34" charset="0"/>
                <a:cs typeface="Arial" panose="020B0604020202020204" pitchFamily="34" charset="0"/>
              </a:rPr>
              <a:t>reduce</a:t>
            </a:r>
            <a:r>
              <a:rPr lang="tr-TR" sz="1800" b="1" dirty="0" smtClean="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the</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sensitivity</a:t>
            </a:r>
            <a:r>
              <a:rPr lang="tr-TR" sz="1800" b="1" dirty="0">
                <a:solidFill>
                  <a:srgbClr val="0070C0"/>
                </a:solidFill>
                <a:latin typeface="Arial" panose="020B0604020202020204" pitchFamily="34" charset="0"/>
                <a:cs typeface="Arial" panose="020B0604020202020204" pitchFamily="34" charset="0"/>
              </a:rPr>
              <a:t> of </a:t>
            </a:r>
            <a:r>
              <a:rPr lang="tr-TR" sz="1800" b="1" dirty="0" err="1">
                <a:solidFill>
                  <a:srgbClr val="0070C0"/>
                </a:solidFill>
                <a:latin typeface="Arial" panose="020B0604020202020204" pitchFamily="34" charset="0"/>
                <a:cs typeface="Arial" panose="020B0604020202020204" pitchFamily="34" charset="0"/>
              </a:rPr>
              <a:t>domestic</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credit</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growth</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to</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capital</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inflows</a:t>
            </a:r>
            <a:r>
              <a:rPr lang="tr-TR" sz="1800" b="1" dirty="0" smtClean="0">
                <a:solidFill>
                  <a:srgbClr val="0070C0"/>
                </a:solidFill>
                <a:latin typeface="Arial" panose="020B0604020202020204" pitchFamily="34" charset="0"/>
                <a:cs typeface="Arial" panose="020B0604020202020204" pitchFamily="34" charset="0"/>
              </a:rPr>
              <a:t>.</a:t>
            </a:r>
          </a:p>
        </p:txBody>
      </p:sp>
      <p:sp>
        <p:nvSpPr>
          <p:cNvPr id="4" name="TextBox 3"/>
          <p:cNvSpPr txBox="1"/>
          <p:nvPr/>
        </p:nvSpPr>
        <p:spPr>
          <a:xfrm>
            <a:off x="611560" y="1392973"/>
            <a:ext cx="1296144" cy="646331"/>
          </a:xfrm>
          <a:prstGeom prst="rect">
            <a:avLst/>
          </a:prstGeom>
          <a:noFill/>
        </p:spPr>
        <p:txBody>
          <a:bodyPr wrap="square" rtlCol="0">
            <a:spAutoFit/>
          </a:bodyPr>
          <a:lstStyle/>
          <a:p>
            <a:pPr algn="ct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favorable</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global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financial</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conditions</a:t>
            </a:r>
            <a:endParaRPr lang="tr-TR" sz="1200" dirty="0">
              <a:solidFill>
                <a:srgbClr val="000000">
                  <a:hueOff val="0"/>
                  <a:satOff val="0"/>
                  <a:lumOff val="0"/>
                  <a:alphaOff val="0"/>
                </a:srgbClr>
              </a:solidFill>
              <a:latin typeface="Arial" panose="020B0604020202020204" pitchFamily="34" charset="0"/>
              <a:cs typeface="Arial" panose="020B0604020202020204" pitchFamily="34" charset="0"/>
            </a:endParaRPr>
          </a:p>
        </p:txBody>
      </p:sp>
      <p:sp>
        <p:nvSpPr>
          <p:cNvPr id="10" name="Right Arrow 9"/>
          <p:cNvSpPr/>
          <p:nvPr/>
        </p:nvSpPr>
        <p:spPr>
          <a:xfrm>
            <a:off x="2051720" y="1554338"/>
            <a:ext cx="936104" cy="16201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flipH="1">
            <a:off x="2051720" y="1275606"/>
            <a:ext cx="936104" cy="756084"/>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03848" y="1653648"/>
            <a:ext cx="3240360" cy="1674186"/>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tr-TR" sz="2000" dirty="0" err="1">
                <a:latin typeface="Arial" pitchFamily="34" charset="0"/>
                <a:cs typeface="Arial" pitchFamily="34" charset="0"/>
              </a:rPr>
              <a:t>Large</a:t>
            </a:r>
            <a:r>
              <a:rPr lang="tr-TR" sz="2000" dirty="0">
                <a:latin typeface="Arial" pitchFamily="34" charset="0"/>
                <a:cs typeface="Arial" pitchFamily="34" charset="0"/>
              </a:rPr>
              <a:t> </a:t>
            </a:r>
            <a:r>
              <a:rPr lang="tr-TR" sz="2000" dirty="0" err="1">
                <a:latin typeface="Arial" pitchFamily="34" charset="0"/>
                <a:cs typeface="Arial" pitchFamily="34" charset="0"/>
              </a:rPr>
              <a:t>and</a:t>
            </a:r>
            <a:r>
              <a:rPr lang="tr-TR" sz="2000" dirty="0">
                <a:latin typeface="Arial" pitchFamily="34" charset="0"/>
                <a:cs typeface="Arial" pitchFamily="34" charset="0"/>
              </a:rPr>
              <a:t> </a:t>
            </a:r>
            <a:r>
              <a:rPr lang="tr-TR" sz="2000" dirty="0" err="1">
                <a:latin typeface="Arial" pitchFamily="34" charset="0"/>
                <a:cs typeface="Arial" pitchFamily="34" charset="0"/>
              </a:rPr>
              <a:t>volatile</a:t>
            </a:r>
            <a:r>
              <a:rPr lang="tr-TR" sz="2000" dirty="0">
                <a:latin typeface="Arial" pitchFamily="34" charset="0"/>
                <a:cs typeface="Arial" pitchFamily="34" charset="0"/>
              </a:rPr>
              <a:t> </a:t>
            </a:r>
            <a:r>
              <a:rPr lang="tr-TR" sz="2000" dirty="0" err="1">
                <a:latin typeface="Arial" pitchFamily="34" charset="0"/>
                <a:cs typeface="Arial" pitchFamily="34" charset="0"/>
              </a:rPr>
              <a:t>capital</a:t>
            </a:r>
            <a:r>
              <a:rPr lang="tr-TR" sz="2000" dirty="0">
                <a:latin typeface="Arial" pitchFamily="34" charset="0"/>
                <a:cs typeface="Arial" pitchFamily="34" charset="0"/>
              </a:rPr>
              <a:t> </a:t>
            </a:r>
            <a:r>
              <a:rPr lang="tr-TR" sz="2000" dirty="0" err="1">
                <a:latin typeface="Arial" pitchFamily="34" charset="0"/>
                <a:cs typeface="Arial" pitchFamily="34" charset="0"/>
              </a:rPr>
              <a:t>flows</a:t>
            </a:r>
            <a:r>
              <a:rPr lang="tr-TR" sz="2000" dirty="0">
                <a:latin typeface="Arial" pitchFamily="34" charset="0"/>
                <a:cs typeface="Arial" pitchFamily="34" charset="0"/>
              </a:rPr>
              <a:t> → </a:t>
            </a:r>
            <a:r>
              <a:rPr lang="tr-TR" sz="2000" dirty="0" err="1">
                <a:latin typeface="Arial" pitchFamily="34" charset="0"/>
                <a:cs typeface="Arial" pitchFamily="34" charset="0"/>
              </a:rPr>
              <a:t>financial</a:t>
            </a:r>
            <a:r>
              <a:rPr lang="tr-TR" sz="2000" dirty="0">
                <a:latin typeface="Arial" pitchFamily="34" charset="0"/>
                <a:cs typeface="Arial" pitchFamily="34" charset="0"/>
              </a:rPr>
              <a:t> </a:t>
            </a:r>
            <a:r>
              <a:rPr lang="tr-TR" sz="2000" dirty="0" err="1">
                <a:latin typeface="Arial" pitchFamily="34" charset="0"/>
                <a:cs typeface="Arial" pitchFamily="34" charset="0"/>
              </a:rPr>
              <a:t>stability</a:t>
            </a:r>
            <a:r>
              <a:rPr lang="tr-TR" sz="2000" dirty="0">
                <a:latin typeface="Arial" pitchFamily="34" charset="0"/>
                <a:cs typeface="Arial" pitchFamily="34" charset="0"/>
              </a:rPr>
              <a:t> </a:t>
            </a:r>
            <a:r>
              <a:rPr lang="tr-TR" sz="2000" dirty="0" err="1">
                <a:latin typeface="Arial" pitchFamily="34" charset="0"/>
                <a:cs typeface="Arial" pitchFamily="34" charset="0"/>
              </a:rPr>
              <a:t>risks</a:t>
            </a:r>
            <a:endParaRPr lang="tr-TR" sz="2000" dirty="0"/>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42</a:t>
            </a:fld>
            <a:endParaRPr lang="tr-TR">
              <a:solidFill>
                <a:srgbClr val="FFFFFF"/>
              </a:solidFill>
            </a:endParaRPr>
          </a:p>
        </p:txBody>
      </p:sp>
    </p:spTree>
    <p:extLst>
      <p:ext uri="{BB962C8B-B14F-4D97-AF65-F5344CB8AC3E}">
        <p14:creationId xmlns:p14="http://schemas.microsoft.com/office/powerpoint/2010/main" val="271376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grpSp>
        <p:nvGrpSpPr>
          <p:cNvPr id="8" name="Group 7"/>
          <p:cNvGrpSpPr/>
          <p:nvPr/>
        </p:nvGrpSpPr>
        <p:grpSpPr>
          <a:xfrm>
            <a:off x="457200" y="1133865"/>
            <a:ext cx="8305800" cy="618346"/>
            <a:chOff x="2322097" y="353784"/>
            <a:chExt cx="3301291" cy="824461"/>
          </a:xfrm>
          <a:scene3d>
            <a:camera prst="orthographicFront"/>
            <a:lightRig rig="threePt" dir="t">
              <a:rot lat="0" lon="0" rev="7500000"/>
            </a:lightRig>
          </a:scene3d>
        </p:grpSpPr>
        <p:sp>
          <p:nvSpPr>
            <p:cNvPr id="11" name="Rectangle 10"/>
            <p:cNvSpPr/>
            <p:nvPr/>
          </p:nvSpPr>
          <p:spPr>
            <a:xfrm>
              <a:off x="2322097" y="353784"/>
              <a:ext cx="3301291" cy="824461"/>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22097" y="353784"/>
              <a:ext cx="3301291" cy="8244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Aft>
                  <a:spcPct val="35000"/>
                </a:spcAft>
              </a:pPr>
              <a:endParaRPr lang="tr-TR" sz="1400" b="1" dirty="0">
                <a:solidFill>
                  <a:prstClr val="black">
                    <a:hueOff val="0"/>
                    <a:satOff val="0"/>
                    <a:lumOff val="0"/>
                    <a:alphaOff val="0"/>
                  </a:prstClr>
                </a:solidFill>
                <a:latin typeface="Century Gothic" panose="020B0502020202020204" pitchFamily="34" charset="0"/>
              </a:endParaRPr>
            </a:p>
          </p:txBody>
        </p:sp>
      </p:grpSp>
      <p:cxnSp>
        <p:nvCxnSpPr>
          <p:cNvPr id="6" name="Straight Connector 5"/>
          <p:cNvCxnSpPr/>
          <p:nvPr/>
        </p:nvCxnSpPr>
        <p:spPr>
          <a:xfrm>
            <a:off x="7620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978694"/>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599" y="2046907"/>
            <a:ext cx="7772401" cy="461665"/>
          </a:xfrm>
          <a:prstGeom prst="rect">
            <a:avLst/>
          </a:prstGeom>
          <a:noFill/>
        </p:spPr>
        <p:txBody>
          <a:bodyPr wrap="square" rtlCol="0">
            <a:spAutoFit/>
          </a:bodyPr>
          <a:lstStyle/>
          <a:p>
            <a:pPr>
              <a:spcBef>
                <a:spcPct val="50000"/>
              </a:spcBef>
            </a:pPr>
            <a:r>
              <a:rPr lang="tr-TR" sz="2400" b="1" dirty="0" smtClean="0">
                <a:solidFill>
                  <a:srgbClr val="A50021"/>
                </a:solidFill>
                <a:latin typeface="Tahoma" charset="0"/>
                <a:cs typeface="+mn-cs"/>
              </a:rPr>
              <a:t>2002		     2006		  2010	</a:t>
            </a:r>
            <a:endParaRPr lang="tr-TR" sz="2400" b="1" dirty="0">
              <a:solidFill>
                <a:srgbClr val="A50021"/>
              </a:solidFill>
              <a:latin typeface="Tahoma" charset="0"/>
              <a:cs typeface="+mn-cs"/>
            </a:endParaRPr>
          </a:p>
        </p:txBody>
      </p:sp>
      <p:cxnSp>
        <p:nvCxnSpPr>
          <p:cNvPr id="16" name="Straight Connector 15"/>
          <p:cNvCxnSpPr/>
          <p:nvPr/>
        </p:nvCxnSpPr>
        <p:spPr>
          <a:xfrm>
            <a:off x="57912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3894" y="1206433"/>
            <a:ext cx="1733167"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Implicit</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19" name="TextBox 18"/>
          <p:cNvSpPr txBox="1"/>
          <p:nvPr/>
        </p:nvSpPr>
        <p:spPr>
          <a:xfrm>
            <a:off x="5867400" y="1199802"/>
            <a:ext cx="2709396"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smtClean="0">
                <a:solidFill>
                  <a:srgbClr val="A50021"/>
                </a:solidFill>
                <a:latin typeface="Century Gothic" panose="020B0502020202020204" pitchFamily="34" charset="0"/>
                <a:cs typeface="+mn-cs"/>
              </a:rPr>
              <a:t>Financial </a:t>
            </a:r>
            <a:r>
              <a:rPr lang="tr-TR" sz="1400" b="1" dirty="0" err="1" smtClean="0">
                <a:solidFill>
                  <a:srgbClr val="A50021"/>
                </a:solidFill>
                <a:latin typeface="Century Gothic" panose="020B0502020202020204" pitchFamily="34" charset="0"/>
                <a:cs typeface="+mn-cs"/>
              </a:rPr>
              <a:t>Stability</a:t>
            </a:r>
            <a:r>
              <a:rPr lang="tr-TR" sz="1400" b="1" dirty="0" smtClean="0">
                <a:solidFill>
                  <a:srgbClr val="A50021"/>
                </a:solidFill>
                <a:latin typeface="Century Gothic" panose="020B0502020202020204" pitchFamily="34" charset="0"/>
                <a:cs typeface="+mn-cs"/>
              </a:rPr>
              <a:t> Framework</a:t>
            </a:r>
            <a:endParaRPr lang="tr-TR" sz="1400" b="1" dirty="0">
              <a:solidFill>
                <a:srgbClr val="A50021"/>
              </a:solidFill>
              <a:latin typeface="Century Gothic" panose="020B0502020202020204" pitchFamily="34" charset="0"/>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789786768"/>
              </p:ext>
            </p:extLst>
          </p:nvPr>
        </p:nvGraphicFramePr>
        <p:xfrm>
          <a:off x="381000" y="2571751"/>
          <a:ext cx="3581400" cy="2285999"/>
        </p:xfrm>
        <a:graphic>
          <a:graphicData uri="http://schemas.openxmlformats.org/drawingml/2006/table">
            <a:tbl>
              <a:tblPr firstRow="1" bandRow="1">
                <a:tableStyleId>{0660B408-B3CF-4A94-85FC-2B1E0A45F4A2}</a:tableStyleId>
              </a:tblPr>
              <a:tblGrid>
                <a:gridCol w="877202"/>
                <a:gridCol w="1419377"/>
                <a:gridCol w="1284821"/>
              </a:tblGrid>
              <a:tr h="4641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15000"/>
                        </a:lnSpc>
                      </a:pPr>
                      <a:endParaRPr lang="en-US" sz="800" noProof="0" dirty="0">
                        <a:solidFill>
                          <a:schemeClr val="tx1"/>
                        </a:solidFill>
                        <a:effectLst/>
                        <a:latin typeface="Century Gothic" panose="020B0502020202020204" pitchFamily="34" charset="0"/>
                      </a:endParaRPr>
                    </a:p>
                  </a:txBody>
                  <a:tcPr marT="34290" marB="34290" anchor="c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Old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New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Objectives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Price Stability</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Price Stability</a:t>
                      </a:r>
                    </a:p>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Financial Stability</a:t>
                      </a:r>
                      <a:endParaRPr lang="en-US" sz="800" i="0" kern="120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Policy</a:t>
                      </a:r>
                      <a:r>
                        <a:rPr lang="en-US" sz="800" b="0" baseline="0" noProof="0" dirty="0" smtClean="0">
                          <a:ln>
                            <a:solidFill>
                              <a:schemeClr val="tx1"/>
                            </a:solidFill>
                          </a:ln>
                          <a:solidFill>
                            <a:schemeClr val="tx1"/>
                          </a:solidFill>
                          <a:effectLst/>
                          <a:latin typeface="Century Gothic" panose="020B0502020202020204" pitchFamily="34" charset="0"/>
                        </a:rPr>
                        <a:t> </a:t>
                      </a:r>
                      <a:r>
                        <a:rPr lang="en-US" sz="800" b="0" noProof="0" dirty="0" smtClean="0">
                          <a:ln>
                            <a:solidFill>
                              <a:schemeClr val="tx1"/>
                            </a:solidFill>
                          </a:ln>
                          <a:solidFill>
                            <a:schemeClr val="tx1"/>
                          </a:solidFill>
                          <a:effectLst/>
                          <a:latin typeface="Century Gothic" panose="020B0502020202020204" pitchFamily="34" charset="0"/>
                        </a:rPr>
                        <a:t>Tools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Policy Rate</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Structural Tools</a:t>
                      </a:r>
                    </a:p>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Cyclical Tools</a:t>
                      </a:r>
                      <a:endParaRPr lang="en-US" sz="800" i="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1" name="Content Placeholder 2"/>
          <p:cNvSpPr txBox="1">
            <a:spLocks/>
          </p:cNvSpPr>
          <p:nvPr/>
        </p:nvSpPr>
        <p:spPr>
          <a:xfrm>
            <a:off x="4069323" y="2427734"/>
            <a:ext cx="4953000" cy="2286000"/>
          </a:xfrm>
          <a:prstGeom prst="rect">
            <a:avLst/>
          </a:prstGeom>
          <a:ln>
            <a:solidFill>
              <a:srgbClr val="C00000"/>
            </a:solidFill>
          </a:ln>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 typeface="Wingdings" pitchFamily="2" charset="2"/>
              <a:buNone/>
            </a:pPr>
            <a:r>
              <a:rPr lang="tr-TR" sz="900" b="1" i="1" u="sng" dirty="0" smtClean="0">
                <a:solidFill>
                  <a:srgbClr val="C00000"/>
                </a:solidFill>
                <a:latin typeface="Century Gothic" panose="020B0502020202020204" pitchFamily="34" charset="0"/>
                <a:cs typeface="Arial"/>
              </a:rPr>
              <a:t>Financial </a:t>
            </a:r>
            <a:r>
              <a:rPr lang="tr-TR" sz="900" b="1" i="1" u="sng" dirty="0" err="1" smtClean="0">
                <a:solidFill>
                  <a:srgbClr val="C00000"/>
                </a:solidFill>
                <a:latin typeface="Century Gothic" panose="020B0502020202020204" pitchFamily="34" charset="0"/>
                <a:cs typeface="Arial"/>
              </a:rPr>
              <a:t>Stability</a:t>
            </a:r>
            <a:r>
              <a:rPr lang="tr-TR" sz="900" b="1" i="1" u="sng" dirty="0" smtClean="0">
                <a:solidFill>
                  <a:srgbClr val="C00000"/>
                </a:solidFill>
                <a:latin typeface="Century Gothic" panose="020B0502020202020204" pitchFamily="34" charset="0"/>
                <a:cs typeface="Arial"/>
              </a:rPr>
              <a:t> Framework </a:t>
            </a:r>
          </a:p>
          <a:p>
            <a:pPr>
              <a:spcBef>
                <a:spcPts val="600"/>
              </a:spcBef>
              <a:spcAft>
                <a:spcPts val="600"/>
              </a:spcAft>
            </a:pPr>
            <a:r>
              <a:rPr lang="tr-TR" sz="900" b="1" dirty="0" err="1" smtClean="0">
                <a:solidFill>
                  <a:srgbClr val="000000"/>
                </a:solidFill>
                <a:latin typeface="Century Gothic" panose="020B0502020202020204" pitchFamily="34" charset="0"/>
                <a:cs typeface="Arial"/>
              </a:rPr>
              <a:t>Structural</a:t>
            </a:r>
            <a:r>
              <a:rPr lang="tr-TR" sz="900" b="1" dirty="0" smtClean="0">
                <a:solidFill>
                  <a:srgbClr val="000000"/>
                </a:solidFill>
                <a:latin typeface="Century Gothic" panose="020B0502020202020204" pitchFamily="34" charset="0"/>
                <a:cs typeface="Arial"/>
              </a:rPr>
              <a:t> </a:t>
            </a:r>
            <a:r>
              <a:rPr lang="tr-TR" sz="900" b="1" dirty="0">
                <a:solidFill>
                  <a:srgbClr val="000000"/>
                </a:solidFill>
                <a:latin typeface="Century Gothic" panose="020B0502020202020204" pitchFamily="34" charset="0"/>
                <a:cs typeface="Arial"/>
              </a:rPr>
              <a:t>Tools:</a:t>
            </a:r>
          </a:p>
          <a:p>
            <a:pPr lvl="1">
              <a:spcBef>
                <a:spcPts val="600"/>
              </a:spcBef>
              <a:spcAft>
                <a:spcPts val="600"/>
              </a:spcAft>
              <a:buFont typeface="Wingdings" panose="05000000000000000000" pitchFamily="2" charset="2"/>
              <a:buChar char="Ø"/>
            </a:pPr>
            <a:r>
              <a:rPr lang="en-US" sz="900" dirty="0" smtClean="0">
                <a:solidFill>
                  <a:prstClr val="black"/>
                </a:solidFill>
                <a:latin typeface="Century Gothic" panose="020B0502020202020204" pitchFamily="34" charset="0"/>
                <a:cs typeface="Arial"/>
              </a:rPr>
              <a:t>R</a:t>
            </a:r>
            <a:r>
              <a:rPr lang="tr-TR" sz="900" dirty="0" err="1">
                <a:solidFill>
                  <a:prstClr val="black"/>
                </a:solidFill>
                <a:latin typeface="Century Gothic" panose="020B0502020202020204" pitchFamily="34" charset="0"/>
                <a:cs typeface="Arial"/>
              </a:rPr>
              <a:t>eserve</a:t>
            </a:r>
            <a:r>
              <a:rPr lang="tr-TR" sz="900" dirty="0">
                <a:solidFill>
                  <a:prstClr val="black"/>
                </a:solidFill>
                <a:latin typeface="Century Gothic" panose="020B0502020202020204" pitchFamily="34" charset="0"/>
                <a:cs typeface="Arial"/>
              </a:rPr>
              <a:t> </a:t>
            </a:r>
            <a:r>
              <a:rPr lang="en-US" sz="900" dirty="0">
                <a:solidFill>
                  <a:prstClr val="black"/>
                </a:solidFill>
                <a:latin typeface="Century Gothic" panose="020B0502020202020204" pitchFamily="34" charset="0"/>
                <a:cs typeface="Arial"/>
              </a:rPr>
              <a:t>R</a:t>
            </a:r>
            <a:r>
              <a:rPr lang="tr-TR" sz="900" dirty="0" err="1" smtClean="0">
                <a:solidFill>
                  <a:prstClr val="black"/>
                </a:solidFill>
                <a:latin typeface="Century Gothic" panose="020B0502020202020204" pitchFamily="34" charset="0"/>
                <a:cs typeface="Arial"/>
              </a:rPr>
              <a:t>equirements</a:t>
            </a:r>
            <a:r>
              <a:rPr lang="tr-TR" sz="900" dirty="0" smtClean="0">
                <a:solidFill>
                  <a:prstClr val="black"/>
                </a:solidFill>
                <a:latin typeface="Century Gothic" panose="020B0502020202020204" pitchFamily="34" charset="0"/>
                <a:cs typeface="Arial"/>
              </a:rPr>
              <a:t> (</a:t>
            </a:r>
            <a:r>
              <a:rPr lang="en-US" sz="900" dirty="0">
                <a:solidFill>
                  <a:prstClr val="black"/>
                </a:solidFill>
                <a:latin typeface="Century Gothic" panose="020B0502020202020204" pitchFamily="34" charset="0"/>
                <a:cs typeface="Arial"/>
              </a:rPr>
              <a:t>Maturity</a:t>
            </a:r>
            <a:r>
              <a:rPr lang="tr-TR" sz="900" dirty="0" smtClean="0">
                <a:solidFill>
                  <a:prstClr val="black"/>
                </a:solidFill>
                <a:latin typeface="Century Gothic" panose="020B0502020202020204" pitchFamily="34" charset="0"/>
                <a:cs typeface="Arial"/>
              </a:rPr>
              <a:t>-/</a:t>
            </a:r>
            <a:r>
              <a:rPr lang="tr-TR" sz="900" dirty="0" err="1" smtClean="0">
                <a:solidFill>
                  <a:prstClr val="black"/>
                </a:solidFill>
                <a:latin typeface="Century Gothic" panose="020B0502020202020204" pitchFamily="34" charset="0"/>
                <a:cs typeface="Arial"/>
              </a:rPr>
              <a:t>Currency</a:t>
            </a:r>
            <a:r>
              <a:rPr lang="tr-TR" sz="900" dirty="0" smtClean="0">
                <a:solidFill>
                  <a:prstClr val="black"/>
                </a:solidFill>
                <a:latin typeface="Century Gothic" panose="020B0502020202020204" pitchFamily="34" charset="0"/>
                <a:cs typeface="Arial"/>
              </a:rPr>
              <a:t>-/</a:t>
            </a:r>
            <a:r>
              <a:rPr lang="tr-TR" sz="900" dirty="0" err="1" smtClean="0">
                <a:solidFill>
                  <a:prstClr val="black"/>
                </a:solidFill>
                <a:latin typeface="Century Gothic" panose="020B0502020202020204" pitchFamily="34" charset="0"/>
                <a:cs typeface="Arial"/>
              </a:rPr>
              <a:t>Leverage-based</a:t>
            </a:r>
            <a:r>
              <a:rPr lang="tr-TR" sz="900" dirty="0" smtClean="0">
                <a:solidFill>
                  <a:prstClr val="black"/>
                </a:solidFill>
                <a:latin typeface="Century Gothic" panose="020B0502020202020204" pitchFamily="34" charset="0"/>
                <a:cs typeface="Arial"/>
              </a:rPr>
              <a:t>)</a:t>
            </a:r>
            <a:endParaRPr lang="tr-TR" sz="900" dirty="0">
              <a:solidFill>
                <a:prstClr val="black"/>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prstClr val="black"/>
                </a:solidFill>
                <a:latin typeface="Century Gothic" panose="020B0502020202020204" pitchFamily="34" charset="0"/>
                <a:cs typeface="Arial"/>
              </a:rPr>
              <a:t>Reserve Option Mechanism</a:t>
            </a:r>
            <a:endParaRPr lang="tr-TR" sz="900" dirty="0">
              <a:solidFill>
                <a:prstClr val="black"/>
              </a:solidFill>
              <a:latin typeface="Century Gothic" panose="020B0502020202020204" pitchFamily="34" charset="0"/>
              <a:cs typeface="Arial"/>
            </a:endParaRPr>
          </a:p>
          <a:p>
            <a:pPr>
              <a:spcBef>
                <a:spcPts val="600"/>
              </a:spcBef>
              <a:spcAft>
                <a:spcPts val="600"/>
              </a:spcAft>
            </a:pPr>
            <a:r>
              <a:rPr lang="tr-TR" sz="900" b="1" dirty="0" err="1">
                <a:solidFill>
                  <a:prstClr val="black"/>
                </a:solidFill>
                <a:latin typeface="Century Gothic" panose="020B0502020202020204" pitchFamily="34" charset="0"/>
                <a:cs typeface="Arial"/>
              </a:rPr>
              <a:t>Cyclical</a:t>
            </a:r>
            <a:r>
              <a:rPr lang="tr-TR" sz="900" b="1" dirty="0">
                <a:solidFill>
                  <a:prstClr val="black"/>
                </a:solidFill>
                <a:latin typeface="Century Gothic" panose="020B0502020202020204" pitchFamily="34" charset="0"/>
                <a:cs typeface="Arial"/>
              </a:rPr>
              <a:t> Tools:</a:t>
            </a:r>
          </a:p>
          <a:p>
            <a:pPr lvl="1">
              <a:spcBef>
                <a:spcPts val="600"/>
              </a:spcBef>
              <a:spcAft>
                <a:spcPts val="600"/>
              </a:spcAft>
              <a:buFont typeface="Wingdings" panose="05000000000000000000" pitchFamily="2" charset="2"/>
              <a:buChar char="Ø"/>
            </a:pPr>
            <a:r>
              <a:rPr lang="en-US" sz="900" dirty="0">
                <a:solidFill>
                  <a:prstClr val="black"/>
                </a:solidFill>
                <a:latin typeface="Century Gothic" panose="020B0502020202020204" pitchFamily="34" charset="0"/>
                <a:cs typeface="Arial"/>
              </a:rPr>
              <a:t>Policy Rate</a:t>
            </a:r>
            <a:endParaRPr lang="tr-TR" sz="900" dirty="0">
              <a:solidFill>
                <a:prstClr val="black"/>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tr-TR" sz="900" dirty="0" err="1" smtClean="0">
                <a:solidFill>
                  <a:prstClr val="black"/>
                </a:solidFill>
                <a:latin typeface="Century Gothic" panose="020B0502020202020204" pitchFamily="34" charset="0"/>
                <a:cs typeface="Arial"/>
              </a:rPr>
              <a:t>Asymmetric</a:t>
            </a:r>
            <a:r>
              <a:rPr lang="tr-TR" sz="900" dirty="0" smtClean="0">
                <a:solidFill>
                  <a:prstClr val="black"/>
                </a:solidFill>
                <a:latin typeface="Century Gothic" panose="020B0502020202020204" pitchFamily="34" charset="0"/>
                <a:cs typeface="Arial"/>
              </a:rPr>
              <a:t> </a:t>
            </a:r>
            <a:r>
              <a:rPr lang="en-US" sz="900" dirty="0" smtClean="0">
                <a:solidFill>
                  <a:prstClr val="black"/>
                </a:solidFill>
                <a:latin typeface="Century Gothic" panose="020B0502020202020204" pitchFamily="34" charset="0"/>
                <a:cs typeface="Arial"/>
              </a:rPr>
              <a:t>Interest </a:t>
            </a:r>
            <a:r>
              <a:rPr lang="en-US" sz="900" dirty="0">
                <a:solidFill>
                  <a:prstClr val="black"/>
                </a:solidFill>
                <a:latin typeface="Century Gothic" panose="020B0502020202020204" pitchFamily="34" charset="0"/>
                <a:cs typeface="Arial"/>
              </a:rPr>
              <a:t>Rate Corridor</a:t>
            </a:r>
            <a:endParaRPr lang="tr-TR" sz="900" dirty="0">
              <a:solidFill>
                <a:prstClr val="black"/>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prstClr val="black"/>
                </a:solidFill>
                <a:latin typeface="Century Gothic" panose="020B0502020202020204" pitchFamily="34" charset="0"/>
                <a:cs typeface="Arial"/>
              </a:rPr>
              <a:t>TL </a:t>
            </a:r>
            <a:r>
              <a:rPr lang="tr-TR" sz="900" dirty="0" err="1">
                <a:solidFill>
                  <a:prstClr val="black"/>
                </a:solidFill>
                <a:latin typeface="Century Gothic" panose="020B0502020202020204" pitchFamily="34" charset="0"/>
                <a:cs typeface="Arial"/>
              </a:rPr>
              <a:t>and</a:t>
            </a:r>
            <a:r>
              <a:rPr lang="tr-TR" sz="900" dirty="0">
                <a:solidFill>
                  <a:prstClr val="black"/>
                </a:solidFill>
                <a:latin typeface="Century Gothic" panose="020B0502020202020204" pitchFamily="34" charset="0"/>
                <a:cs typeface="Arial"/>
              </a:rPr>
              <a:t> FX </a:t>
            </a:r>
            <a:r>
              <a:rPr lang="en-US" sz="900" dirty="0">
                <a:solidFill>
                  <a:prstClr val="black"/>
                </a:solidFill>
                <a:latin typeface="Century Gothic" panose="020B0502020202020204" pitchFamily="34" charset="0"/>
                <a:cs typeface="Arial"/>
              </a:rPr>
              <a:t>Liquidity </a:t>
            </a:r>
            <a:r>
              <a:rPr lang="en-US" sz="900" dirty="0" smtClean="0">
                <a:solidFill>
                  <a:prstClr val="black"/>
                </a:solidFill>
                <a:latin typeface="Century Gothic" panose="020B0502020202020204" pitchFamily="34" charset="0"/>
                <a:cs typeface="Arial"/>
              </a:rPr>
              <a:t>Management</a:t>
            </a:r>
            <a:endParaRPr lang="tr-TR" sz="900" dirty="0" smtClean="0">
              <a:solidFill>
                <a:prstClr val="black"/>
              </a:solidFill>
              <a:latin typeface="Century Gothic" panose="020B0502020202020204" pitchFamily="34" charset="0"/>
              <a:cs typeface="Arial"/>
            </a:endParaRPr>
          </a:p>
          <a:p>
            <a:pPr>
              <a:spcBef>
                <a:spcPts val="600"/>
              </a:spcBef>
              <a:spcAft>
                <a:spcPts val="600"/>
              </a:spcAft>
            </a:pPr>
            <a:r>
              <a:rPr lang="tr-TR" sz="900" b="1" dirty="0" smtClean="0">
                <a:solidFill>
                  <a:srgbClr val="000000"/>
                </a:solidFill>
                <a:latin typeface="Century Gothic" panose="020B0502020202020204" pitchFamily="34" charset="0"/>
                <a:cs typeface="Arial"/>
              </a:rPr>
              <a:t>Micro-</a:t>
            </a:r>
            <a:r>
              <a:rPr lang="tr-TR" sz="900" b="1" dirty="0" err="1" smtClean="0">
                <a:solidFill>
                  <a:srgbClr val="000000"/>
                </a:solidFill>
                <a:latin typeface="Century Gothic" panose="020B0502020202020204" pitchFamily="34" charset="0"/>
                <a:cs typeface="Arial"/>
              </a:rPr>
              <a:t>prudential</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policies</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by</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the</a:t>
            </a:r>
            <a:r>
              <a:rPr lang="tr-TR" sz="900" b="1" dirty="0" smtClean="0">
                <a:solidFill>
                  <a:srgbClr val="000000"/>
                </a:solidFill>
                <a:latin typeface="Century Gothic" panose="020B0502020202020204" pitchFamily="34" charset="0"/>
                <a:cs typeface="Arial"/>
              </a:rPr>
              <a:t> BRSA</a:t>
            </a:r>
            <a:endParaRPr lang="en-US" sz="900" b="1" dirty="0">
              <a:solidFill>
                <a:srgbClr val="000000"/>
              </a:solidFill>
              <a:latin typeface="Century Gothic" panose="020B0502020202020204" pitchFamily="34" charset="0"/>
              <a:cs typeface="Calibri" pitchFamily="34" charset="0"/>
            </a:endParaRPr>
          </a:p>
        </p:txBody>
      </p:sp>
      <p:sp>
        <p:nvSpPr>
          <p:cNvPr id="22" name="TextBox 21"/>
          <p:cNvSpPr txBox="1"/>
          <p:nvPr/>
        </p:nvSpPr>
        <p:spPr>
          <a:xfrm>
            <a:off x="3629216" y="1206433"/>
            <a:ext cx="1733167" cy="630942"/>
          </a:xfrm>
          <a:prstGeom prst="rect">
            <a:avLst/>
          </a:prstGeom>
          <a:noFill/>
        </p:spPr>
        <p:txBody>
          <a:bodyPr wrap="none" rtlCol="0">
            <a:spAutoFit/>
          </a:bodyPr>
          <a:lstStyle/>
          <a:p>
            <a:pPr algn="ctr">
              <a:spcBef>
                <a:spcPct val="50000"/>
              </a:spcBef>
            </a:pPr>
            <a:r>
              <a:rPr lang="tr-TR" sz="1400" b="1" dirty="0" smtClean="0">
                <a:solidFill>
                  <a:srgbClr val="A50021"/>
                </a:solidFill>
                <a:latin typeface="Century Gothic" panose="020B0502020202020204" pitchFamily="34" charset="0"/>
                <a:cs typeface="+mn-cs"/>
              </a:rPr>
              <a:t>Full </a:t>
            </a:r>
            <a:r>
              <a:rPr lang="tr-TR" sz="1400" b="1" dirty="0" err="1" smtClean="0">
                <a:solidFill>
                  <a:srgbClr val="A50021"/>
                </a:solidFill>
                <a:latin typeface="Century Gothic" panose="020B0502020202020204" pitchFamily="34" charset="0"/>
                <a:cs typeface="+mn-cs"/>
              </a:rPr>
              <a:t>fledged</a:t>
            </a:r>
            <a:endParaRPr lang="tr-TR" sz="1400" b="1" dirty="0" smtClean="0">
              <a:solidFill>
                <a:srgbClr val="A50021"/>
              </a:solidFill>
              <a:latin typeface="Century Gothic" panose="020B0502020202020204" pitchFamily="34" charset="0"/>
              <a:cs typeface="+mn-cs"/>
            </a:endParaRP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2" name="Title 1"/>
          <p:cNvSpPr>
            <a:spLocks noGrp="1"/>
          </p:cNvSpPr>
          <p:nvPr>
            <p:ph type="title"/>
          </p:nvPr>
        </p:nvSpPr>
        <p:spPr/>
        <p:txBody>
          <a:bodyPr>
            <a:normAutofit fontScale="90000"/>
          </a:bodyPr>
          <a:lstStyle/>
          <a:p>
            <a:r>
              <a:rPr lang="tr-TR" dirty="0" err="1" smtClean="0"/>
              <a:t>Turkey</a:t>
            </a:r>
            <a:r>
              <a:rPr lang="tr-TR" dirty="0" smtClean="0"/>
              <a:t> has </a:t>
            </a:r>
            <a:r>
              <a:rPr lang="tr-TR" dirty="0" err="1" smtClean="0"/>
              <a:t>augmented</a:t>
            </a:r>
            <a:r>
              <a:rPr lang="tr-TR" dirty="0" smtClean="0"/>
              <a:t> </a:t>
            </a:r>
            <a:r>
              <a:rPr lang="tr-TR" dirty="0" err="1" smtClean="0"/>
              <a:t>its</a:t>
            </a:r>
            <a:r>
              <a:rPr lang="tr-TR" dirty="0" smtClean="0"/>
              <a:t> </a:t>
            </a:r>
            <a:r>
              <a:rPr lang="tr-TR" dirty="0" err="1" smtClean="0"/>
              <a:t>policy</a:t>
            </a:r>
            <a:r>
              <a:rPr lang="tr-TR" dirty="0" smtClean="0"/>
              <a:t> </a:t>
            </a:r>
            <a:r>
              <a:rPr lang="tr-TR" dirty="0" err="1" smtClean="0"/>
              <a:t>framework</a:t>
            </a:r>
            <a:r>
              <a:rPr lang="tr-TR" dirty="0" smtClean="0"/>
              <a:t> </a:t>
            </a:r>
            <a:r>
              <a:rPr lang="tr-TR" dirty="0" err="1" smtClean="0"/>
              <a:t>with</a:t>
            </a:r>
            <a:r>
              <a:rPr lang="tr-TR" dirty="0" smtClean="0"/>
              <a:t> </a:t>
            </a:r>
            <a:r>
              <a:rPr lang="tr-TR" dirty="0" err="1" smtClean="0"/>
              <a:t>financial</a:t>
            </a:r>
            <a:r>
              <a:rPr lang="tr-TR" dirty="0" smtClean="0"/>
              <a:t> </a:t>
            </a:r>
            <a:r>
              <a:rPr lang="tr-TR" dirty="0" err="1" smtClean="0"/>
              <a:t>stability</a:t>
            </a:r>
            <a:r>
              <a:rPr lang="tr-TR" dirty="0" smtClean="0"/>
              <a:t> </a:t>
            </a:r>
            <a:r>
              <a:rPr lang="tr-TR" dirty="0" err="1" smtClean="0"/>
              <a:t>tools</a:t>
            </a:r>
            <a:r>
              <a:rPr lang="tr-TR" dirty="0" smtClean="0"/>
              <a:t>…</a:t>
            </a:r>
            <a:endParaRPr lang="tr-TR" dirty="0"/>
          </a:p>
        </p:txBody>
      </p:sp>
      <p:sp>
        <p:nvSpPr>
          <p:cNvPr id="4" name="Slide Number Placeholder 3"/>
          <p:cNvSpPr>
            <a:spLocks noGrp="1"/>
          </p:cNvSpPr>
          <p:nvPr>
            <p:ph type="sldNum" sz="quarter" idx="12"/>
          </p:nvPr>
        </p:nvSpPr>
        <p:spPr/>
        <p:txBody>
          <a:bodyPr/>
          <a:lstStyle/>
          <a:p>
            <a:fld id="{506F0761-BE16-4D04-A06F-2D928E2DA77D}" type="slidenum">
              <a:rPr lang="tr-TR" smtClean="0">
                <a:solidFill>
                  <a:srgbClr val="FFFFFF"/>
                </a:solidFill>
              </a:rPr>
              <a:pPr/>
              <a:t>43</a:t>
            </a:fld>
            <a:endParaRPr lang="tr-TR">
              <a:solidFill>
                <a:srgbClr val="FFFFFF"/>
              </a:solidFill>
            </a:endParaRPr>
          </a:p>
        </p:txBody>
      </p:sp>
    </p:spTree>
    <p:extLst>
      <p:ext uri="{BB962C8B-B14F-4D97-AF65-F5344CB8AC3E}">
        <p14:creationId xmlns:p14="http://schemas.microsoft.com/office/powerpoint/2010/main" val="99427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grpSp>
        <p:nvGrpSpPr>
          <p:cNvPr id="8" name="Group 7"/>
          <p:cNvGrpSpPr/>
          <p:nvPr/>
        </p:nvGrpSpPr>
        <p:grpSpPr>
          <a:xfrm>
            <a:off x="457200" y="1133865"/>
            <a:ext cx="8305800" cy="618346"/>
            <a:chOff x="2322097" y="353784"/>
            <a:chExt cx="3301291" cy="824461"/>
          </a:xfrm>
          <a:scene3d>
            <a:camera prst="orthographicFront"/>
            <a:lightRig rig="threePt" dir="t">
              <a:rot lat="0" lon="0" rev="7500000"/>
            </a:lightRig>
          </a:scene3d>
        </p:grpSpPr>
        <p:sp>
          <p:nvSpPr>
            <p:cNvPr id="11" name="Rectangle 10"/>
            <p:cNvSpPr/>
            <p:nvPr/>
          </p:nvSpPr>
          <p:spPr>
            <a:xfrm>
              <a:off x="2322097" y="353784"/>
              <a:ext cx="3301291" cy="824461"/>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22097" y="353784"/>
              <a:ext cx="3301291" cy="8244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Aft>
                  <a:spcPct val="35000"/>
                </a:spcAft>
              </a:pPr>
              <a:endParaRPr lang="tr-TR" sz="1400" b="1" dirty="0">
                <a:solidFill>
                  <a:prstClr val="black">
                    <a:hueOff val="0"/>
                    <a:satOff val="0"/>
                    <a:lumOff val="0"/>
                    <a:alphaOff val="0"/>
                  </a:prstClr>
                </a:solidFill>
                <a:latin typeface="Century Gothic" panose="020B0502020202020204" pitchFamily="34" charset="0"/>
              </a:endParaRPr>
            </a:p>
          </p:txBody>
        </p:sp>
      </p:grpSp>
      <p:cxnSp>
        <p:nvCxnSpPr>
          <p:cNvPr id="6" name="Straight Connector 5"/>
          <p:cNvCxnSpPr/>
          <p:nvPr/>
        </p:nvCxnSpPr>
        <p:spPr>
          <a:xfrm>
            <a:off x="7620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978694"/>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599" y="2046907"/>
            <a:ext cx="7772401" cy="461665"/>
          </a:xfrm>
          <a:prstGeom prst="rect">
            <a:avLst/>
          </a:prstGeom>
          <a:noFill/>
        </p:spPr>
        <p:txBody>
          <a:bodyPr wrap="square" rtlCol="0">
            <a:spAutoFit/>
          </a:bodyPr>
          <a:lstStyle/>
          <a:p>
            <a:pPr>
              <a:spcBef>
                <a:spcPct val="50000"/>
              </a:spcBef>
            </a:pPr>
            <a:r>
              <a:rPr lang="tr-TR" sz="2400" b="1" dirty="0" smtClean="0">
                <a:solidFill>
                  <a:srgbClr val="A50021"/>
                </a:solidFill>
                <a:latin typeface="Tahoma" charset="0"/>
                <a:cs typeface="+mn-cs"/>
              </a:rPr>
              <a:t>2002		     2006		  2010	</a:t>
            </a:r>
            <a:endParaRPr lang="tr-TR" sz="2400" b="1" dirty="0">
              <a:solidFill>
                <a:srgbClr val="A50021"/>
              </a:solidFill>
              <a:latin typeface="Tahoma" charset="0"/>
              <a:cs typeface="+mn-cs"/>
            </a:endParaRPr>
          </a:p>
        </p:txBody>
      </p:sp>
      <p:cxnSp>
        <p:nvCxnSpPr>
          <p:cNvPr id="16" name="Straight Connector 15"/>
          <p:cNvCxnSpPr/>
          <p:nvPr/>
        </p:nvCxnSpPr>
        <p:spPr>
          <a:xfrm>
            <a:off x="57912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3894" y="1206433"/>
            <a:ext cx="1733167"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Implicit</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19" name="TextBox 18"/>
          <p:cNvSpPr txBox="1"/>
          <p:nvPr/>
        </p:nvSpPr>
        <p:spPr>
          <a:xfrm>
            <a:off x="5867400" y="1199802"/>
            <a:ext cx="2709396"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smtClean="0">
                <a:solidFill>
                  <a:srgbClr val="A50021"/>
                </a:solidFill>
                <a:latin typeface="Century Gothic" panose="020B0502020202020204" pitchFamily="34" charset="0"/>
                <a:cs typeface="+mn-cs"/>
              </a:rPr>
              <a:t>Financial </a:t>
            </a:r>
            <a:r>
              <a:rPr lang="tr-TR" sz="1400" b="1" dirty="0" err="1" smtClean="0">
                <a:solidFill>
                  <a:srgbClr val="A50021"/>
                </a:solidFill>
                <a:latin typeface="Century Gothic" panose="020B0502020202020204" pitchFamily="34" charset="0"/>
                <a:cs typeface="+mn-cs"/>
              </a:rPr>
              <a:t>Stability</a:t>
            </a:r>
            <a:r>
              <a:rPr lang="tr-TR" sz="1400" b="1" dirty="0" smtClean="0">
                <a:solidFill>
                  <a:srgbClr val="A50021"/>
                </a:solidFill>
                <a:latin typeface="Century Gothic" panose="020B0502020202020204" pitchFamily="34" charset="0"/>
                <a:cs typeface="+mn-cs"/>
              </a:rPr>
              <a:t> Framework</a:t>
            </a:r>
            <a:endParaRPr lang="tr-TR" sz="1400" b="1" dirty="0">
              <a:solidFill>
                <a:srgbClr val="A50021"/>
              </a:solidFill>
              <a:latin typeface="Century Gothic" panose="020B0502020202020204" pitchFamily="34" charset="0"/>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3762672141"/>
              </p:ext>
            </p:extLst>
          </p:nvPr>
        </p:nvGraphicFramePr>
        <p:xfrm>
          <a:off x="381000" y="2571751"/>
          <a:ext cx="3581400" cy="2285999"/>
        </p:xfrm>
        <a:graphic>
          <a:graphicData uri="http://schemas.openxmlformats.org/drawingml/2006/table">
            <a:tbl>
              <a:tblPr firstRow="1" bandRow="1">
                <a:tableStyleId>{0660B408-B3CF-4A94-85FC-2B1E0A45F4A2}</a:tableStyleId>
              </a:tblPr>
              <a:tblGrid>
                <a:gridCol w="877202"/>
                <a:gridCol w="1419377"/>
                <a:gridCol w="1284821"/>
              </a:tblGrid>
              <a:tr h="4641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15000"/>
                        </a:lnSpc>
                      </a:pPr>
                      <a:endParaRPr lang="en-US" sz="800" noProof="0" dirty="0">
                        <a:solidFill>
                          <a:schemeClr val="tx1"/>
                        </a:solidFill>
                        <a:effectLst/>
                        <a:latin typeface="Century Gothic" panose="020B0502020202020204" pitchFamily="34" charset="0"/>
                      </a:endParaRPr>
                    </a:p>
                  </a:txBody>
                  <a:tcPr marT="34290" marB="34290" anchor="c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Old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New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Objectives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Price Stability</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Price Stability</a:t>
                      </a:r>
                    </a:p>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Financial Stability</a:t>
                      </a:r>
                      <a:endParaRPr lang="en-US" sz="800" i="0" kern="120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Policy</a:t>
                      </a:r>
                      <a:r>
                        <a:rPr lang="en-US" sz="800" b="0" baseline="0" noProof="0" dirty="0" smtClean="0">
                          <a:ln>
                            <a:solidFill>
                              <a:schemeClr val="tx1"/>
                            </a:solidFill>
                          </a:ln>
                          <a:solidFill>
                            <a:schemeClr val="tx1"/>
                          </a:solidFill>
                          <a:effectLst/>
                          <a:latin typeface="Century Gothic" panose="020B0502020202020204" pitchFamily="34" charset="0"/>
                        </a:rPr>
                        <a:t> </a:t>
                      </a:r>
                      <a:r>
                        <a:rPr lang="en-US" sz="800" b="0" noProof="0" dirty="0" smtClean="0">
                          <a:ln>
                            <a:solidFill>
                              <a:schemeClr val="tx1"/>
                            </a:solidFill>
                          </a:ln>
                          <a:solidFill>
                            <a:schemeClr val="tx1"/>
                          </a:solidFill>
                          <a:effectLst/>
                          <a:latin typeface="Century Gothic" panose="020B0502020202020204" pitchFamily="34" charset="0"/>
                        </a:rPr>
                        <a:t>Tools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Policy Rate</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Structural Tools</a:t>
                      </a:r>
                    </a:p>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Cyclical Tools</a:t>
                      </a:r>
                      <a:endParaRPr lang="en-US" sz="800" i="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1" name="Content Placeholder 2"/>
          <p:cNvSpPr txBox="1">
            <a:spLocks/>
          </p:cNvSpPr>
          <p:nvPr/>
        </p:nvSpPr>
        <p:spPr>
          <a:xfrm>
            <a:off x="4069323" y="2454814"/>
            <a:ext cx="4953000" cy="2286000"/>
          </a:xfrm>
          <a:prstGeom prst="rect">
            <a:avLst/>
          </a:prstGeom>
          <a:ln>
            <a:solidFill>
              <a:srgbClr val="C00000"/>
            </a:solidFill>
          </a:ln>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 typeface="Wingdings" pitchFamily="2" charset="2"/>
              <a:buNone/>
            </a:pPr>
            <a:r>
              <a:rPr lang="tr-TR" sz="900" b="1" i="1" u="sng" dirty="0" smtClean="0">
                <a:solidFill>
                  <a:srgbClr val="C00000"/>
                </a:solidFill>
                <a:latin typeface="Century Gothic" panose="020B0502020202020204" pitchFamily="34" charset="0"/>
                <a:cs typeface="Arial"/>
              </a:rPr>
              <a:t>Financial </a:t>
            </a:r>
            <a:r>
              <a:rPr lang="tr-TR" sz="900" b="1" i="1" u="sng" dirty="0" err="1" smtClean="0">
                <a:solidFill>
                  <a:srgbClr val="C00000"/>
                </a:solidFill>
                <a:latin typeface="Century Gothic" panose="020B0502020202020204" pitchFamily="34" charset="0"/>
                <a:cs typeface="Arial"/>
              </a:rPr>
              <a:t>Stability</a:t>
            </a:r>
            <a:r>
              <a:rPr lang="tr-TR" sz="900" b="1" i="1" u="sng" dirty="0" smtClean="0">
                <a:solidFill>
                  <a:srgbClr val="C00000"/>
                </a:solidFill>
                <a:latin typeface="Century Gothic" panose="020B0502020202020204" pitchFamily="34" charset="0"/>
                <a:cs typeface="Arial"/>
              </a:rPr>
              <a:t> Framework </a:t>
            </a:r>
          </a:p>
          <a:p>
            <a:pPr>
              <a:spcBef>
                <a:spcPts val="600"/>
              </a:spcBef>
              <a:spcAft>
                <a:spcPts val="600"/>
              </a:spcAft>
            </a:pPr>
            <a:r>
              <a:rPr lang="tr-TR" sz="900" b="1" dirty="0" err="1" smtClean="0">
                <a:solidFill>
                  <a:srgbClr val="000000"/>
                </a:solidFill>
                <a:latin typeface="Century Gothic" panose="020B0502020202020204" pitchFamily="34" charset="0"/>
                <a:cs typeface="Arial"/>
              </a:rPr>
              <a:t>Structural</a:t>
            </a:r>
            <a:r>
              <a:rPr lang="tr-TR" sz="900" b="1" dirty="0" smtClean="0">
                <a:solidFill>
                  <a:srgbClr val="000000"/>
                </a:solidFill>
                <a:latin typeface="Century Gothic" panose="020B0502020202020204" pitchFamily="34" charset="0"/>
                <a:cs typeface="Arial"/>
              </a:rPr>
              <a:t> </a:t>
            </a:r>
            <a:r>
              <a:rPr lang="tr-TR" sz="900" b="1" dirty="0">
                <a:solidFill>
                  <a:srgbClr val="000000"/>
                </a:solidFill>
                <a:latin typeface="Century Gothic" panose="020B0502020202020204" pitchFamily="34" charset="0"/>
                <a:cs typeface="Arial"/>
              </a:rPr>
              <a:t>Tools:</a:t>
            </a:r>
          </a:p>
          <a:p>
            <a:pPr lvl="1">
              <a:spcBef>
                <a:spcPts val="600"/>
              </a:spcBef>
              <a:spcAft>
                <a:spcPts val="600"/>
              </a:spcAft>
              <a:buFont typeface="Wingdings" panose="05000000000000000000" pitchFamily="2" charset="2"/>
              <a:buChar char="Ø"/>
            </a:pPr>
            <a:r>
              <a:rPr lang="en-US" sz="900" dirty="0" smtClean="0">
                <a:solidFill>
                  <a:srgbClr val="000000"/>
                </a:solidFill>
                <a:latin typeface="Century Gothic" panose="020B0502020202020204" pitchFamily="34" charset="0"/>
                <a:cs typeface="Arial"/>
              </a:rPr>
              <a:t>R</a:t>
            </a:r>
            <a:r>
              <a:rPr lang="tr-TR" sz="900" dirty="0" err="1">
                <a:solidFill>
                  <a:srgbClr val="000000"/>
                </a:solidFill>
                <a:latin typeface="Century Gothic" panose="020B0502020202020204" pitchFamily="34" charset="0"/>
                <a:cs typeface="Arial"/>
              </a:rPr>
              <a:t>eserve</a:t>
            </a:r>
            <a:r>
              <a:rPr lang="tr-TR" sz="900" dirty="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R</a:t>
            </a:r>
            <a:r>
              <a:rPr lang="tr-TR" sz="900" dirty="0" err="1" smtClean="0">
                <a:solidFill>
                  <a:srgbClr val="000000"/>
                </a:solidFill>
                <a:latin typeface="Century Gothic" panose="020B0502020202020204" pitchFamily="34" charset="0"/>
                <a:cs typeface="Arial"/>
              </a:rPr>
              <a:t>equirements</a:t>
            </a:r>
            <a:r>
              <a:rPr lang="tr-TR" sz="900" dirty="0" smtClean="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Maturity</a:t>
            </a:r>
            <a:r>
              <a:rPr lang="tr-TR" sz="900" dirty="0" smtClean="0">
                <a:solidFill>
                  <a:srgbClr val="000000"/>
                </a:solidFill>
                <a:latin typeface="Century Gothic" panose="020B0502020202020204" pitchFamily="34" charset="0"/>
                <a:cs typeface="Arial"/>
              </a:rPr>
              <a:t>-/</a:t>
            </a:r>
            <a:r>
              <a:rPr lang="tr-TR" sz="900" dirty="0" err="1" smtClean="0">
                <a:solidFill>
                  <a:srgbClr val="000000"/>
                </a:solidFill>
                <a:latin typeface="Century Gothic" panose="020B0502020202020204" pitchFamily="34" charset="0"/>
                <a:cs typeface="Arial"/>
              </a:rPr>
              <a:t>Currency</a:t>
            </a:r>
            <a:r>
              <a:rPr lang="tr-TR" sz="900" dirty="0" smtClean="0">
                <a:solidFill>
                  <a:srgbClr val="000000"/>
                </a:solidFill>
                <a:latin typeface="Century Gothic" panose="020B0502020202020204" pitchFamily="34" charset="0"/>
                <a:cs typeface="Arial"/>
              </a:rPr>
              <a:t>-/</a:t>
            </a:r>
            <a:r>
              <a:rPr lang="tr-TR" sz="900" b="1" dirty="0" err="1" smtClean="0">
                <a:solidFill>
                  <a:srgbClr val="00B0F0"/>
                </a:solidFill>
                <a:latin typeface="Century Gothic" panose="020B0502020202020204" pitchFamily="34" charset="0"/>
                <a:cs typeface="Arial"/>
              </a:rPr>
              <a:t>Leverage-</a:t>
            </a:r>
            <a:r>
              <a:rPr lang="tr-TR" sz="900" dirty="0" err="1" smtClean="0">
                <a:solidFill>
                  <a:srgbClr val="000000"/>
                </a:solidFill>
                <a:latin typeface="Century Gothic" panose="020B0502020202020204" pitchFamily="34" charset="0"/>
                <a:cs typeface="Arial"/>
              </a:rPr>
              <a:t>based</a:t>
            </a:r>
            <a:r>
              <a:rPr lang="tr-TR" sz="900" dirty="0" smtClean="0">
                <a:solidFill>
                  <a:srgbClr val="000000"/>
                </a:solidFill>
                <a:latin typeface="Century Gothic" panose="020B0502020202020204" pitchFamily="34" charset="0"/>
                <a:cs typeface="Arial"/>
              </a:rPr>
              <a:t>)</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b="1" dirty="0">
                <a:solidFill>
                  <a:srgbClr val="00B0F0"/>
                </a:solidFill>
                <a:latin typeface="Century Gothic" panose="020B0502020202020204" pitchFamily="34" charset="0"/>
                <a:cs typeface="Arial"/>
              </a:rPr>
              <a:t>Reserve Option Mechanism</a:t>
            </a:r>
            <a:endParaRPr lang="tr-TR" sz="900" b="1" dirty="0">
              <a:solidFill>
                <a:srgbClr val="00B0F0"/>
              </a:solidFill>
              <a:latin typeface="Century Gothic" panose="020B0502020202020204" pitchFamily="34" charset="0"/>
              <a:cs typeface="Arial"/>
            </a:endParaRPr>
          </a:p>
          <a:p>
            <a:pPr>
              <a:spcBef>
                <a:spcPts val="600"/>
              </a:spcBef>
              <a:spcAft>
                <a:spcPts val="600"/>
              </a:spcAft>
            </a:pPr>
            <a:r>
              <a:rPr lang="tr-TR" sz="900" b="1" dirty="0" err="1">
                <a:solidFill>
                  <a:srgbClr val="000000"/>
                </a:solidFill>
                <a:latin typeface="Century Gothic" panose="020B0502020202020204" pitchFamily="34" charset="0"/>
                <a:cs typeface="Arial"/>
              </a:rPr>
              <a:t>Cyclical</a:t>
            </a:r>
            <a:r>
              <a:rPr lang="tr-TR" sz="900" b="1" dirty="0">
                <a:solidFill>
                  <a:srgbClr val="000000"/>
                </a:solidFill>
                <a:latin typeface="Century Gothic" panose="020B0502020202020204" pitchFamily="34" charset="0"/>
                <a:cs typeface="Arial"/>
              </a:rPr>
              <a:t> Tools:</a:t>
            </a: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Policy Rate</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tr-TR" sz="900" b="1" dirty="0" err="1" smtClean="0">
                <a:solidFill>
                  <a:srgbClr val="00B0F0"/>
                </a:solidFill>
                <a:latin typeface="Century Gothic" panose="020B0502020202020204" pitchFamily="34" charset="0"/>
                <a:cs typeface="Arial"/>
              </a:rPr>
              <a:t>Asymmetric</a:t>
            </a:r>
            <a:r>
              <a:rPr lang="tr-TR" sz="900" b="1" dirty="0" smtClean="0">
                <a:solidFill>
                  <a:srgbClr val="00B0F0"/>
                </a:solidFill>
                <a:latin typeface="Century Gothic" panose="020B0502020202020204" pitchFamily="34" charset="0"/>
                <a:cs typeface="Arial"/>
              </a:rPr>
              <a:t> </a:t>
            </a:r>
            <a:r>
              <a:rPr lang="en-US" sz="900" b="1" dirty="0" smtClean="0">
                <a:solidFill>
                  <a:srgbClr val="00B0F0"/>
                </a:solidFill>
                <a:latin typeface="Century Gothic" panose="020B0502020202020204" pitchFamily="34" charset="0"/>
                <a:cs typeface="Arial"/>
              </a:rPr>
              <a:t>Interest </a:t>
            </a:r>
            <a:r>
              <a:rPr lang="en-US" sz="900" b="1" dirty="0">
                <a:solidFill>
                  <a:srgbClr val="00B0F0"/>
                </a:solidFill>
                <a:latin typeface="Century Gothic" panose="020B0502020202020204" pitchFamily="34" charset="0"/>
                <a:cs typeface="Arial"/>
              </a:rPr>
              <a:t>Rate Corridor</a:t>
            </a:r>
            <a:endParaRPr lang="tr-TR" sz="900" b="1" dirty="0">
              <a:solidFill>
                <a:srgbClr val="00B0F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TL </a:t>
            </a:r>
            <a:r>
              <a:rPr lang="tr-TR" sz="900" dirty="0" err="1">
                <a:solidFill>
                  <a:srgbClr val="000000"/>
                </a:solidFill>
                <a:latin typeface="Century Gothic" panose="020B0502020202020204" pitchFamily="34" charset="0"/>
                <a:cs typeface="Arial"/>
              </a:rPr>
              <a:t>and</a:t>
            </a:r>
            <a:r>
              <a:rPr lang="tr-TR" sz="900" dirty="0">
                <a:solidFill>
                  <a:srgbClr val="000000"/>
                </a:solidFill>
                <a:latin typeface="Century Gothic" panose="020B0502020202020204" pitchFamily="34" charset="0"/>
                <a:cs typeface="Arial"/>
              </a:rPr>
              <a:t> FX </a:t>
            </a:r>
            <a:r>
              <a:rPr lang="en-US" sz="900" dirty="0">
                <a:solidFill>
                  <a:srgbClr val="000000"/>
                </a:solidFill>
                <a:latin typeface="Century Gothic" panose="020B0502020202020204" pitchFamily="34" charset="0"/>
                <a:cs typeface="Arial"/>
              </a:rPr>
              <a:t>Liquidity </a:t>
            </a:r>
            <a:r>
              <a:rPr lang="en-US" sz="900" dirty="0" smtClean="0">
                <a:solidFill>
                  <a:srgbClr val="000000"/>
                </a:solidFill>
                <a:latin typeface="Century Gothic" panose="020B0502020202020204" pitchFamily="34" charset="0"/>
                <a:cs typeface="Arial"/>
              </a:rPr>
              <a:t>Management</a:t>
            </a:r>
            <a:endParaRPr lang="tr-TR" sz="900" dirty="0" smtClean="0">
              <a:solidFill>
                <a:srgbClr val="000000"/>
              </a:solidFill>
              <a:latin typeface="Century Gothic" panose="020B0502020202020204" pitchFamily="34" charset="0"/>
              <a:cs typeface="Arial"/>
            </a:endParaRPr>
          </a:p>
          <a:p>
            <a:pPr>
              <a:spcBef>
                <a:spcPts val="600"/>
              </a:spcBef>
              <a:spcAft>
                <a:spcPts val="600"/>
              </a:spcAft>
            </a:pPr>
            <a:r>
              <a:rPr lang="tr-TR" sz="900" b="1" dirty="0" smtClean="0">
                <a:solidFill>
                  <a:srgbClr val="000000"/>
                </a:solidFill>
                <a:latin typeface="Century Gothic" panose="020B0502020202020204" pitchFamily="34" charset="0"/>
                <a:cs typeface="Arial"/>
              </a:rPr>
              <a:t>Micro-</a:t>
            </a:r>
            <a:r>
              <a:rPr lang="tr-TR" sz="900" b="1" dirty="0" err="1" smtClean="0">
                <a:solidFill>
                  <a:srgbClr val="000000"/>
                </a:solidFill>
                <a:latin typeface="Century Gothic" panose="020B0502020202020204" pitchFamily="34" charset="0"/>
                <a:cs typeface="Arial"/>
              </a:rPr>
              <a:t>prudential</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policies</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by</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the</a:t>
            </a:r>
            <a:r>
              <a:rPr lang="tr-TR" sz="900" b="1" dirty="0" smtClean="0">
                <a:solidFill>
                  <a:srgbClr val="000000"/>
                </a:solidFill>
                <a:latin typeface="Century Gothic" panose="020B0502020202020204" pitchFamily="34" charset="0"/>
                <a:cs typeface="Arial"/>
              </a:rPr>
              <a:t> BRSA</a:t>
            </a:r>
            <a:endParaRPr lang="en-US" sz="900" b="1" dirty="0">
              <a:solidFill>
                <a:srgbClr val="000000"/>
              </a:solidFill>
              <a:latin typeface="Century Gothic" panose="020B0502020202020204" pitchFamily="34" charset="0"/>
              <a:cs typeface="Calibri" pitchFamily="34" charset="0"/>
            </a:endParaRPr>
          </a:p>
        </p:txBody>
      </p:sp>
      <p:sp>
        <p:nvSpPr>
          <p:cNvPr id="22" name="TextBox 21"/>
          <p:cNvSpPr txBox="1"/>
          <p:nvPr/>
        </p:nvSpPr>
        <p:spPr>
          <a:xfrm>
            <a:off x="3629216" y="1206433"/>
            <a:ext cx="1733167" cy="630942"/>
          </a:xfrm>
          <a:prstGeom prst="rect">
            <a:avLst/>
          </a:prstGeom>
          <a:noFill/>
        </p:spPr>
        <p:txBody>
          <a:bodyPr wrap="none" rtlCol="0">
            <a:spAutoFit/>
          </a:bodyPr>
          <a:lstStyle/>
          <a:p>
            <a:pPr algn="ctr">
              <a:spcBef>
                <a:spcPct val="50000"/>
              </a:spcBef>
            </a:pPr>
            <a:r>
              <a:rPr lang="tr-TR" sz="1400" b="1" dirty="0" smtClean="0">
                <a:solidFill>
                  <a:srgbClr val="A50021"/>
                </a:solidFill>
                <a:latin typeface="Century Gothic" panose="020B0502020202020204" pitchFamily="34" charset="0"/>
                <a:cs typeface="+mn-cs"/>
              </a:rPr>
              <a:t>Full </a:t>
            </a:r>
            <a:r>
              <a:rPr lang="tr-TR" sz="1400" b="1" dirty="0" err="1" smtClean="0">
                <a:solidFill>
                  <a:srgbClr val="A50021"/>
                </a:solidFill>
                <a:latin typeface="Century Gothic" panose="020B0502020202020204" pitchFamily="34" charset="0"/>
                <a:cs typeface="+mn-cs"/>
              </a:rPr>
              <a:t>fledged</a:t>
            </a:r>
            <a:endParaRPr lang="tr-TR" sz="1400" b="1" dirty="0" smtClean="0">
              <a:solidFill>
                <a:srgbClr val="A50021"/>
              </a:solidFill>
              <a:latin typeface="Century Gothic" panose="020B0502020202020204" pitchFamily="34" charset="0"/>
              <a:cs typeface="+mn-cs"/>
            </a:endParaRP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cxnSp>
        <p:nvCxnSpPr>
          <p:cNvPr id="4" name="Straight Arrow Connector 3"/>
          <p:cNvCxnSpPr/>
          <p:nvPr/>
        </p:nvCxnSpPr>
        <p:spPr>
          <a:xfrm>
            <a:off x="6400800" y="3657600"/>
            <a:ext cx="1524000" cy="2286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222098" y="4029075"/>
            <a:ext cx="702702" cy="142875"/>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153400" y="3257550"/>
            <a:ext cx="0" cy="51435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22580" y="3788096"/>
            <a:ext cx="918841" cy="261610"/>
          </a:xfrm>
          <a:prstGeom prst="rect">
            <a:avLst/>
          </a:prstGeom>
          <a:noFill/>
        </p:spPr>
        <p:txBody>
          <a:bodyPr wrap="none" rtlCol="0">
            <a:spAutoFit/>
          </a:bodyPr>
          <a:lstStyle/>
          <a:p>
            <a:pPr algn="r">
              <a:spcBef>
                <a:spcPct val="50000"/>
              </a:spcBef>
            </a:pPr>
            <a:r>
              <a:rPr lang="tr-TR" sz="1100" b="1" dirty="0" err="1">
                <a:solidFill>
                  <a:srgbClr val="00B0F0"/>
                </a:solidFill>
                <a:latin typeface="Century Gothic" panose="020B0502020202020204" pitchFamily="34" charset="0"/>
                <a:cs typeface="Arial"/>
              </a:rPr>
              <a:t>novel</a:t>
            </a:r>
            <a:r>
              <a:rPr lang="tr-TR" sz="1100" b="1" dirty="0">
                <a:solidFill>
                  <a:srgbClr val="00B0F0"/>
                </a:solidFill>
                <a:latin typeface="Century Gothic" panose="020B0502020202020204" pitchFamily="34" charset="0"/>
                <a:cs typeface="Arial"/>
              </a:rPr>
              <a:t> </a:t>
            </a:r>
            <a:r>
              <a:rPr lang="tr-TR" sz="1100" b="1" dirty="0" err="1">
                <a:solidFill>
                  <a:srgbClr val="00B0F0"/>
                </a:solidFill>
                <a:latin typeface="Century Gothic" panose="020B0502020202020204" pitchFamily="34" charset="0"/>
                <a:cs typeface="Arial"/>
              </a:rPr>
              <a:t>tools</a:t>
            </a:r>
            <a:endParaRPr lang="tr-TR" sz="1100" b="1" dirty="0">
              <a:solidFill>
                <a:srgbClr val="00B0F0"/>
              </a:solidFill>
              <a:latin typeface="Century Gothic" panose="020B0502020202020204" pitchFamily="34" charset="0"/>
              <a:cs typeface="Arial"/>
            </a:endParaRPr>
          </a:p>
        </p:txBody>
      </p:sp>
      <p:sp>
        <p:nvSpPr>
          <p:cNvPr id="2" name="Title 1"/>
          <p:cNvSpPr>
            <a:spLocks noGrp="1"/>
          </p:cNvSpPr>
          <p:nvPr>
            <p:ph type="title"/>
          </p:nvPr>
        </p:nvSpPr>
        <p:spPr/>
        <p:txBody>
          <a:bodyPr>
            <a:normAutofit fontScale="90000"/>
          </a:bodyPr>
          <a:lstStyle/>
          <a:p>
            <a:r>
              <a:rPr lang="tr-TR" dirty="0" err="1"/>
              <a:t>Turkey</a:t>
            </a:r>
            <a:r>
              <a:rPr lang="tr-TR" dirty="0"/>
              <a:t> has </a:t>
            </a:r>
            <a:r>
              <a:rPr lang="tr-TR" dirty="0" err="1"/>
              <a:t>augmented</a:t>
            </a:r>
            <a:r>
              <a:rPr lang="tr-TR" dirty="0"/>
              <a:t> </a:t>
            </a:r>
            <a:r>
              <a:rPr lang="tr-TR" dirty="0" err="1"/>
              <a:t>its</a:t>
            </a:r>
            <a:r>
              <a:rPr lang="tr-TR" dirty="0"/>
              <a:t> </a:t>
            </a:r>
            <a:r>
              <a:rPr lang="tr-TR" dirty="0" err="1"/>
              <a:t>policy</a:t>
            </a:r>
            <a:r>
              <a:rPr lang="tr-TR" dirty="0"/>
              <a:t> </a:t>
            </a:r>
            <a:r>
              <a:rPr lang="tr-TR" dirty="0" err="1"/>
              <a:t>framework</a:t>
            </a:r>
            <a:r>
              <a:rPr lang="tr-TR" dirty="0"/>
              <a:t> </a:t>
            </a:r>
            <a:r>
              <a:rPr lang="tr-TR" dirty="0" err="1"/>
              <a:t>with</a:t>
            </a:r>
            <a:r>
              <a:rPr lang="tr-TR" dirty="0"/>
              <a:t> </a:t>
            </a:r>
            <a:r>
              <a:rPr lang="tr-TR" dirty="0" err="1"/>
              <a:t>financial</a:t>
            </a:r>
            <a:r>
              <a:rPr lang="tr-TR" dirty="0"/>
              <a:t> </a:t>
            </a:r>
            <a:r>
              <a:rPr lang="tr-TR" dirty="0" err="1"/>
              <a:t>stability</a:t>
            </a:r>
            <a:r>
              <a:rPr lang="tr-TR" dirty="0"/>
              <a:t> </a:t>
            </a:r>
            <a:r>
              <a:rPr lang="tr-TR" dirty="0" err="1"/>
              <a:t>tools</a:t>
            </a:r>
            <a:r>
              <a:rPr lang="tr-TR" dirty="0"/>
              <a:t>…</a:t>
            </a:r>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44</a:t>
            </a:fld>
            <a:endParaRPr lang="tr-TR">
              <a:solidFill>
                <a:srgbClr val="FFFFFF"/>
              </a:solidFill>
            </a:endParaRPr>
          </a:p>
        </p:txBody>
      </p:sp>
    </p:spTree>
    <p:extLst>
      <p:ext uri="{BB962C8B-B14F-4D97-AF65-F5344CB8AC3E}">
        <p14:creationId xmlns:p14="http://schemas.microsoft.com/office/powerpoint/2010/main" val="405909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grpSp>
        <p:nvGrpSpPr>
          <p:cNvPr id="2" name="Group 7"/>
          <p:cNvGrpSpPr/>
          <p:nvPr/>
        </p:nvGrpSpPr>
        <p:grpSpPr>
          <a:xfrm>
            <a:off x="457200" y="1133865"/>
            <a:ext cx="8305800" cy="618346"/>
            <a:chOff x="2322097" y="353784"/>
            <a:chExt cx="3301291" cy="824461"/>
          </a:xfrm>
          <a:scene3d>
            <a:camera prst="orthographicFront"/>
            <a:lightRig rig="threePt" dir="t">
              <a:rot lat="0" lon="0" rev="7500000"/>
            </a:lightRig>
          </a:scene3d>
        </p:grpSpPr>
        <p:sp>
          <p:nvSpPr>
            <p:cNvPr id="11" name="Rectangle 10"/>
            <p:cNvSpPr/>
            <p:nvPr/>
          </p:nvSpPr>
          <p:spPr>
            <a:xfrm>
              <a:off x="2322097" y="353784"/>
              <a:ext cx="3301291" cy="824461"/>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22097" y="353784"/>
              <a:ext cx="3301291" cy="8244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Aft>
                  <a:spcPct val="35000"/>
                </a:spcAft>
              </a:pPr>
              <a:endParaRPr lang="tr-TR" sz="1400" b="1" dirty="0">
                <a:solidFill>
                  <a:prstClr val="black">
                    <a:hueOff val="0"/>
                    <a:satOff val="0"/>
                    <a:lumOff val="0"/>
                    <a:alphaOff val="0"/>
                  </a:prstClr>
                </a:solidFill>
                <a:latin typeface="Century Gothic" panose="020B0502020202020204" pitchFamily="34" charset="0"/>
              </a:endParaRPr>
            </a:p>
          </p:txBody>
        </p:sp>
      </p:grpSp>
      <p:cxnSp>
        <p:nvCxnSpPr>
          <p:cNvPr id="6" name="Straight Connector 5"/>
          <p:cNvCxnSpPr/>
          <p:nvPr/>
        </p:nvCxnSpPr>
        <p:spPr>
          <a:xfrm>
            <a:off x="7620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978694"/>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599" y="2046907"/>
            <a:ext cx="7772401" cy="461665"/>
          </a:xfrm>
          <a:prstGeom prst="rect">
            <a:avLst/>
          </a:prstGeom>
          <a:noFill/>
        </p:spPr>
        <p:txBody>
          <a:bodyPr wrap="square" rtlCol="0">
            <a:spAutoFit/>
          </a:bodyPr>
          <a:lstStyle/>
          <a:p>
            <a:pPr>
              <a:spcBef>
                <a:spcPct val="50000"/>
              </a:spcBef>
            </a:pPr>
            <a:r>
              <a:rPr lang="tr-TR" sz="2400" b="1" dirty="0" smtClean="0">
                <a:solidFill>
                  <a:srgbClr val="A50021"/>
                </a:solidFill>
                <a:latin typeface="Tahoma" charset="0"/>
                <a:cs typeface="+mn-cs"/>
              </a:rPr>
              <a:t>2002		     2006		  2010	</a:t>
            </a:r>
            <a:endParaRPr lang="tr-TR" sz="2400" b="1" dirty="0">
              <a:solidFill>
                <a:srgbClr val="A50021"/>
              </a:solidFill>
              <a:latin typeface="Tahoma" charset="0"/>
              <a:cs typeface="+mn-cs"/>
            </a:endParaRPr>
          </a:p>
        </p:txBody>
      </p:sp>
      <p:cxnSp>
        <p:nvCxnSpPr>
          <p:cNvPr id="16" name="Straight Connector 15"/>
          <p:cNvCxnSpPr/>
          <p:nvPr/>
        </p:nvCxnSpPr>
        <p:spPr>
          <a:xfrm>
            <a:off x="57912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3894" y="1206433"/>
            <a:ext cx="1733167"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Implicit</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19" name="TextBox 18"/>
          <p:cNvSpPr txBox="1"/>
          <p:nvPr/>
        </p:nvSpPr>
        <p:spPr>
          <a:xfrm>
            <a:off x="5867400" y="1199802"/>
            <a:ext cx="2709396"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smtClean="0">
                <a:solidFill>
                  <a:srgbClr val="A50021"/>
                </a:solidFill>
                <a:latin typeface="Century Gothic" panose="020B0502020202020204" pitchFamily="34" charset="0"/>
                <a:cs typeface="+mn-cs"/>
              </a:rPr>
              <a:t>Financial </a:t>
            </a:r>
            <a:r>
              <a:rPr lang="tr-TR" sz="1400" b="1" dirty="0" err="1" smtClean="0">
                <a:solidFill>
                  <a:srgbClr val="A50021"/>
                </a:solidFill>
                <a:latin typeface="Century Gothic" panose="020B0502020202020204" pitchFamily="34" charset="0"/>
                <a:cs typeface="+mn-cs"/>
              </a:rPr>
              <a:t>Stability</a:t>
            </a:r>
            <a:r>
              <a:rPr lang="tr-TR" sz="1400" b="1" dirty="0" smtClean="0">
                <a:solidFill>
                  <a:srgbClr val="A50021"/>
                </a:solidFill>
                <a:latin typeface="Century Gothic" panose="020B0502020202020204" pitchFamily="34" charset="0"/>
                <a:cs typeface="+mn-cs"/>
              </a:rPr>
              <a:t> Framework</a:t>
            </a:r>
            <a:endParaRPr lang="tr-TR" sz="1400" b="1" dirty="0">
              <a:solidFill>
                <a:srgbClr val="A50021"/>
              </a:solidFill>
              <a:latin typeface="Century Gothic" panose="020B0502020202020204" pitchFamily="34" charset="0"/>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553459451"/>
              </p:ext>
            </p:extLst>
          </p:nvPr>
        </p:nvGraphicFramePr>
        <p:xfrm>
          <a:off x="381000" y="2571751"/>
          <a:ext cx="3581400" cy="2285999"/>
        </p:xfrm>
        <a:graphic>
          <a:graphicData uri="http://schemas.openxmlformats.org/drawingml/2006/table">
            <a:tbl>
              <a:tblPr firstRow="1" bandRow="1">
                <a:tableStyleId>{0660B408-B3CF-4A94-85FC-2B1E0A45F4A2}</a:tableStyleId>
              </a:tblPr>
              <a:tblGrid>
                <a:gridCol w="877202"/>
                <a:gridCol w="1419377"/>
                <a:gridCol w="1284821"/>
              </a:tblGrid>
              <a:tr h="4641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15000"/>
                        </a:lnSpc>
                      </a:pPr>
                      <a:endParaRPr lang="en-US" sz="800" noProof="0" dirty="0">
                        <a:solidFill>
                          <a:schemeClr val="tx1"/>
                        </a:solidFill>
                        <a:effectLst/>
                        <a:latin typeface="Century Gothic" panose="020B0502020202020204" pitchFamily="34" charset="0"/>
                      </a:endParaRPr>
                    </a:p>
                  </a:txBody>
                  <a:tcPr marT="34290" marB="34290" anchor="c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Old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New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Objectives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Price Stability</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Price Stability</a:t>
                      </a:r>
                    </a:p>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Financial Stability</a:t>
                      </a:r>
                      <a:endParaRPr lang="en-US" sz="800" i="0" kern="120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Policy</a:t>
                      </a:r>
                      <a:r>
                        <a:rPr lang="en-US" sz="800" b="0" baseline="0" noProof="0" dirty="0" smtClean="0">
                          <a:ln>
                            <a:solidFill>
                              <a:schemeClr val="tx1"/>
                            </a:solidFill>
                          </a:ln>
                          <a:solidFill>
                            <a:schemeClr val="tx1"/>
                          </a:solidFill>
                          <a:effectLst/>
                          <a:latin typeface="Century Gothic" panose="020B0502020202020204" pitchFamily="34" charset="0"/>
                        </a:rPr>
                        <a:t> </a:t>
                      </a:r>
                      <a:r>
                        <a:rPr lang="en-US" sz="800" b="0" noProof="0" dirty="0" smtClean="0">
                          <a:ln>
                            <a:solidFill>
                              <a:schemeClr val="tx1"/>
                            </a:solidFill>
                          </a:ln>
                          <a:solidFill>
                            <a:schemeClr val="tx1"/>
                          </a:solidFill>
                          <a:effectLst/>
                          <a:latin typeface="Century Gothic" panose="020B0502020202020204" pitchFamily="34" charset="0"/>
                        </a:rPr>
                        <a:t>Tools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Policy Rate</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Structural Tools</a:t>
                      </a:r>
                    </a:p>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Cyclical Tools</a:t>
                      </a:r>
                      <a:endParaRPr lang="en-US" sz="800" i="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1" name="Content Placeholder 2"/>
          <p:cNvSpPr txBox="1">
            <a:spLocks/>
          </p:cNvSpPr>
          <p:nvPr/>
        </p:nvSpPr>
        <p:spPr>
          <a:xfrm>
            <a:off x="4069323" y="2433310"/>
            <a:ext cx="4953000" cy="2286000"/>
          </a:xfrm>
          <a:prstGeom prst="rect">
            <a:avLst/>
          </a:prstGeom>
          <a:ln>
            <a:solidFill>
              <a:srgbClr val="C00000"/>
            </a:solidFill>
          </a:ln>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 typeface="Wingdings" pitchFamily="2" charset="2"/>
              <a:buNone/>
            </a:pPr>
            <a:r>
              <a:rPr lang="tr-TR" sz="900" b="1" i="1" u="sng" dirty="0" smtClean="0">
                <a:solidFill>
                  <a:srgbClr val="C00000"/>
                </a:solidFill>
                <a:latin typeface="Century Gothic" panose="020B0502020202020204" pitchFamily="34" charset="0"/>
                <a:cs typeface="Arial"/>
              </a:rPr>
              <a:t>Financial </a:t>
            </a:r>
            <a:r>
              <a:rPr lang="tr-TR" sz="900" b="1" i="1" u="sng" dirty="0" err="1" smtClean="0">
                <a:solidFill>
                  <a:srgbClr val="C00000"/>
                </a:solidFill>
                <a:latin typeface="Century Gothic" panose="020B0502020202020204" pitchFamily="34" charset="0"/>
                <a:cs typeface="Arial"/>
              </a:rPr>
              <a:t>Stability</a:t>
            </a:r>
            <a:r>
              <a:rPr lang="tr-TR" sz="900" b="1" i="1" u="sng" dirty="0" smtClean="0">
                <a:solidFill>
                  <a:srgbClr val="C00000"/>
                </a:solidFill>
                <a:latin typeface="Century Gothic" panose="020B0502020202020204" pitchFamily="34" charset="0"/>
                <a:cs typeface="Arial"/>
              </a:rPr>
              <a:t> Framework </a:t>
            </a:r>
          </a:p>
          <a:p>
            <a:pPr>
              <a:spcBef>
                <a:spcPts val="600"/>
              </a:spcBef>
              <a:spcAft>
                <a:spcPts val="600"/>
              </a:spcAft>
            </a:pPr>
            <a:r>
              <a:rPr lang="tr-TR" sz="900" b="1" dirty="0" err="1" smtClean="0">
                <a:solidFill>
                  <a:srgbClr val="000000"/>
                </a:solidFill>
                <a:latin typeface="Century Gothic" panose="020B0502020202020204" pitchFamily="34" charset="0"/>
                <a:cs typeface="Arial"/>
              </a:rPr>
              <a:t>Structural</a:t>
            </a:r>
            <a:r>
              <a:rPr lang="tr-TR" sz="900" b="1" dirty="0" smtClean="0">
                <a:solidFill>
                  <a:srgbClr val="000000"/>
                </a:solidFill>
                <a:latin typeface="Century Gothic" panose="020B0502020202020204" pitchFamily="34" charset="0"/>
                <a:cs typeface="Arial"/>
              </a:rPr>
              <a:t> </a:t>
            </a:r>
            <a:r>
              <a:rPr lang="tr-TR" sz="900" b="1" dirty="0">
                <a:solidFill>
                  <a:srgbClr val="000000"/>
                </a:solidFill>
                <a:latin typeface="Century Gothic" panose="020B0502020202020204" pitchFamily="34" charset="0"/>
                <a:cs typeface="Arial"/>
              </a:rPr>
              <a:t>Tools:</a:t>
            </a:r>
          </a:p>
          <a:p>
            <a:pPr lvl="1">
              <a:spcBef>
                <a:spcPts val="600"/>
              </a:spcBef>
              <a:spcAft>
                <a:spcPts val="600"/>
              </a:spcAft>
              <a:buFont typeface="Wingdings" panose="05000000000000000000" pitchFamily="2" charset="2"/>
              <a:buChar char="Ø"/>
            </a:pPr>
            <a:r>
              <a:rPr lang="en-US" sz="900" dirty="0" smtClean="0">
                <a:solidFill>
                  <a:srgbClr val="000000"/>
                </a:solidFill>
                <a:latin typeface="Century Gothic" panose="020B0502020202020204" pitchFamily="34" charset="0"/>
                <a:cs typeface="Arial"/>
              </a:rPr>
              <a:t>R</a:t>
            </a:r>
            <a:r>
              <a:rPr lang="tr-TR" sz="900" dirty="0" err="1">
                <a:solidFill>
                  <a:srgbClr val="000000"/>
                </a:solidFill>
                <a:latin typeface="Century Gothic" panose="020B0502020202020204" pitchFamily="34" charset="0"/>
                <a:cs typeface="Arial"/>
              </a:rPr>
              <a:t>eserve</a:t>
            </a:r>
            <a:r>
              <a:rPr lang="tr-TR" sz="900" dirty="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R</a:t>
            </a:r>
            <a:r>
              <a:rPr lang="tr-TR" sz="900" dirty="0" err="1" smtClean="0">
                <a:solidFill>
                  <a:srgbClr val="000000"/>
                </a:solidFill>
                <a:latin typeface="Century Gothic" panose="020B0502020202020204" pitchFamily="34" charset="0"/>
                <a:cs typeface="Arial"/>
              </a:rPr>
              <a:t>equirements</a:t>
            </a:r>
            <a:r>
              <a:rPr lang="tr-TR" sz="900" dirty="0" smtClean="0">
                <a:solidFill>
                  <a:srgbClr val="000000"/>
                </a:solidFill>
                <a:latin typeface="Century Gothic" panose="020B0502020202020204" pitchFamily="34" charset="0"/>
                <a:cs typeface="Arial"/>
              </a:rPr>
              <a:t> (</a:t>
            </a:r>
            <a:r>
              <a:rPr lang="en-US" sz="900" b="1" dirty="0">
                <a:solidFill>
                  <a:srgbClr val="A50021"/>
                </a:solidFill>
                <a:latin typeface="Century Gothic" panose="020B0502020202020204" pitchFamily="34" charset="0"/>
                <a:cs typeface="Arial"/>
              </a:rPr>
              <a:t>Maturity</a:t>
            </a:r>
            <a:r>
              <a:rPr lang="tr-TR" sz="900" b="1" dirty="0" smtClean="0">
                <a:solidFill>
                  <a:srgbClr val="A50021"/>
                </a:solidFill>
                <a:latin typeface="Century Gothic" panose="020B0502020202020204" pitchFamily="34" charset="0"/>
                <a:cs typeface="Arial"/>
              </a:rPr>
              <a:t>-</a:t>
            </a:r>
            <a:r>
              <a:rPr lang="tr-TR" sz="900" dirty="0" smtClean="0">
                <a:solidFill>
                  <a:srgbClr val="000000"/>
                </a:solidFill>
                <a:latin typeface="Century Gothic" panose="020B0502020202020204" pitchFamily="34" charset="0"/>
                <a:cs typeface="Arial"/>
              </a:rPr>
              <a:t>/</a:t>
            </a:r>
            <a:r>
              <a:rPr lang="tr-TR" sz="900" dirty="0" err="1" smtClean="0">
                <a:solidFill>
                  <a:srgbClr val="000000"/>
                </a:solidFill>
                <a:latin typeface="Century Gothic" panose="020B0502020202020204" pitchFamily="34" charset="0"/>
                <a:cs typeface="Arial"/>
              </a:rPr>
              <a:t>Currency</a:t>
            </a:r>
            <a:r>
              <a:rPr lang="tr-TR" sz="900" dirty="0" smtClean="0">
                <a:solidFill>
                  <a:srgbClr val="000000"/>
                </a:solidFill>
                <a:latin typeface="Century Gothic" panose="020B0502020202020204" pitchFamily="34" charset="0"/>
                <a:cs typeface="Arial"/>
              </a:rPr>
              <a:t>-/</a:t>
            </a:r>
            <a:r>
              <a:rPr lang="tr-TR" sz="900" dirty="0" err="1" smtClean="0">
                <a:solidFill>
                  <a:srgbClr val="000000"/>
                </a:solidFill>
                <a:latin typeface="Century Gothic" panose="020B0502020202020204" pitchFamily="34" charset="0"/>
                <a:cs typeface="Arial"/>
              </a:rPr>
              <a:t>Leverage-based</a:t>
            </a:r>
            <a:r>
              <a:rPr lang="tr-TR" sz="900" dirty="0" smtClean="0">
                <a:solidFill>
                  <a:srgbClr val="000000"/>
                </a:solidFill>
                <a:latin typeface="Century Gothic" panose="020B0502020202020204" pitchFamily="34" charset="0"/>
                <a:cs typeface="Arial"/>
              </a:rPr>
              <a:t>)</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Reserve Option Mechanism</a:t>
            </a:r>
            <a:endParaRPr lang="tr-TR" sz="900" dirty="0">
              <a:solidFill>
                <a:srgbClr val="000000"/>
              </a:solidFill>
              <a:latin typeface="Century Gothic" panose="020B0502020202020204" pitchFamily="34" charset="0"/>
              <a:cs typeface="Arial"/>
            </a:endParaRPr>
          </a:p>
          <a:p>
            <a:pPr>
              <a:spcBef>
                <a:spcPts val="600"/>
              </a:spcBef>
              <a:spcAft>
                <a:spcPts val="600"/>
              </a:spcAft>
            </a:pPr>
            <a:r>
              <a:rPr lang="tr-TR" sz="900" b="1" dirty="0" err="1">
                <a:solidFill>
                  <a:srgbClr val="000000"/>
                </a:solidFill>
                <a:latin typeface="Century Gothic" panose="020B0502020202020204" pitchFamily="34" charset="0"/>
                <a:cs typeface="Arial"/>
              </a:rPr>
              <a:t>Cyclical</a:t>
            </a:r>
            <a:r>
              <a:rPr lang="tr-TR" sz="900" b="1" dirty="0">
                <a:solidFill>
                  <a:srgbClr val="000000"/>
                </a:solidFill>
                <a:latin typeface="Century Gothic" panose="020B0502020202020204" pitchFamily="34" charset="0"/>
                <a:cs typeface="Arial"/>
              </a:rPr>
              <a:t> Tools:</a:t>
            </a: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Policy Rate</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tr-TR" sz="900" dirty="0" err="1" smtClean="0">
                <a:solidFill>
                  <a:srgbClr val="000000"/>
                </a:solidFill>
                <a:latin typeface="Century Gothic" panose="020B0502020202020204" pitchFamily="34" charset="0"/>
                <a:cs typeface="Arial"/>
              </a:rPr>
              <a:t>Asymmetric</a:t>
            </a:r>
            <a:r>
              <a:rPr lang="tr-TR" sz="900" dirty="0" smtClean="0">
                <a:solidFill>
                  <a:srgbClr val="000000"/>
                </a:solidFill>
                <a:latin typeface="Century Gothic" panose="020B0502020202020204" pitchFamily="34" charset="0"/>
                <a:cs typeface="Arial"/>
              </a:rPr>
              <a:t> </a:t>
            </a:r>
            <a:r>
              <a:rPr lang="en-US" sz="900" dirty="0" smtClean="0">
                <a:solidFill>
                  <a:srgbClr val="000000"/>
                </a:solidFill>
                <a:latin typeface="Century Gothic" panose="020B0502020202020204" pitchFamily="34" charset="0"/>
                <a:cs typeface="Arial"/>
              </a:rPr>
              <a:t>Interest </a:t>
            </a:r>
            <a:r>
              <a:rPr lang="en-US" sz="900" dirty="0">
                <a:solidFill>
                  <a:srgbClr val="000000"/>
                </a:solidFill>
                <a:latin typeface="Century Gothic" panose="020B0502020202020204" pitchFamily="34" charset="0"/>
                <a:cs typeface="Arial"/>
              </a:rPr>
              <a:t>Rate Corridor</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TL </a:t>
            </a:r>
            <a:r>
              <a:rPr lang="tr-TR" sz="900" dirty="0" err="1">
                <a:solidFill>
                  <a:srgbClr val="000000"/>
                </a:solidFill>
                <a:latin typeface="Century Gothic" panose="020B0502020202020204" pitchFamily="34" charset="0"/>
                <a:cs typeface="Arial"/>
              </a:rPr>
              <a:t>and</a:t>
            </a:r>
            <a:r>
              <a:rPr lang="tr-TR" sz="900" dirty="0">
                <a:solidFill>
                  <a:srgbClr val="000000"/>
                </a:solidFill>
                <a:latin typeface="Century Gothic" panose="020B0502020202020204" pitchFamily="34" charset="0"/>
                <a:cs typeface="Arial"/>
              </a:rPr>
              <a:t> FX </a:t>
            </a:r>
            <a:r>
              <a:rPr lang="en-US" sz="900" dirty="0">
                <a:solidFill>
                  <a:srgbClr val="000000"/>
                </a:solidFill>
                <a:latin typeface="Century Gothic" panose="020B0502020202020204" pitchFamily="34" charset="0"/>
                <a:cs typeface="Arial"/>
              </a:rPr>
              <a:t>Liquidity </a:t>
            </a:r>
            <a:r>
              <a:rPr lang="en-US" sz="900" dirty="0" smtClean="0">
                <a:solidFill>
                  <a:srgbClr val="000000"/>
                </a:solidFill>
                <a:latin typeface="Century Gothic" panose="020B0502020202020204" pitchFamily="34" charset="0"/>
                <a:cs typeface="Arial"/>
              </a:rPr>
              <a:t>Management</a:t>
            </a:r>
            <a:endParaRPr lang="tr-TR" sz="900" dirty="0" smtClean="0">
              <a:solidFill>
                <a:srgbClr val="000000"/>
              </a:solidFill>
              <a:latin typeface="Century Gothic" panose="020B0502020202020204" pitchFamily="34" charset="0"/>
              <a:cs typeface="Arial"/>
            </a:endParaRPr>
          </a:p>
          <a:p>
            <a:pPr>
              <a:spcBef>
                <a:spcPts val="600"/>
              </a:spcBef>
              <a:spcAft>
                <a:spcPts val="600"/>
              </a:spcAft>
            </a:pPr>
            <a:r>
              <a:rPr lang="tr-TR" sz="900" b="1" dirty="0" smtClean="0">
                <a:solidFill>
                  <a:srgbClr val="000000"/>
                </a:solidFill>
                <a:latin typeface="Century Gothic" panose="020B0502020202020204" pitchFamily="34" charset="0"/>
                <a:cs typeface="Arial"/>
              </a:rPr>
              <a:t>Micro-</a:t>
            </a:r>
            <a:r>
              <a:rPr lang="tr-TR" sz="900" b="1" dirty="0" err="1" smtClean="0">
                <a:solidFill>
                  <a:srgbClr val="000000"/>
                </a:solidFill>
                <a:latin typeface="Century Gothic" panose="020B0502020202020204" pitchFamily="34" charset="0"/>
                <a:cs typeface="Arial"/>
              </a:rPr>
              <a:t>prudential</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policies</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by</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the</a:t>
            </a:r>
            <a:r>
              <a:rPr lang="tr-TR" sz="900" b="1" dirty="0" smtClean="0">
                <a:solidFill>
                  <a:srgbClr val="000000"/>
                </a:solidFill>
                <a:latin typeface="Century Gothic" panose="020B0502020202020204" pitchFamily="34" charset="0"/>
                <a:cs typeface="Arial"/>
              </a:rPr>
              <a:t> BRSA</a:t>
            </a:r>
            <a:endParaRPr lang="en-US" sz="900" b="1" dirty="0">
              <a:solidFill>
                <a:srgbClr val="000000"/>
              </a:solidFill>
              <a:latin typeface="Century Gothic" panose="020B0502020202020204" pitchFamily="34" charset="0"/>
              <a:cs typeface="Calibri" pitchFamily="34" charset="0"/>
            </a:endParaRPr>
          </a:p>
        </p:txBody>
      </p:sp>
      <p:sp>
        <p:nvSpPr>
          <p:cNvPr id="22" name="TextBox 21"/>
          <p:cNvSpPr txBox="1"/>
          <p:nvPr/>
        </p:nvSpPr>
        <p:spPr>
          <a:xfrm>
            <a:off x="3629216" y="1206433"/>
            <a:ext cx="1733167" cy="630942"/>
          </a:xfrm>
          <a:prstGeom prst="rect">
            <a:avLst/>
          </a:prstGeom>
          <a:noFill/>
        </p:spPr>
        <p:txBody>
          <a:bodyPr wrap="none" rtlCol="0">
            <a:spAutoFit/>
          </a:bodyPr>
          <a:lstStyle/>
          <a:p>
            <a:pPr algn="ctr">
              <a:spcBef>
                <a:spcPct val="50000"/>
              </a:spcBef>
            </a:pPr>
            <a:r>
              <a:rPr lang="tr-TR" sz="1400" b="1" dirty="0" smtClean="0">
                <a:solidFill>
                  <a:srgbClr val="A50021"/>
                </a:solidFill>
                <a:latin typeface="Century Gothic" panose="020B0502020202020204" pitchFamily="34" charset="0"/>
                <a:cs typeface="+mn-cs"/>
              </a:rPr>
              <a:t>Full </a:t>
            </a:r>
            <a:r>
              <a:rPr lang="tr-TR" sz="1400" b="1" dirty="0" err="1" smtClean="0">
                <a:solidFill>
                  <a:srgbClr val="A50021"/>
                </a:solidFill>
                <a:latin typeface="Century Gothic" panose="020B0502020202020204" pitchFamily="34" charset="0"/>
                <a:cs typeface="+mn-cs"/>
              </a:rPr>
              <a:t>fledged</a:t>
            </a:r>
            <a:endParaRPr lang="tr-TR" sz="1400" b="1" dirty="0" smtClean="0">
              <a:solidFill>
                <a:srgbClr val="A50021"/>
              </a:solidFill>
              <a:latin typeface="Century Gothic" panose="020B0502020202020204" pitchFamily="34" charset="0"/>
              <a:cs typeface="+mn-cs"/>
            </a:endParaRP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cxnSp>
        <p:nvCxnSpPr>
          <p:cNvPr id="23" name="Straight Arrow Connector 22"/>
          <p:cNvCxnSpPr/>
          <p:nvPr/>
        </p:nvCxnSpPr>
        <p:spPr>
          <a:xfrm>
            <a:off x="6781800" y="3257550"/>
            <a:ext cx="381000" cy="114300"/>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62800" y="3314700"/>
            <a:ext cx="1600200" cy="523220"/>
          </a:xfrm>
          <a:prstGeom prst="rect">
            <a:avLst/>
          </a:prstGeom>
          <a:noFill/>
        </p:spPr>
        <p:txBody>
          <a:bodyPr wrap="square" rtlCol="0">
            <a:spAutoFit/>
          </a:bodyPr>
          <a:lstStyle/>
          <a:p>
            <a:pPr>
              <a:spcBef>
                <a:spcPct val="50000"/>
              </a:spcBef>
            </a:pPr>
            <a:r>
              <a:rPr lang="tr-TR" sz="1400" b="1" dirty="0" smtClean="0">
                <a:solidFill>
                  <a:srgbClr val="A50021"/>
                </a:solidFill>
                <a:latin typeface="Century Gothic" pitchFamily="34" charset="0"/>
                <a:cs typeface="+mn-cs"/>
              </a:rPr>
              <a:t>higher maturity </a:t>
            </a:r>
            <a:r>
              <a:rPr lang="tr-TR" sz="1400" b="1" dirty="0" smtClean="0">
                <a:solidFill>
                  <a:srgbClr val="A50021"/>
                </a:solidFill>
                <a:latin typeface="Century Gothic" pitchFamily="34" charset="0"/>
                <a:cs typeface="Arial"/>
              </a:rPr>
              <a:t>→ </a:t>
            </a:r>
            <a:r>
              <a:rPr lang="tr-TR" sz="1400" b="1" dirty="0" smtClean="0">
                <a:solidFill>
                  <a:srgbClr val="A50021"/>
                </a:solidFill>
                <a:latin typeface="Century Gothic" pitchFamily="34" charset="0"/>
                <a:cs typeface="+mn-cs"/>
              </a:rPr>
              <a:t>lower RR</a:t>
            </a:r>
            <a:endParaRPr lang="en-US" sz="1400" b="1" dirty="0">
              <a:solidFill>
                <a:srgbClr val="A50021"/>
              </a:solidFill>
              <a:latin typeface="Century Gothic" pitchFamily="34" charset="0"/>
              <a:cs typeface="+mn-cs"/>
            </a:endParaRPr>
          </a:p>
        </p:txBody>
      </p:sp>
      <p:sp>
        <p:nvSpPr>
          <p:cNvPr id="4" name="Title 3"/>
          <p:cNvSpPr>
            <a:spLocks noGrp="1"/>
          </p:cNvSpPr>
          <p:nvPr>
            <p:ph type="title"/>
          </p:nvPr>
        </p:nvSpPr>
        <p:spPr/>
        <p:txBody>
          <a:bodyPr>
            <a:normAutofit fontScale="90000"/>
          </a:bodyPr>
          <a:lstStyle/>
          <a:p>
            <a:r>
              <a:rPr lang="tr-TR" dirty="0" err="1"/>
              <a:t>Turkey</a:t>
            </a:r>
            <a:r>
              <a:rPr lang="tr-TR" dirty="0"/>
              <a:t> has </a:t>
            </a:r>
            <a:r>
              <a:rPr lang="tr-TR" dirty="0" err="1"/>
              <a:t>augmented</a:t>
            </a:r>
            <a:r>
              <a:rPr lang="tr-TR" dirty="0"/>
              <a:t> </a:t>
            </a:r>
            <a:r>
              <a:rPr lang="tr-TR" dirty="0" err="1"/>
              <a:t>its</a:t>
            </a:r>
            <a:r>
              <a:rPr lang="tr-TR" dirty="0"/>
              <a:t> </a:t>
            </a:r>
            <a:r>
              <a:rPr lang="tr-TR" dirty="0" err="1"/>
              <a:t>policy</a:t>
            </a:r>
            <a:r>
              <a:rPr lang="tr-TR" dirty="0"/>
              <a:t> </a:t>
            </a:r>
            <a:r>
              <a:rPr lang="tr-TR" dirty="0" err="1"/>
              <a:t>framework</a:t>
            </a:r>
            <a:r>
              <a:rPr lang="tr-TR" dirty="0"/>
              <a:t> </a:t>
            </a:r>
            <a:r>
              <a:rPr lang="tr-TR" dirty="0" err="1"/>
              <a:t>with</a:t>
            </a:r>
            <a:r>
              <a:rPr lang="tr-TR" dirty="0"/>
              <a:t> </a:t>
            </a:r>
            <a:r>
              <a:rPr lang="tr-TR" dirty="0" err="1"/>
              <a:t>financial</a:t>
            </a:r>
            <a:r>
              <a:rPr lang="tr-TR" dirty="0"/>
              <a:t> </a:t>
            </a:r>
            <a:r>
              <a:rPr lang="tr-TR" dirty="0" err="1"/>
              <a:t>stability</a:t>
            </a:r>
            <a:r>
              <a:rPr lang="tr-TR" dirty="0"/>
              <a:t> </a:t>
            </a:r>
            <a:r>
              <a:rPr lang="tr-TR" dirty="0" err="1"/>
              <a:t>tools</a:t>
            </a:r>
            <a:r>
              <a:rPr lang="tr-TR" dirty="0"/>
              <a:t>…</a:t>
            </a:r>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45</a:t>
            </a:fld>
            <a:endParaRPr lang="tr-TR">
              <a:solidFill>
                <a:srgbClr val="FFFFFF"/>
              </a:solidFill>
            </a:endParaRPr>
          </a:p>
        </p:txBody>
      </p:sp>
    </p:spTree>
    <p:extLst>
      <p:ext uri="{BB962C8B-B14F-4D97-AF65-F5344CB8AC3E}">
        <p14:creationId xmlns:p14="http://schemas.microsoft.com/office/powerpoint/2010/main" val="70690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grpSp>
        <p:nvGrpSpPr>
          <p:cNvPr id="2" name="Group 7"/>
          <p:cNvGrpSpPr/>
          <p:nvPr/>
        </p:nvGrpSpPr>
        <p:grpSpPr>
          <a:xfrm>
            <a:off x="457200" y="1133865"/>
            <a:ext cx="8305800" cy="618346"/>
            <a:chOff x="2322097" y="353784"/>
            <a:chExt cx="3301291" cy="824461"/>
          </a:xfrm>
          <a:scene3d>
            <a:camera prst="orthographicFront"/>
            <a:lightRig rig="threePt" dir="t">
              <a:rot lat="0" lon="0" rev="7500000"/>
            </a:lightRig>
          </a:scene3d>
        </p:grpSpPr>
        <p:sp>
          <p:nvSpPr>
            <p:cNvPr id="11" name="Rectangle 10"/>
            <p:cNvSpPr/>
            <p:nvPr/>
          </p:nvSpPr>
          <p:spPr>
            <a:xfrm>
              <a:off x="2322097" y="353784"/>
              <a:ext cx="3301291" cy="824461"/>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22097" y="353784"/>
              <a:ext cx="3301291" cy="8244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Aft>
                  <a:spcPct val="35000"/>
                </a:spcAft>
              </a:pPr>
              <a:endParaRPr lang="tr-TR" sz="1400" b="1" dirty="0">
                <a:solidFill>
                  <a:prstClr val="black">
                    <a:hueOff val="0"/>
                    <a:satOff val="0"/>
                    <a:lumOff val="0"/>
                    <a:alphaOff val="0"/>
                  </a:prstClr>
                </a:solidFill>
                <a:latin typeface="Century Gothic" panose="020B0502020202020204" pitchFamily="34" charset="0"/>
              </a:endParaRPr>
            </a:p>
          </p:txBody>
        </p:sp>
      </p:grpSp>
      <p:cxnSp>
        <p:nvCxnSpPr>
          <p:cNvPr id="6" name="Straight Connector 5"/>
          <p:cNvCxnSpPr/>
          <p:nvPr/>
        </p:nvCxnSpPr>
        <p:spPr>
          <a:xfrm>
            <a:off x="7620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978694"/>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599" y="2046907"/>
            <a:ext cx="7772401" cy="461665"/>
          </a:xfrm>
          <a:prstGeom prst="rect">
            <a:avLst/>
          </a:prstGeom>
          <a:noFill/>
        </p:spPr>
        <p:txBody>
          <a:bodyPr wrap="square" rtlCol="0">
            <a:spAutoFit/>
          </a:bodyPr>
          <a:lstStyle/>
          <a:p>
            <a:pPr>
              <a:spcBef>
                <a:spcPct val="50000"/>
              </a:spcBef>
            </a:pPr>
            <a:r>
              <a:rPr lang="tr-TR" sz="2400" b="1" dirty="0" smtClean="0">
                <a:solidFill>
                  <a:srgbClr val="A50021"/>
                </a:solidFill>
                <a:latin typeface="Tahoma" charset="0"/>
                <a:cs typeface="+mn-cs"/>
              </a:rPr>
              <a:t>2002		     2006		  2010	</a:t>
            </a:r>
            <a:endParaRPr lang="tr-TR" sz="2400" b="1" dirty="0">
              <a:solidFill>
                <a:srgbClr val="A50021"/>
              </a:solidFill>
              <a:latin typeface="Tahoma" charset="0"/>
              <a:cs typeface="+mn-cs"/>
            </a:endParaRPr>
          </a:p>
        </p:txBody>
      </p:sp>
      <p:cxnSp>
        <p:nvCxnSpPr>
          <p:cNvPr id="16" name="Straight Connector 15"/>
          <p:cNvCxnSpPr/>
          <p:nvPr/>
        </p:nvCxnSpPr>
        <p:spPr>
          <a:xfrm>
            <a:off x="57912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3894" y="1206433"/>
            <a:ext cx="1733167"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Implicit</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19" name="TextBox 18"/>
          <p:cNvSpPr txBox="1"/>
          <p:nvPr/>
        </p:nvSpPr>
        <p:spPr>
          <a:xfrm>
            <a:off x="5867400" y="1199802"/>
            <a:ext cx="2709396"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smtClean="0">
                <a:solidFill>
                  <a:srgbClr val="A50021"/>
                </a:solidFill>
                <a:latin typeface="Century Gothic" panose="020B0502020202020204" pitchFamily="34" charset="0"/>
                <a:cs typeface="+mn-cs"/>
              </a:rPr>
              <a:t>Financial </a:t>
            </a:r>
            <a:r>
              <a:rPr lang="tr-TR" sz="1400" b="1" dirty="0" err="1" smtClean="0">
                <a:solidFill>
                  <a:srgbClr val="A50021"/>
                </a:solidFill>
                <a:latin typeface="Century Gothic" panose="020B0502020202020204" pitchFamily="34" charset="0"/>
                <a:cs typeface="+mn-cs"/>
              </a:rPr>
              <a:t>Stability</a:t>
            </a:r>
            <a:r>
              <a:rPr lang="tr-TR" sz="1400" b="1" dirty="0" smtClean="0">
                <a:solidFill>
                  <a:srgbClr val="A50021"/>
                </a:solidFill>
                <a:latin typeface="Century Gothic" panose="020B0502020202020204" pitchFamily="34" charset="0"/>
                <a:cs typeface="+mn-cs"/>
              </a:rPr>
              <a:t> Framework</a:t>
            </a:r>
            <a:endParaRPr lang="tr-TR" sz="1400" b="1" dirty="0">
              <a:solidFill>
                <a:srgbClr val="A50021"/>
              </a:solidFill>
              <a:latin typeface="Century Gothic" panose="020B0502020202020204" pitchFamily="34" charset="0"/>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199686819"/>
              </p:ext>
            </p:extLst>
          </p:nvPr>
        </p:nvGraphicFramePr>
        <p:xfrm>
          <a:off x="381000" y="2571751"/>
          <a:ext cx="3581400" cy="2285999"/>
        </p:xfrm>
        <a:graphic>
          <a:graphicData uri="http://schemas.openxmlformats.org/drawingml/2006/table">
            <a:tbl>
              <a:tblPr firstRow="1" bandRow="1">
                <a:tableStyleId>{0660B408-B3CF-4A94-85FC-2B1E0A45F4A2}</a:tableStyleId>
              </a:tblPr>
              <a:tblGrid>
                <a:gridCol w="877202"/>
                <a:gridCol w="1419377"/>
                <a:gridCol w="1284821"/>
              </a:tblGrid>
              <a:tr h="4641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15000"/>
                        </a:lnSpc>
                      </a:pPr>
                      <a:endParaRPr lang="en-US" sz="800" noProof="0" dirty="0">
                        <a:solidFill>
                          <a:schemeClr val="tx1"/>
                        </a:solidFill>
                        <a:effectLst/>
                        <a:latin typeface="Century Gothic" panose="020B0502020202020204" pitchFamily="34" charset="0"/>
                      </a:endParaRPr>
                    </a:p>
                  </a:txBody>
                  <a:tcPr marT="34290" marB="34290" anchor="c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Old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New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Objectives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Price Stability</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Price Stability</a:t>
                      </a:r>
                    </a:p>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Financial Stability</a:t>
                      </a:r>
                      <a:endParaRPr lang="en-US" sz="800" i="0" kern="120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Policy</a:t>
                      </a:r>
                      <a:r>
                        <a:rPr lang="en-US" sz="800" b="0" baseline="0" noProof="0" dirty="0" smtClean="0">
                          <a:ln>
                            <a:solidFill>
                              <a:schemeClr val="tx1"/>
                            </a:solidFill>
                          </a:ln>
                          <a:solidFill>
                            <a:schemeClr val="tx1"/>
                          </a:solidFill>
                          <a:effectLst/>
                          <a:latin typeface="Century Gothic" panose="020B0502020202020204" pitchFamily="34" charset="0"/>
                        </a:rPr>
                        <a:t> </a:t>
                      </a:r>
                      <a:r>
                        <a:rPr lang="en-US" sz="800" b="0" noProof="0" dirty="0" smtClean="0">
                          <a:ln>
                            <a:solidFill>
                              <a:schemeClr val="tx1"/>
                            </a:solidFill>
                          </a:ln>
                          <a:solidFill>
                            <a:schemeClr val="tx1"/>
                          </a:solidFill>
                          <a:effectLst/>
                          <a:latin typeface="Century Gothic" panose="020B0502020202020204" pitchFamily="34" charset="0"/>
                        </a:rPr>
                        <a:t>Tools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Policy Rate</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Structural Tools</a:t>
                      </a:r>
                    </a:p>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Cyclical Tools</a:t>
                      </a:r>
                      <a:endParaRPr lang="en-US" sz="800" i="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1" name="Content Placeholder 2"/>
          <p:cNvSpPr txBox="1">
            <a:spLocks/>
          </p:cNvSpPr>
          <p:nvPr/>
        </p:nvSpPr>
        <p:spPr>
          <a:xfrm>
            <a:off x="4069323" y="2441004"/>
            <a:ext cx="4953000" cy="2286000"/>
          </a:xfrm>
          <a:prstGeom prst="rect">
            <a:avLst/>
          </a:prstGeom>
          <a:ln>
            <a:solidFill>
              <a:srgbClr val="C00000"/>
            </a:solidFill>
          </a:ln>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 typeface="Wingdings" pitchFamily="2" charset="2"/>
              <a:buNone/>
            </a:pPr>
            <a:r>
              <a:rPr lang="tr-TR" sz="900" b="1" i="1" u="sng" dirty="0" smtClean="0">
                <a:solidFill>
                  <a:srgbClr val="C00000"/>
                </a:solidFill>
                <a:latin typeface="Century Gothic" panose="020B0502020202020204" pitchFamily="34" charset="0"/>
                <a:cs typeface="Arial"/>
              </a:rPr>
              <a:t>Financial </a:t>
            </a:r>
            <a:r>
              <a:rPr lang="tr-TR" sz="900" b="1" i="1" u="sng" dirty="0" err="1" smtClean="0">
                <a:solidFill>
                  <a:srgbClr val="C00000"/>
                </a:solidFill>
                <a:latin typeface="Century Gothic" panose="020B0502020202020204" pitchFamily="34" charset="0"/>
                <a:cs typeface="Arial"/>
              </a:rPr>
              <a:t>Stability</a:t>
            </a:r>
            <a:r>
              <a:rPr lang="tr-TR" sz="900" b="1" i="1" u="sng" dirty="0" smtClean="0">
                <a:solidFill>
                  <a:srgbClr val="C00000"/>
                </a:solidFill>
                <a:latin typeface="Century Gothic" panose="020B0502020202020204" pitchFamily="34" charset="0"/>
                <a:cs typeface="Arial"/>
              </a:rPr>
              <a:t> Framework </a:t>
            </a:r>
          </a:p>
          <a:p>
            <a:pPr>
              <a:spcBef>
                <a:spcPts val="600"/>
              </a:spcBef>
              <a:spcAft>
                <a:spcPts val="600"/>
              </a:spcAft>
            </a:pPr>
            <a:r>
              <a:rPr lang="tr-TR" sz="900" b="1" dirty="0" err="1" smtClean="0">
                <a:solidFill>
                  <a:srgbClr val="000000"/>
                </a:solidFill>
                <a:latin typeface="Century Gothic" panose="020B0502020202020204" pitchFamily="34" charset="0"/>
                <a:cs typeface="Arial"/>
              </a:rPr>
              <a:t>Structural</a:t>
            </a:r>
            <a:r>
              <a:rPr lang="tr-TR" sz="900" b="1" dirty="0" smtClean="0">
                <a:solidFill>
                  <a:srgbClr val="000000"/>
                </a:solidFill>
                <a:latin typeface="Century Gothic" panose="020B0502020202020204" pitchFamily="34" charset="0"/>
                <a:cs typeface="Arial"/>
              </a:rPr>
              <a:t> </a:t>
            </a:r>
            <a:r>
              <a:rPr lang="tr-TR" sz="900" b="1" dirty="0">
                <a:solidFill>
                  <a:srgbClr val="000000"/>
                </a:solidFill>
                <a:latin typeface="Century Gothic" panose="020B0502020202020204" pitchFamily="34" charset="0"/>
                <a:cs typeface="Arial"/>
              </a:rPr>
              <a:t>Tools:</a:t>
            </a:r>
          </a:p>
          <a:p>
            <a:pPr lvl="1">
              <a:spcBef>
                <a:spcPts val="600"/>
              </a:spcBef>
              <a:spcAft>
                <a:spcPts val="600"/>
              </a:spcAft>
              <a:buFont typeface="Wingdings" panose="05000000000000000000" pitchFamily="2" charset="2"/>
              <a:buChar char="Ø"/>
            </a:pPr>
            <a:r>
              <a:rPr lang="en-US" sz="900" dirty="0" smtClean="0">
                <a:solidFill>
                  <a:srgbClr val="000000"/>
                </a:solidFill>
                <a:latin typeface="Century Gothic" panose="020B0502020202020204" pitchFamily="34" charset="0"/>
                <a:cs typeface="Arial"/>
              </a:rPr>
              <a:t>R</a:t>
            </a:r>
            <a:r>
              <a:rPr lang="tr-TR" sz="900" dirty="0" err="1">
                <a:solidFill>
                  <a:srgbClr val="000000"/>
                </a:solidFill>
                <a:latin typeface="Century Gothic" panose="020B0502020202020204" pitchFamily="34" charset="0"/>
                <a:cs typeface="Arial"/>
              </a:rPr>
              <a:t>eserve</a:t>
            </a:r>
            <a:r>
              <a:rPr lang="tr-TR" sz="900" dirty="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R</a:t>
            </a:r>
            <a:r>
              <a:rPr lang="tr-TR" sz="900" dirty="0" err="1" smtClean="0">
                <a:solidFill>
                  <a:srgbClr val="000000"/>
                </a:solidFill>
                <a:latin typeface="Century Gothic" panose="020B0502020202020204" pitchFamily="34" charset="0"/>
                <a:cs typeface="Arial"/>
              </a:rPr>
              <a:t>equirements</a:t>
            </a:r>
            <a:r>
              <a:rPr lang="tr-TR" sz="900" dirty="0" smtClean="0">
                <a:solidFill>
                  <a:srgbClr val="000000"/>
                </a:solidFill>
                <a:latin typeface="Century Gothic" panose="020B0502020202020204" pitchFamily="34" charset="0"/>
                <a:cs typeface="Arial"/>
              </a:rPr>
              <a:t> (</a:t>
            </a:r>
            <a:r>
              <a:rPr lang="en-US" sz="900" dirty="0">
                <a:solidFill>
                  <a:prstClr val="black"/>
                </a:solidFill>
                <a:latin typeface="Century Gothic" panose="020B0502020202020204" pitchFamily="34" charset="0"/>
                <a:cs typeface="Arial"/>
              </a:rPr>
              <a:t>Maturity</a:t>
            </a:r>
            <a:r>
              <a:rPr lang="tr-TR" sz="900" dirty="0" smtClean="0">
                <a:solidFill>
                  <a:prstClr val="black"/>
                </a:solidFill>
                <a:latin typeface="Century Gothic" panose="020B0502020202020204" pitchFamily="34" charset="0"/>
                <a:cs typeface="Arial"/>
              </a:rPr>
              <a:t>-</a:t>
            </a:r>
            <a:r>
              <a:rPr lang="tr-TR" sz="900" dirty="0" smtClean="0">
                <a:solidFill>
                  <a:srgbClr val="000000"/>
                </a:solidFill>
                <a:latin typeface="Century Gothic" panose="020B0502020202020204" pitchFamily="34" charset="0"/>
                <a:cs typeface="Arial"/>
              </a:rPr>
              <a:t>/</a:t>
            </a:r>
            <a:r>
              <a:rPr lang="tr-TR" sz="900" b="1" dirty="0" err="1" smtClean="0">
                <a:solidFill>
                  <a:srgbClr val="A50021"/>
                </a:solidFill>
                <a:latin typeface="Century Gothic" panose="020B0502020202020204" pitchFamily="34" charset="0"/>
                <a:cs typeface="Arial"/>
              </a:rPr>
              <a:t>Currency</a:t>
            </a:r>
            <a:r>
              <a:rPr lang="tr-TR" sz="900" b="1" dirty="0" smtClean="0">
                <a:solidFill>
                  <a:srgbClr val="A50021"/>
                </a:solidFill>
                <a:latin typeface="Century Gothic" panose="020B0502020202020204" pitchFamily="34" charset="0"/>
                <a:cs typeface="Arial"/>
              </a:rPr>
              <a:t>-</a:t>
            </a:r>
            <a:r>
              <a:rPr lang="tr-TR" sz="900" dirty="0" smtClean="0">
                <a:solidFill>
                  <a:srgbClr val="000000"/>
                </a:solidFill>
                <a:latin typeface="Century Gothic" panose="020B0502020202020204" pitchFamily="34" charset="0"/>
                <a:cs typeface="Arial"/>
              </a:rPr>
              <a:t>/</a:t>
            </a:r>
            <a:r>
              <a:rPr lang="tr-TR" sz="900" dirty="0" err="1" smtClean="0">
                <a:solidFill>
                  <a:srgbClr val="000000"/>
                </a:solidFill>
                <a:latin typeface="Century Gothic" panose="020B0502020202020204" pitchFamily="34" charset="0"/>
                <a:cs typeface="Arial"/>
              </a:rPr>
              <a:t>Leverage-based</a:t>
            </a:r>
            <a:r>
              <a:rPr lang="tr-TR" sz="900" dirty="0" smtClean="0">
                <a:solidFill>
                  <a:srgbClr val="000000"/>
                </a:solidFill>
                <a:latin typeface="Century Gothic" panose="020B0502020202020204" pitchFamily="34" charset="0"/>
                <a:cs typeface="Arial"/>
              </a:rPr>
              <a:t>)</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Reserve Option Mechanism</a:t>
            </a:r>
            <a:endParaRPr lang="tr-TR" sz="900" dirty="0">
              <a:solidFill>
                <a:srgbClr val="000000"/>
              </a:solidFill>
              <a:latin typeface="Century Gothic" panose="020B0502020202020204" pitchFamily="34" charset="0"/>
              <a:cs typeface="Arial"/>
            </a:endParaRPr>
          </a:p>
          <a:p>
            <a:pPr>
              <a:spcBef>
                <a:spcPts val="600"/>
              </a:spcBef>
              <a:spcAft>
                <a:spcPts val="600"/>
              </a:spcAft>
            </a:pPr>
            <a:r>
              <a:rPr lang="tr-TR" sz="900" b="1" dirty="0" err="1">
                <a:solidFill>
                  <a:srgbClr val="000000"/>
                </a:solidFill>
                <a:latin typeface="Century Gothic" panose="020B0502020202020204" pitchFamily="34" charset="0"/>
                <a:cs typeface="Arial"/>
              </a:rPr>
              <a:t>Cyclical</a:t>
            </a:r>
            <a:r>
              <a:rPr lang="tr-TR" sz="900" b="1" dirty="0">
                <a:solidFill>
                  <a:srgbClr val="000000"/>
                </a:solidFill>
                <a:latin typeface="Century Gothic" panose="020B0502020202020204" pitchFamily="34" charset="0"/>
                <a:cs typeface="Arial"/>
              </a:rPr>
              <a:t> Tools:</a:t>
            </a: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Policy Rate</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tr-TR" sz="900" dirty="0" err="1" smtClean="0">
                <a:solidFill>
                  <a:srgbClr val="000000"/>
                </a:solidFill>
                <a:latin typeface="Century Gothic" panose="020B0502020202020204" pitchFamily="34" charset="0"/>
                <a:cs typeface="Arial"/>
              </a:rPr>
              <a:t>Asymmetric</a:t>
            </a:r>
            <a:r>
              <a:rPr lang="tr-TR" sz="900" dirty="0" smtClean="0">
                <a:solidFill>
                  <a:srgbClr val="000000"/>
                </a:solidFill>
                <a:latin typeface="Century Gothic" panose="020B0502020202020204" pitchFamily="34" charset="0"/>
                <a:cs typeface="Arial"/>
              </a:rPr>
              <a:t> </a:t>
            </a:r>
            <a:r>
              <a:rPr lang="en-US" sz="900" dirty="0" smtClean="0">
                <a:solidFill>
                  <a:srgbClr val="000000"/>
                </a:solidFill>
                <a:latin typeface="Century Gothic" panose="020B0502020202020204" pitchFamily="34" charset="0"/>
                <a:cs typeface="Arial"/>
              </a:rPr>
              <a:t>Interest </a:t>
            </a:r>
            <a:r>
              <a:rPr lang="en-US" sz="900" dirty="0">
                <a:solidFill>
                  <a:srgbClr val="000000"/>
                </a:solidFill>
                <a:latin typeface="Century Gothic" panose="020B0502020202020204" pitchFamily="34" charset="0"/>
                <a:cs typeface="Arial"/>
              </a:rPr>
              <a:t>Rate Corridor</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TL </a:t>
            </a:r>
            <a:r>
              <a:rPr lang="tr-TR" sz="900" dirty="0" err="1">
                <a:solidFill>
                  <a:srgbClr val="000000"/>
                </a:solidFill>
                <a:latin typeface="Century Gothic" panose="020B0502020202020204" pitchFamily="34" charset="0"/>
                <a:cs typeface="Arial"/>
              </a:rPr>
              <a:t>and</a:t>
            </a:r>
            <a:r>
              <a:rPr lang="tr-TR" sz="900" dirty="0">
                <a:solidFill>
                  <a:srgbClr val="000000"/>
                </a:solidFill>
                <a:latin typeface="Century Gothic" panose="020B0502020202020204" pitchFamily="34" charset="0"/>
                <a:cs typeface="Arial"/>
              </a:rPr>
              <a:t> FX </a:t>
            </a:r>
            <a:r>
              <a:rPr lang="en-US" sz="900" dirty="0">
                <a:solidFill>
                  <a:srgbClr val="000000"/>
                </a:solidFill>
                <a:latin typeface="Century Gothic" panose="020B0502020202020204" pitchFamily="34" charset="0"/>
                <a:cs typeface="Arial"/>
              </a:rPr>
              <a:t>Liquidity </a:t>
            </a:r>
            <a:r>
              <a:rPr lang="en-US" sz="900" dirty="0" smtClean="0">
                <a:solidFill>
                  <a:srgbClr val="000000"/>
                </a:solidFill>
                <a:latin typeface="Century Gothic" panose="020B0502020202020204" pitchFamily="34" charset="0"/>
                <a:cs typeface="Arial"/>
              </a:rPr>
              <a:t>Management</a:t>
            </a:r>
            <a:endParaRPr lang="tr-TR" sz="900" dirty="0" smtClean="0">
              <a:solidFill>
                <a:srgbClr val="000000"/>
              </a:solidFill>
              <a:latin typeface="Century Gothic" panose="020B0502020202020204" pitchFamily="34" charset="0"/>
              <a:cs typeface="Arial"/>
            </a:endParaRPr>
          </a:p>
          <a:p>
            <a:pPr>
              <a:spcBef>
                <a:spcPts val="600"/>
              </a:spcBef>
              <a:spcAft>
                <a:spcPts val="600"/>
              </a:spcAft>
            </a:pPr>
            <a:r>
              <a:rPr lang="tr-TR" sz="900" b="1" dirty="0" smtClean="0">
                <a:solidFill>
                  <a:srgbClr val="000000"/>
                </a:solidFill>
                <a:latin typeface="Century Gothic" panose="020B0502020202020204" pitchFamily="34" charset="0"/>
                <a:cs typeface="Arial"/>
              </a:rPr>
              <a:t>Micro-</a:t>
            </a:r>
            <a:r>
              <a:rPr lang="tr-TR" sz="900" b="1" dirty="0" err="1" smtClean="0">
                <a:solidFill>
                  <a:srgbClr val="000000"/>
                </a:solidFill>
                <a:latin typeface="Century Gothic" panose="020B0502020202020204" pitchFamily="34" charset="0"/>
                <a:cs typeface="Arial"/>
              </a:rPr>
              <a:t>prudential</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policies</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by</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the</a:t>
            </a:r>
            <a:r>
              <a:rPr lang="tr-TR" sz="900" b="1" dirty="0" smtClean="0">
                <a:solidFill>
                  <a:srgbClr val="000000"/>
                </a:solidFill>
                <a:latin typeface="Century Gothic" panose="020B0502020202020204" pitchFamily="34" charset="0"/>
                <a:cs typeface="Arial"/>
              </a:rPr>
              <a:t> BRSA</a:t>
            </a:r>
            <a:endParaRPr lang="en-US" sz="900" b="1" dirty="0">
              <a:solidFill>
                <a:srgbClr val="000000"/>
              </a:solidFill>
              <a:latin typeface="Century Gothic" panose="020B0502020202020204" pitchFamily="34" charset="0"/>
              <a:cs typeface="Calibri" pitchFamily="34" charset="0"/>
            </a:endParaRPr>
          </a:p>
        </p:txBody>
      </p:sp>
      <p:sp>
        <p:nvSpPr>
          <p:cNvPr id="22" name="TextBox 21"/>
          <p:cNvSpPr txBox="1"/>
          <p:nvPr/>
        </p:nvSpPr>
        <p:spPr>
          <a:xfrm>
            <a:off x="3629216" y="1206433"/>
            <a:ext cx="1733167" cy="630942"/>
          </a:xfrm>
          <a:prstGeom prst="rect">
            <a:avLst/>
          </a:prstGeom>
          <a:noFill/>
        </p:spPr>
        <p:txBody>
          <a:bodyPr wrap="none" rtlCol="0">
            <a:spAutoFit/>
          </a:bodyPr>
          <a:lstStyle/>
          <a:p>
            <a:pPr algn="ctr">
              <a:spcBef>
                <a:spcPct val="50000"/>
              </a:spcBef>
            </a:pPr>
            <a:r>
              <a:rPr lang="tr-TR" sz="1400" b="1" dirty="0" smtClean="0">
                <a:solidFill>
                  <a:srgbClr val="A50021"/>
                </a:solidFill>
                <a:latin typeface="Century Gothic" panose="020B0502020202020204" pitchFamily="34" charset="0"/>
                <a:cs typeface="+mn-cs"/>
              </a:rPr>
              <a:t>Full </a:t>
            </a:r>
            <a:r>
              <a:rPr lang="tr-TR" sz="1400" b="1" dirty="0" err="1" smtClean="0">
                <a:solidFill>
                  <a:srgbClr val="A50021"/>
                </a:solidFill>
                <a:latin typeface="Century Gothic" panose="020B0502020202020204" pitchFamily="34" charset="0"/>
                <a:cs typeface="+mn-cs"/>
              </a:rPr>
              <a:t>fledged</a:t>
            </a:r>
            <a:endParaRPr lang="tr-TR" sz="1400" b="1" dirty="0" smtClean="0">
              <a:solidFill>
                <a:srgbClr val="A50021"/>
              </a:solidFill>
              <a:latin typeface="Century Gothic" panose="020B0502020202020204" pitchFamily="34" charset="0"/>
              <a:cs typeface="+mn-cs"/>
            </a:endParaRP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cxnSp>
        <p:nvCxnSpPr>
          <p:cNvPr id="23" name="Straight Arrow Connector 22"/>
          <p:cNvCxnSpPr/>
          <p:nvPr/>
        </p:nvCxnSpPr>
        <p:spPr>
          <a:xfrm>
            <a:off x="7467600" y="3257550"/>
            <a:ext cx="190500" cy="172566"/>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47498" y="3430116"/>
            <a:ext cx="1600200" cy="307777"/>
          </a:xfrm>
          <a:prstGeom prst="rect">
            <a:avLst/>
          </a:prstGeom>
          <a:noFill/>
        </p:spPr>
        <p:txBody>
          <a:bodyPr wrap="square" rtlCol="0">
            <a:spAutoFit/>
          </a:bodyPr>
          <a:lstStyle/>
          <a:p>
            <a:pPr>
              <a:spcBef>
                <a:spcPct val="50000"/>
              </a:spcBef>
            </a:pPr>
            <a:r>
              <a:rPr lang="tr-TR" sz="1400" b="1" dirty="0" smtClean="0">
                <a:solidFill>
                  <a:srgbClr val="A50021"/>
                </a:solidFill>
                <a:latin typeface="Century Gothic" pitchFamily="34" charset="0"/>
                <a:cs typeface="+mn-cs"/>
              </a:rPr>
              <a:t>FX </a:t>
            </a:r>
            <a:r>
              <a:rPr lang="tr-TR" sz="1400" b="1" dirty="0" err="1" smtClean="0">
                <a:solidFill>
                  <a:srgbClr val="A50021"/>
                </a:solidFill>
                <a:latin typeface="Century Gothic" pitchFamily="34" charset="0"/>
                <a:cs typeface="+mn-cs"/>
              </a:rPr>
              <a:t>versus</a:t>
            </a:r>
            <a:r>
              <a:rPr lang="tr-TR" sz="1400" b="1" dirty="0" smtClean="0">
                <a:solidFill>
                  <a:srgbClr val="A50021"/>
                </a:solidFill>
                <a:latin typeface="Century Gothic" pitchFamily="34" charset="0"/>
                <a:cs typeface="+mn-cs"/>
              </a:rPr>
              <a:t> TL</a:t>
            </a:r>
            <a:endParaRPr lang="en-US" sz="1400" b="1" dirty="0">
              <a:solidFill>
                <a:srgbClr val="A50021"/>
              </a:solidFill>
              <a:latin typeface="Century Gothic" pitchFamily="34" charset="0"/>
              <a:cs typeface="+mn-cs"/>
            </a:endParaRPr>
          </a:p>
        </p:txBody>
      </p:sp>
      <p:sp>
        <p:nvSpPr>
          <p:cNvPr id="4" name="Title 3"/>
          <p:cNvSpPr>
            <a:spLocks noGrp="1"/>
          </p:cNvSpPr>
          <p:nvPr>
            <p:ph type="title"/>
          </p:nvPr>
        </p:nvSpPr>
        <p:spPr/>
        <p:txBody>
          <a:bodyPr>
            <a:normAutofit fontScale="90000"/>
          </a:bodyPr>
          <a:lstStyle/>
          <a:p>
            <a:r>
              <a:rPr lang="tr-TR" dirty="0" err="1"/>
              <a:t>Turkey</a:t>
            </a:r>
            <a:r>
              <a:rPr lang="tr-TR" dirty="0"/>
              <a:t> has </a:t>
            </a:r>
            <a:r>
              <a:rPr lang="tr-TR" dirty="0" err="1"/>
              <a:t>augmented</a:t>
            </a:r>
            <a:r>
              <a:rPr lang="tr-TR" dirty="0"/>
              <a:t> </a:t>
            </a:r>
            <a:r>
              <a:rPr lang="tr-TR" dirty="0" err="1"/>
              <a:t>its</a:t>
            </a:r>
            <a:r>
              <a:rPr lang="tr-TR" dirty="0"/>
              <a:t> </a:t>
            </a:r>
            <a:r>
              <a:rPr lang="tr-TR" dirty="0" err="1"/>
              <a:t>policy</a:t>
            </a:r>
            <a:r>
              <a:rPr lang="tr-TR" dirty="0"/>
              <a:t> </a:t>
            </a:r>
            <a:r>
              <a:rPr lang="tr-TR" dirty="0" err="1"/>
              <a:t>framework</a:t>
            </a:r>
            <a:r>
              <a:rPr lang="tr-TR" dirty="0"/>
              <a:t> </a:t>
            </a:r>
            <a:r>
              <a:rPr lang="tr-TR" dirty="0" err="1"/>
              <a:t>with</a:t>
            </a:r>
            <a:r>
              <a:rPr lang="tr-TR" dirty="0"/>
              <a:t> </a:t>
            </a:r>
            <a:r>
              <a:rPr lang="tr-TR" dirty="0" err="1"/>
              <a:t>financial</a:t>
            </a:r>
            <a:r>
              <a:rPr lang="tr-TR" dirty="0"/>
              <a:t> </a:t>
            </a:r>
            <a:r>
              <a:rPr lang="tr-TR" dirty="0" err="1"/>
              <a:t>stability</a:t>
            </a:r>
            <a:r>
              <a:rPr lang="tr-TR" dirty="0"/>
              <a:t> </a:t>
            </a:r>
            <a:r>
              <a:rPr lang="tr-TR" dirty="0" err="1"/>
              <a:t>tools</a:t>
            </a:r>
            <a:r>
              <a:rPr lang="tr-TR" dirty="0"/>
              <a:t>…</a:t>
            </a:r>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46</a:t>
            </a:fld>
            <a:endParaRPr lang="tr-TR">
              <a:solidFill>
                <a:srgbClr val="FFFFFF"/>
              </a:solidFill>
            </a:endParaRPr>
          </a:p>
        </p:txBody>
      </p:sp>
    </p:spTree>
    <p:extLst>
      <p:ext uri="{BB962C8B-B14F-4D97-AF65-F5344CB8AC3E}">
        <p14:creationId xmlns:p14="http://schemas.microsoft.com/office/powerpoint/2010/main" val="152925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grpSp>
        <p:nvGrpSpPr>
          <p:cNvPr id="2" name="Group 7"/>
          <p:cNvGrpSpPr/>
          <p:nvPr/>
        </p:nvGrpSpPr>
        <p:grpSpPr>
          <a:xfrm>
            <a:off x="457200" y="1133865"/>
            <a:ext cx="8305800" cy="618346"/>
            <a:chOff x="2322097" y="353784"/>
            <a:chExt cx="3301291" cy="824461"/>
          </a:xfrm>
          <a:scene3d>
            <a:camera prst="orthographicFront"/>
            <a:lightRig rig="threePt" dir="t">
              <a:rot lat="0" lon="0" rev="7500000"/>
            </a:lightRig>
          </a:scene3d>
        </p:grpSpPr>
        <p:sp>
          <p:nvSpPr>
            <p:cNvPr id="11" name="Rectangle 10"/>
            <p:cNvSpPr/>
            <p:nvPr/>
          </p:nvSpPr>
          <p:spPr>
            <a:xfrm>
              <a:off x="2322097" y="353784"/>
              <a:ext cx="3301291" cy="824461"/>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22097" y="353784"/>
              <a:ext cx="3301291" cy="8244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Aft>
                  <a:spcPct val="35000"/>
                </a:spcAft>
              </a:pPr>
              <a:endParaRPr lang="tr-TR" sz="1400" b="1" dirty="0">
                <a:solidFill>
                  <a:prstClr val="black">
                    <a:hueOff val="0"/>
                    <a:satOff val="0"/>
                    <a:lumOff val="0"/>
                    <a:alphaOff val="0"/>
                  </a:prstClr>
                </a:solidFill>
                <a:latin typeface="Century Gothic" panose="020B0502020202020204" pitchFamily="34" charset="0"/>
              </a:endParaRPr>
            </a:p>
          </p:txBody>
        </p:sp>
      </p:grpSp>
      <p:cxnSp>
        <p:nvCxnSpPr>
          <p:cNvPr id="6" name="Straight Connector 5"/>
          <p:cNvCxnSpPr/>
          <p:nvPr/>
        </p:nvCxnSpPr>
        <p:spPr>
          <a:xfrm>
            <a:off x="7620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978694"/>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599" y="2046907"/>
            <a:ext cx="7772401" cy="461665"/>
          </a:xfrm>
          <a:prstGeom prst="rect">
            <a:avLst/>
          </a:prstGeom>
          <a:noFill/>
        </p:spPr>
        <p:txBody>
          <a:bodyPr wrap="square" rtlCol="0">
            <a:spAutoFit/>
          </a:bodyPr>
          <a:lstStyle/>
          <a:p>
            <a:pPr>
              <a:spcBef>
                <a:spcPct val="50000"/>
              </a:spcBef>
            </a:pPr>
            <a:r>
              <a:rPr lang="tr-TR" sz="2400" b="1" dirty="0" smtClean="0">
                <a:solidFill>
                  <a:srgbClr val="A50021"/>
                </a:solidFill>
                <a:latin typeface="Tahoma" charset="0"/>
                <a:cs typeface="+mn-cs"/>
              </a:rPr>
              <a:t>2002		     2006		  2010	</a:t>
            </a:r>
            <a:endParaRPr lang="tr-TR" sz="2400" b="1" dirty="0">
              <a:solidFill>
                <a:srgbClr val="A50021"/>
              </a:solidFill>
              <a:latin typeface="Tahoma" charset="0"/>
              <a:cs typeface="+mn-cs"/>
            </a:endParaRPr>
          </a:p>
        </p:txBody>
      </p:sp>
      <p:cxnSp>
        <p:nvCxnSpPr>
          <p:cNvPr id="16" name="Straight Connector 15"/>
          <p:cNvCxnSpPr/>
          <p:nvPr/>
        </p:nvCxnSpPr>
        <p:spPr>
          <a:xfrm>
            <a:off x="57912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3894" y="1206433"/>
            <a:ext cx="1733167"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Implicit</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19" name="TextBox 18"/>
          <p:cNvSpPr txBox="1"/>
          <p:nvPr/>
        </p:nvSpPr>
        <p:spPr>
          <a:xfrm>
            <a:off x="5867400" y="1199802"/>
            <a:ext cx="2709396"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smtClean="0">
                <a:solidFill>
                  <a:srgbClr val="A50021"/>
                </a:solidFill>
                <a:latin typeface="Century Gothic" panose="020B0502020202020204" pitchFamily="34" charset="0"/>
                <a:cs typeface="+mn-cs"/>
              </a:rPr>
              <a:t>Financial </a:t>
            </a:r>
            <a:r>
              <a:rPr lang="tr-TR" sz="1400" b="1" dirty="0" err="1" smtClean="0">
                <a:solidFill>
                  <a:srgbClr val="A50021"/>
                </a:solidFill>
                <a:latin typeface="Century Gothic" panose="020B0502020202020204" pitchFamily="34" charset="0"/>
                <a:cs typeface="+mn-cs"/>
              </a:rPr>
              <a:t>Stability</a:t>
            </a:r>
            <a:r>
              <a:rPr lang="tr-TR" sz="1400" b="1" dirty="0" smtClean="0">
                <a:solidFill>
                  <a:srgbClr val="A50021"/>
                </a:solidFill>
                <a:latin typeface="Century Gothic" panose="020B0502020202020204" pitchFamily="34" charset="0"/>
                <a:cs typeface="+mn-cs"/>
              </a:rPr>
              <a:t> Framework</a:t>
            </a:r>
            <a:endParaRPr lang="tr-TR" sz="1400" b="1" dirty="0">
              <a:solidFill>
                <a:srgbClr val="A50021"/>
              </a:solidFill>
              <a:latin typeface="Century Gothic" panose="020B0502020202020204" pitchFamily="34" charset="0"/>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1631527037"/>
              </p:ext>
            </p:extLst>
          </p:nvPr>
        </p:nvGraphicFramePr>
        <p:xfrm>
          <a:off x="381000" y="2571751"/>
          <a:ext cx="3581400" cy="2285999"/>
        </p:xfrm>
        <a:graphic>
          <a:graphicData uri="http://schemas.openxmlformats.org/drawingml/2006/table">
            <a:tbl>
              <a:tblPr firstRow="1" bandRow="1">
                <a:tableStyleId>{0660B408-B3CF-4A94-85FC-2B1E0A45F4A2}</a:tableStyleId>
              </a:tblPr>
              <a:tblGrid>
                <a:gridCol w="877202"/>
                <a:gridCol w="1419377"/>
                <a:gridCol w="1284821"/>
              </a:tblGrid>
              <a:tr h="4641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15000"/>
                        </a:lnSpc>
                      </a:pPr>
                      <a:endParaRPr lang="en-US" sz="800" noProof="0" dirty="0">
                        <a:solidFill>
                          <a:schemeClr val="tx1"/>
                        </a:solidFill>
                        <a:effectLst/>
                        <a:latin typeface="Century Gothic" panose="020B0502020202020204" pitchFamily="34" charset="0"/>
                      </a:endParaRPr>
                    </a:p>
                  </a:txBody>
                  <a:tcPr marT="34290" marB="34290" anchor="c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Old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New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Objectives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Price Stability</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Price Stability</a:t>
                      </a:r>
                    </a:p>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Financial Stability</a:t>
                      </a:r>
                      <a:endParaRPr lang="en-US" sz="800" i="0" kern="120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Policy</a:t>
                      </a:r>
                      <a:r>
                        <a:rPr lang="en-US" sz="800" b="0" baseline="0" noProof="0" dirty="0" smtClean="0">
                          <a:ln>
                            <a:solidFill>
                              <a:schemeClr val="tx1"/>
                            </a:solidFill>
                          </a:ln>
                          <a:solidFill>
                            <a:schemeClr val="tx1"/>
                          </a:solidFill>
                          <a:effectLst/>
                          <a:latin typeface="Century Gothic" panose="020B0502020202020204" pitchFamily="34" charset="0"/>
                        </a:rPr>
                        <a:t> </a:t>
                      </a:r>
                      <a:r>
                        <a:rPr lang="en-US" sz="800" b="0" noProof="0" dirty="0" smtClean="0">
                          <a:ln>
                            <a:solidFill>
                              <a:schemeClr val="tx1"/>
                            </a:solidFill>
                          </a:ln>
                          <a:solidFill>
                            <a:schemeClr val="tx1"/>
                          </a:solidFill>
                          <a:effectLst/>
                          <a:latin typeface="Century Gothic" panose="020B0502020202020204" pitchFamily="34" charset="0"/>
                        </a:rPr>
                        <a:t>Tools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Policy Rate</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Structural Tools</a:t>
                      </a:r>
                    </a:p>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Cyclical Tools</a:t>
                      </a:r>
                      <a:endParaRPr lang="en-US" sz="800" i="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1" name="Content Placeholder 2"/>
          <p:cNvSpPr txBox="1">
            <a:spLocks/>
          </p:cNvSpPr>
          <p:nvPr/>
        </p:nvSpPr>
        <p:spPr>
          <a:xfrm>
            <a:off x="4069323" y="2427734"/>
            <a:ext cx="4953000" cy="2286000"/>
          </a:xfrm>
          <a:prstGeom prst="rect">
            <a:avLst/>
          </a:prstGeom>
          <a:ln>
            <a:solidFill>
              <a:srgbClr val="C00000"/>
            </a:solidFill>
          </a:ln>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 typeface="Wingdings" pitchFamily="2" charset="2"/>
              <a:buNone/>
            </a:pPr>
            <a:r>
              <a:rPr lang="tr-TR" sz="900" b="1" i="1" u="sng" dirty="0" smtClean="0">
                <a:solidFill>
                  <a:srgbClr val="C00000"/>
                </a:solidFill>
                <a:latin typeface="Century Gothic" panose="020B0502020202020204" pitchFamily="34" charset="0"/>
                <a:cs typeface="Arial"/>
              </a:rPr>
              <a:t>Financial </a:t>
            </a:r>
            <a:r>
              <a:rPr lang="tr-TR" sz="900" b="1" i="1" u="sng" dirty="0" err="1" smtClean="0">
                <a:solidFill>
                  <a:srgbClr val="C00000"/>
                </a:solidFill>
                <a:latin typeface="Century Gothic" panose="020B0502020202020204" pitchFamily="34" charset="0"/>
                <a:cs typeface="Arial"/>
              </a:rPr>
              <a:t>Stability</a:t>
            </a:r>
            <a:r>
              <a:rPr lang="tr-TR" sz="900" b="1" i="1" u="sng" dirty="0" smtClean="0">
                <a:solidFill>
                  <a:srgbClr val="C00000"/>
                </a:solidFill>
                <a:latin typeface="Century Gothic" panose="020B0502020202020204" pitchFamily="34" charset="0"/>
                <a:cs typeface="Arial"/>
              </a:rPr>
              <a:t> Framework </a:t>
            </a:r>
          </a:p>
          <a:p>
            <a:pPr>
              <a:spcBef>
                <a:spcPts val="600"/>
              </a:spcBef>
              <a:spcAft>
                <a:spcPts val="600"/>
              </a:spcAft>
            </a:pPr>
            <a:r>
              <a:rPr lang="tr-TR" sz="900" b="1" dirty="0" err="1" smtClean="0">
                <a:solidFill>
                  <a:srgbClr val="000000"/>
                </a:solidFill>
                <a:latin typeface="Century Gothic" panose="020B0502020202020204" pitchFamily="34" charset="0"/>
                <a:cs typeface="Arial"/>
              </a:rPr>
              <a:t>Structural</a:t>
            </a:r>
            <a:r>
              <a:rPr lang="tr-TR" sz="900" b="1" dirty="0" smtClean="0">
                <a:solidFill>
                  <a:srgbClr val="000000"/>
                </a:solidFill>
                <a:latin typeface="Century Gothic" panose="020B0502020202020204" pitchFamily="34" charset="0"/>
                <a:cs typeface="Arial"/>
              </a:rPr>
              <a:t> </a:t>
            </a:r>
            <a:r>
              <a:rPr lang="tr-TR" sz="900" b="1" dirty="0">
                <a:solidFill>
                  <a:srgbClr val="000000"/>
                </a:solidFill>
                <a:latin typeface="Century Gothic" panose="020B0502020202020204" pitchFamily="34" charset="0"/>
                <a:cs typeface="Arial"/>
              </a:rPr>
              <a:t>Tools:</a:t>
            </a:r>
          </a:p>
          <a:p>
            <a:pPr lvl="1">
              <a:spcBef>
                <a:spcPts val="600"/>
              </a:spcBef>
              <a:spcAft>
                <a:spcPts val="600"/>
              </a:spcAft>
              <a:buFont typeface="Wingdings" panose="05000000000000000000" pitchFamily="2" charset="2"/>
              <a:buChar char="Ø"/>
            </a:pPr>
            <a:r>
              <a:rPr lang="en-US" sz="900" dirty="0" smtClean="0">
                <a:solidFill>
                  <a:srgbClr val="000000"/>
                </a:solidFill>
                <a:latin typeface="Century Gothic" panose="020B0502020202020204" pitchFamily="34" charset="0"/>
                <a:cs typeface="Arial"/>
              </a:rPr>
              <a:t>R</a:t>
            </a:r>
            <a:r>
              <a:rPr lang="tr-TR" sz="900" dirty="0" err="1">
                <a:solidFill>
                  <a:srgbClr val="000000"/>
                </a:solidFill>
                <a:latin typeface="Century Gothic" panose="020B0502020202020204" pitchFamily="34" charset="0"/>
                <a:cs typeface="Arial"/>
              </a:rPr>
              <a:t>eserve</a:t>
            </a:r>
            <a:r>
              <a:rPr lang="tr-TR" sz="900" dirty="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R</a:t>
            </a:r>
            <a:r>
              <a:rPr lang="tr-TR" sz="900" dirty="0" err="1" smtClean="0">
                <a:solidFill>
                  <a:srgbClr val="000000"/>
                </a:solidFill>
                <a:latin typeface="Century Gothic" panose="020B0502020202020204" pitchFamily="34" charset="0"/>
                <a:cs typeface="Arial"/>
              </a:rPr>
              <a:t>equirements</a:t>
            </a:r>
            <a:r>
              <a:rPr lang="tr-TR" sz="900" dirty="0" smtClean="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Maturity</a:t>
            </a:r>
            <a:r>
              <a:rPr lang="tr-TR" sz="900" dirty="0" smtClean="0">
                <a:solidFill>
                  <a:srgbClr val="000000"/>
                </a:solidFill>
                <a:latin typeface="Century Gothic" panose="020B0502020202020204" pitchFamily="34" charset="0"/>
                <a:cs typeface="Arial"/>
              </a:rPr>
              <a:t>-/</a:t>
            </a:r>
            <a:r>
              <a:rPr lang="tr-TR" sz="900" dirty="0" err="1" smtClean="0">
                <a:solidFill>
                  <a:srgbClr val="000000"/>
                </a:solidFill>
                <a:latin typeface="Century Gothic" panose="020B0502020202020204" pitchFamily="34" charset="0"/>
                <a:cs typeface="Arial"/>
              </a:rPr>
              <a:t>Currency</a:t>
            </a:r>
            <a:r>
              <a:rPr lang="tr-TR" sz="900" dirty="0" smtClean="0">
                <a:solidFill>
                  <a:srgbClr val="000000"/>
                </a:solidFill>
                <a:latin typeface="Century Gothic" panose="020B0502020202020204" pitchFamily="34" charset="0"/>
                <a:cs typeface="Arial"/>
              </a:rPr>
              <a:t>-/</a:t>
            </a:r>
            <a:r>
              <a:rPr lang="tr-TR" sz="900" b="1" dirty="0" err="1" smtClean="0">
                <a:solidFill>
                  <a:srgbClr val="A50021"/>
                </a:solidFill>
                <a:latin typeface="Century Gothic" panose="020B0502020202020204" pitchFamily="34" charset="0"/>
                <a:cs typeface="Arial"/>
              </a:rPr>
              <a:t>Leverage-</a:t>
            </a:r>
            <a:r>
              <a:rPr lang="tr-TR" sz="900" dirty="0" err="1" smtClean="0">
                <a:solidFill>
                  <a:srgbClr val="000000"/>
                </a:solidFill>
                <a:latin typeface="Century Gothic" panose="020B0502020202020204" pitchFamily="34" charset="0"/>
                <a:cs typeface="Arial"/>
              </a:rPr>
              <a:t>based</a:t>
            </a:r>
            <a:r>
              <a:rPr lang="tr-TR" sz="900" dirty="0" smtClean="0">
                <a:solidFill>
                  <a:srgbClr val="000000"/>
                </a:solidFill>
                <a:latin typeface="Century Gothic" panose="020B0502020202020204" pitchFamily="34" charset="0"/>
                <a:cs typeface="Arial"/>
              </a:rPr>
              <a:t>)</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Reserve Option Mechanism</a:t>
            </a:r>
            <a:endParaRPr lang="tr-TR" sz="900" dirty="0">
              <a:solidFill>
                <a:srgbClr val="000000"/>
              </a:solidFill>
              <a:latin typeface="Century Gothic" panose="020B0502020202020204" pitchFamily="34" charset="0"/>
              <a:cs typeface="Arial"/>
            </a:endParaRPr>
          </a:p>
          <a:p>
            <a:pPr>
              <a:spcBef>
                <a:spcPts val="600"/>
              </a:spcBef>
              <a:spcAft>
                <a:spcPts val="600"/>
              </a:spcAft>
            </a:pPr>
            <a:r>
              <a:rPr lang="tr-TR" sz="900" b="1" dirty="0" err="1">
                <a:solidFill>
                  <a:srgbClr val="000000"/>
                </a:solidFill>
                <a:latin typeface="Century Gothic" panose="020B0502020202020204" pitchFamily="34" charset="0"/>
                <a:cs typeface="Arial"/>
              </a:rPr>
              <a:t>Cyclical</a:t>
            </a:r>
            <a:r>
              <a:rPr lang="tr-TR" sz="900" b="1" dirty="0">
                <a:solidFill>
                  <a:srgbClr val="000000"/>
                </a:solidFill>
                <a:latin typeface="Century Gothic" panose="020B0502020202020204" pitchFamily="34" charset="0"/>
                <a:cs typeface="Arial"/>
              </a:rPr>
              <a:t> Tools:</a:t>
            </a: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Policy Rate</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tr-TR" sz="900" dirty="0" err="1" smtClean="0">
                <a:solidFill>
                  <a:srgbClr val="000000"/>
                </a:solidFill>
                <a:latin typeface="Century Gothic" panose="020B0502020202020204" pitchFamily="34" charset="0"/>
                <a:cs typeface="Arial"/>
              </a:rPr>
              <a:t>Asymmetric</a:t>
            </a:r>
            <a:r>
              <a:rPr lang="tr-TR" sz="900" dirty="0" smtClean="0">
                <a:solidFill>
                  <a:srgbClr val="000000"/>
                </a:solidFill>
                <a:latin typeface="Century Gothic" panose="020B0502020202020204" pitchFamily="34" charset="0"/>
                <a:cs typeface="Arial"/>
              </a:rPr>
              <a:t> </a:t>
            </a:r>
            <a:r>
              <a:rPr lang="en-US" sz="900" dirty="0" smtClean="0">
                <a:solidFill>
                  <a:srgbClr val="000000"/>
                </a:solidFill>
                <a:latin typeface="Century Gothic" panose="020B0502020202020204" pitchFamily="34" charset="0"/>
                <a:cs typeface="Arial"/>
              </a:rPr>
              <a:t>Interest </a:t>
            </a:r>
            <a:r>
              <a:rPr lang="en-US" sz="900" dirty="0">
                <a:solidFill>
                  <a:srgbClr val="000000"/>
                </a:solidFill>
                <a:latin typeface="Century Gothic" panose="020B0502020202020204" pitchFamily="34" charset="0"/>
                <a:cs typeface="Arial"/>
              </a:rPr>
              <a:t>Rate Corridor</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TL </a:t>
            </a:r>
            <a:r>
              <a:rPr lang="tr-TR" sz="900" dirty="0" err="1">
                <a:solidFill>
                  <a:srgbClr val="000000"/>
                </a:solidFill>
                <a:latin typeface="Century Gothic" panose="020B0502020202020204" pitchFamily="34" charset="0"/>
                <a:cs typeface="Arial"/>
              </a:rPr>
              <a:t>and</a:t>
            </a:r>
            <a:r>
              <a:rPr lang="tr-TR" sz="900" dirty="0">
                <a:solidFill>
                  <a:srgbClr val="000000"/>
                </a:solidFill>
                <a:latin typeface="Century Gothic" panose="020B0502020202020204" pitchFamily="34" charset="0"/>
                <a:cs typeface="Arial"/>
              </a:rPr>
              <a:t> FX </a:t>
            </a:r>
            <a:r>
              <a:rPr lang="en-US" sz="900" dirty="0">
                <a:solidFill>
                  <a:srgbClr val="000000"/>
                </a:solidFill>
                <a:latin typeface="Century Gothic" panose="020B0502020202020204" pitchFamily="34" charset="0"/>
                <a:cs typeface="Arial"/>
              </a:rPr>
              <a:t>Liquidity </a:t>
            </a:r>
            <a:r>
              <a:rPr lang="en-US" sz="900" dirty="0" smtClean="0">
                <a:solidFill>
                  <a:srgbClr val="000000"/>
                </a:solidFill>
                <a:latin typeface="Century Gothic" panose="020B0502020202020204" pitchFamily="34" charset="0"/>
                <a:cs typeface="Arial"/>
              </a:rPr>
              <a:t>Management</a:t>
            </a:r>
            <a:endParaRPr lang="tr-TR" sz="900" dirty="0" smtClean="0">
              <a:solidFill>
                <a:srgbClr val="000000"/>
              </a:solidFill>
              <a:latin typeface="Century Gothic" panose="020B0502020202020204" pitchFamily="34" charset="0"/>
              <a:cs typeface="Arial"/>
            </a:endParaRPr>
          </a:p>
          <a:p>
            <a:pPr>
              <a:spcBef>
                <a:spcPts val="600"/>
              </a:spcBef>
              <a:spcAft>
                <a:spcPts val="600"/>
              </a:spcAft>
            </a:pPr>
            <a:r>
              <a:rPr lang="tr-TR" sz="900" b="1" dirty="0" smtClean="0">
                <a:solidFill>
                  <a:srgbClr val="000000"/>
                </a:solidFill>
                <a:latin typeface="Century Gothic" panose="020B0502020202020204" pitchFamily="34" charset="0"/>
                <a:cs typeface="Arial"/>
              </a:rPr>
              <a:t>Micro-</a:t>
            </a:r>
            <a:r>
              <a:rPr lang="tr-TR" sz="900" b="1" dirty="0" err="1" smtClean="0">
                <a:solidFill>
                  <a:srgbClr val="000000"/>
                </a:solidFill>
                <a:latin typeface="Century Gothic" panose="020B0502020202020204" pitchFamily="34" charset="0"/>
                <a:cs typeface="Arial"/>
              </a:rPr>
              <a:t>prudential</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policies</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by</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the</a:t>
            </a:r>
            <a:r>
              <a:rPr lang="tr-TR" sz="900" b="1" dirty="0" smtClean="0">
                <a:solidFill>
                  <a:srgbClr val="000000"/>
                </a:solidFill>
                <a:latin typeface="Century Gothic" panose="020B0502020202020204" pitchFamily="34" charset="0"/>
                <a:cs typeface="Arial"/>
              </a:rPr>
              <a:t> BRSA</a:t>
            </a:r>
            <a:endParaRPr lang="en-US" sz="900" b="1" dirty="0">
              <a:solidFill>
                <a:srgbClr val="000000"/>
              </a:solidFill>
              <a:latin typeface="Century Gothic" panose="020B0502020202020204" pitchFamily="34" charset="0"/>
              <a:cs typeface="Calibri" pitchFamily="34" charset="0"/>
            </a:endParaRPr>
          </a:p>
        </p:txBody>
      </p:sp>
      <p:sp>
        <p:nvSpPr>
          <p:cNvPr id="22" name="TextBox 21"/>
          <p:cNvSpPr txBox="1"/>
          <p:nvPr/>
        </p:nvSpPr>
        <p:spPr>
          <a:xfrm>
            <a:off x="3629216" y="1206433"/>
            <a:ext cx="1733167" cy="630942"/>
          </a:xfrm>
          <a:prstGeom prst="rect">
            <a:avLst/>
          </a:prstGeom>
          <a:noFill/>
        </p:spPr>
        <p:txBody>
          <a:bodyPr wrap="none" rtlCol="0">
            <a:spAutoFit/>
          </a:bodyPr>
          <a:lstStyle/>
          <a:p>
            <a:pPr algn="ctr">
              <a:spcBef>
                <a:spcPct val="50000"/>
              </a:spcBef>
            </a:pPr>
            <a:r>
              <a:rPr lang="tr-TR" sz="1400" b="1" dirty="0" smtClean="0">
                <a:solidFill>
                  <a:srgbClr val="A50021"/>
                </a:solidFill>
                <a:latin typeface="Century Gothic" panose="020B0502020202020204" pitchFamily="34" charset="0"/>
                <a:cs typeface="+mn-cs"/>
              </a:rPr>
              <a:t>Full </a:t>
            </a:r>
            <a:r>
              <a:rPr lang="tr-TR" sz="1400" b="1" dirty="0" err="1" smtClean="0">
                <a:solidFill>
                  <a:srgbClr val="A50021"/>
                </a:solidFill>
                <a:latin typeface="Century Gothic" panose="020B0502020202020204" pitchFamily="34" charset="0"/>
                <a:cs typeface="+mn-cs"/>
              </a:rPr>
              <a:t>fledged</a:t>
            </a:r>
            <a:endParaRPr lang="tr-TR" sz="1400" b="1" dirty="0" smtClean="0">
              <a:solidFill>
                <a:srgbClr val="A50021"/>
              </a:solidFill>
              <a:latin typeface="Century Gothic" panose="020B0502020202020204" pitchFamily="34" charset="0"/>
              <a:cs typeface="+mn-cs"/>
            </a:endParaRP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cxnSp>
        <p:nvCxnSpPr>
          <p:cNvPr id="23" name="Straight Arrow Connector 22"/>
          <p:cNvCxnSpPr/>
          <p:nvPr/>
        </p:nvCxnSpPr>
        <p:spPr>
          <a:xfrm>
            <a:off x="8077200" y="3257550"/>
            <a:ext cx="0" cy="228600"/>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62800" y="3429000"/>
            <a:ext cx="1600200" cy="523220"/>
          </a:xfrm>
          <a:prstGeom prst="rect">
            <a:avLst/>
          </a:prstGeom>
          <a:noFill/>
        </p:spPr>
        <p:txBody>
          <a:bodyPr wrap="square" rtlCol="0">
            <a:spAutoFit/>
          </a:bodyPr>
          <a:lstStyle/>
          <a:p>
            <a:pPr>
              <a:spcBef>
                <a:spcPct val="50000"/>
              </a:spcBef>
            </a:pPr>
            <a:r>
              <a:rPr lang="tr-TR" sz="1400" b="1" dirty="0" smtClean="0">
                <a:solidFill>
                  <a:srgbClr val="A50021"/>
                </a:solidFill>
                <a:latin typeface="Century Gothic" pitchFamily="34" charset="0"/>
                <a:cs typeface="+mn-cs"/>
              </a:rPr>
              <a:t>higher leverage </a:t>
            </a:r>
            <a:r>
              <a:rPr lang="tr-TR" sz="1400" b="1" dirty="0" smtClean="0">
                <a:solidFill>
                  <a:srgbClr val="A50021"/>
                </a:solidFill>
                <a:latin typeface="Century Gothic" pitchFamily="34" charset="0"/>
                <a:cs typeface="Arial"/>
              </a:rPr>
              <a:t>→ </a:t>
            </a:r>
            <a:r>
              <a:rPr lang="tr-TR" sz="1400" b="1" dirty="0" smtClean="0">
                <a:solidFill>
                  <a:srgbClr val="A50021"/>
                </a:solidFill>
                <a:latin typeface="Century Gothic" pitchFamily="34" charset="0"/>
                <a:cs typeface="+mn-cs"/>
              </a:rPr>
              <a:t>higher RR</a:t>
            </a:r>
            <a:endParaRPr lang="en-US" sz="1400" b="1" dirty="0">
              <a:solidFill>
                <a:srgbClr val="A50021"/>
              </a:solidFill>
              <a:latin typeface="Century Gothic" pitchFamily="34" charset="0"/>
              <a:cs typeface="+mn-cs"/>
            </a:endParaRPr>
          </a:p>
        </p:txBody>
      </p:sp>
      <p:sp>
        <p:nvSpPr>
          <p:cNvPr id="4" name="Title 3"/>
          <p:cNvSpPr>
            <a:spLocks noGrp="1"/>
          </p:cNvSpPr>
          <p:nvPr>
            <p:ph type="title"/>
          </p:nvPr>
        </p:nvSpPr>
        <p:spPr/>
        <p:txBody>
          <a:bodyPr>
            <a:normAutofit fontScale="90000"/>
          </a:bodyPr>
          <a:lstStyle/>
          <a:p>
            <a:r>
              <a:rPr lang="tr-TR" dirty="0" err="1"/>
              <a:t>Turkey</a:t>
            </a:r>
            <a:r>
              <a:rPr lang="tr-TR" dirty="0"/>
              <a:t> has </a:t>
            </a:r>
            <a:r>
              <a:rPr lang="tr-TR" dirty="0" err="1"/>
              <a:t>augmented</a:t>
            </a:r>
            <a:r>
              <a:rPr lang="tr-TR" dirty="0"/>
              <a:t> </a:t>
            </a:r>
            <a:r>
              <a:rPr lang="tr-TR" dirty="0" err="1"/>
              <a:t>its</a:t>
            </a:r>
            <a:r>
              <a:rPr lang="tr-TR" dirty="0"/>
              <a:t> </a:t>
            </a:r>
            <a:r>
              <a:rPr lang="tr-TR" dirty="0" err="1"/>
              <a:t>policy</a:t>
            </a:r>
            <a:r>
              <a:rPr lang="tr-TR" dirty="0"/>
              <a:t> </a:t>
            </a:r>
            <a:r>
              <a:rPr lang="tr-TR" dirty="0" err="1"/>
              <a:t>framework</a:t>
            </a:r>
            <a:r>
              <a:rPr lang="tr-TR" dirty="0"/>
              <a:t> </a:t>
            </a:r>
            <a:r>
              <a:rPr lang="tr-TR" dirty="0" err="1"/>
              <a:t>with</a:t>
            </a:r>
            <a:r>
              <a:rPr lang="tr-TR" dirty="0"/>
              <a:t> </a:t>
            </a:r>
            <a:r>
              <a:rPr lang="tr-TR" dirty="0" err="1"/>
              <a:t>financial</a:t>
            </a:r>
            <a:r>
              <a:rPr lang="tr-TR" dirty="0"/>
              <a:t> </a:t>
            </a:r>
            <a:r>
              <a:rPr lang="tr-TR" dirty="0" err="1"/>
              <a:t>stability</a:t>
            </a:r>
            <a:r>
              <a:rPr lang="tr-TR" dirty="0"/>
              <a:t> </a:t>
            </a:r>
            <a:r>
              <a:rPr lang="tr-TR" dirty="0" err="1"/>
              <a:t>tools</a:t>
            </a:r>
            <a:r>
              <a:rPr lang="tr-TR" dirty="0"/>
              <a:t>…</a:t>
            </a:r>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47</a:t>
            </a:fld>
            <a:endParaRPr lang="tr-TR">
              <a:solidFill>
                <a:srgbClr val="FFFFFF"/>
              </a:solidFill>
            </a:endParaRPr>
          </a:p>
        </p:txBody>
      </p:sp>
    </p:spTree>
    <p:extLst>
      <p:ext uri="{BB962C8B-B14F-4D97-AF65-F5344CB8AC3E}">
        <p14:creationId xmlns:p14="http://schemas.microsoft.com/office/powerpoint/2010/main" val="345486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grpSp>
        <p:nvGrpSpPr>
          <p:cNvPr id="2" name="Group 7"/>
          <p:cNvGrpSpPr/>
          <p:nvPr/>
        </p:nvGrpSpPr>
        <p:grpSpPr>
          <a:xfrm>
            <a:off x="457200" y="1133865"/>
            <a:ext cx="8305800" cy="618346"/>
            <a:chOff x="2322097" y="353784"/>
            <a:chExt cx="3301291" cy="824461"/>
          </a:xfrm>
          <a:scene3d>
            <a:camera prst="orthographicFront"/>
            <a:lightRig rig="threePt" dir="t">
              <a:rot lat="0" lon="0" rev="7500000"/>
            </a:lightRig>
          </a:scene3d>
        </p:grpSpPr>
        <p:sp>
          <p:nvSpPr>
            <p:cNvPr id="11" name="Rectangle 10"/>
            <p:cNvSpPr/>
            <p:nvPr/>
          </p:nvSpPr>
          <p:spPr>
            <a:xfrm>
              <a:off x="2322097" y="353784"/>
              <a:ext cx="3301291" cy="824461"/>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22097" y="353784"/>
              <a:ext cx="3301291" cy="8244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Aft>
                  <a:spcPct val="35000"/>
                </a:spcAft>
              </a:pPr>
              <a:endParaRPr lang="tr-TR" sz="1400" b="1" dirty="0">
                <a:solidFill>
                  <a:prstClr val="black">
                    <a:hueOff val="0"/>
                    <a:satOff val="0"/>
                    <a:lumOff val="0"/>
                    <a:alphaOff val="0"/>
                  </a:prstClr>
                </a:solidFill>
                <a:latin typeface="Century Gothic" panose="020B0502020202020204" pitchFamily="34" charset="0"/>
              </a:endParaRPr>
            </a:p>
          </p:txBody>
        </p:sp>
      </p:grpSp>
      <p:cxnSp>
        <p:nvCxnSpPr>
          <p:cNvPr id="6" name="Straight Connector 5"/>
          <p:cNvCxnSpPr/>
          <p:nvPr/>
        </p:nvCxnSpPr>
        <p:spPr>
          <a:xfrm>
            <a:off x="7620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978694"/>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598" y="1962124"/>
            <a:ext cx="7772401" cy="461665"/>
          </a:xfrm>
          <a:prstGeom prst="rect">
            <a:avLst/>
          </a:prstGeom>
          <a:noFill/>
        </p:spPr>
        <p:txBody>
          <a:bodyPr wrap="square" rtlCol="0">
            <a:spAutoFit/>
          </a:bodyPr>
          <a:lstStyle/>
          <a:p>
            <a:pPr>
              <a:spcBef>
                <a:spcPct val="50000"/>
              </a:spcBef>
            </a:pPr>
            <a:r>
              <a:rPr lang="tr-TR" sz="2400" b="1" dirty="0" smtClean="0">
                <a:solidFill>
                  <a:srgbClr val="A50021"/>
                </a:solidFill>
                <a:latin typeface="Tahoma" charset="0"/>
                <a:cs typeface="+mn-cs"/>
              </a:rPr>
              <a:t>2002		     2006		  2010	</a:t>
            </a:r>
            <a:endParaRPr lang="tr-TR" sz="2400" b="1" dirty="0">
              <a:solidFill>
                <a:srgbClr val="A50021"/>
              </a:solidFill>
              <a:latin typeface="Tahoma" charset="0"/>
              <a:cs typeface="+mn-cs"/>
            </a:endParaRPr>
          </a:p>
        </p:txBody>
      </p:sp>
      <p:cxnSp>
        <p:nvCxnSpPr>
          <p:cNvPr id="16" name="Straight Connector 15"/>
          <p:cNvCxnSpPr/>
          <p:nvPr/>
        </p:nvCxnSpPr>
        <p:spPr>
          <a:xfrm>
            <a:off x="57912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3894" y="1206433"/>
            <a:ext cx="1733167"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Implicit</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19" name="TextBox 18"/>
          <p:cNvSpPr txBox="1"/>
          <p:nvPr/>
        </p:nvSpPr>
        <p:spPr>
          <a:xfrm>
            <a:off x="5867400" y="1199802"/>
            <a:ext cx="2709396"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smtClean="0">
                <a:solidFill>
                  <a:srgbClr val="A50021"/>
                </a:solidFill>
                <a:latin typeface="Century Gothic" panose="020B0502020202020204" pitchFamily="34" charset="0"/>
                <a:cs typeface="+mn-cs"/>
              </a:rPr>
              <a:t>Financial </a:t>
            </a:r>
            <a:r>
              <a:rPr lang="tr-TR" sz="1400" b="1" dirty="0" err="1" smtClean="0">
                <a:solidFill>
                  <a:srgbClr val="A50021"/>
                </a:solidFill>
                <a:latin typeface="Century Gothic" panose="020B0502020202020204" pitchFamily="34" charset="0"/>
                <a:cs typeface="+mn-cs"/>
              </a:rPr>
              <a:t>Stability</a:t>
            </a:r>
            <a:r>
              <a:rPr lang="tr-TR" sz="1400" b="1" dirty="0" smtClean="0">
                <a:solidFill>
                  <a:srgbClr val="A50021"/>
                </a:solidFill>
                <a:latin typeface="Century Gothic" panose="020B0502020202020204" pitchFamily="34" charset="0"/>
                <a:cs typeface="+mn-cs"/>
              </a:rPr>
              <a:t> Framework</a:t>
            </a:r>
            <a:endParaRPr lang="tr-TR" sz="1400" b="1" dirty="0">
              <a:solidFill>
                <a:srgbClr val="A50021"/>
              </a:solidFill>
              <a:latin typeface="Century Gothic" panose="020B0502020202020204" pitchFamily="34" charset="0"/>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4209350608"/>
              </p:ext>
            </p:extLst>
          </p:nvPr>
        </p:nvGraphicFramePr>
        <p:xfrm>
          <a:off x="381000" y="2571751"/>
          <a:ext cx="3581400" cy="2285999"/>
        </p:xfrm>
        <a:graphic>
          <a:graphicData uri="http://schemas.openxmlformats.org/drawingml/2006/table">
            <a:tbl>
              <a:tblPr firstRow="1" bandRow="1">
                <a:tableStyleId>{0660B408-B3CF-4A94-85FC-2B1E0A45F4A2}</a:tableStyleId>
              </a:tblPr>
              <a:tblGrid>
                <a:gridCol w="877202"/>
                <a:gridCol w="1419377"/>
                <a:gridCol w="1284821"/>
              </a:tblGrid>
              <a:tr h="4641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15000"/>
                        </a:lnSpc>
                      </a:pPr>
                      <a:endParaRPr lang="en-US" sz="800" noProof="0" dirty="0">
                        <a:solidFill>
                          <a:schemeClr val="tx1"/>
                        </a:solidFill>
                        <a:effectLst/>
                        <a:latin typeface="Century Gothic" panose="020B0502020202020204" pitchFamily="34" charset="0"/>
                      </a:endParaRPr>
                    </a:p>
                  </a:txBody>
                  <a:tcPr marT="34290" marB="34290" anchor="c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Old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New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Objectives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Price Stability</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Price Stability</a:t>
                      </a:r>
                    </a:p>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Financial Stability</a:t>
                      </a:r>
                      <a:endParaRPr lang="en-US" sz="800" i="0" kern="120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Policy</a:t>
                      </a:r>
                      <a:r>
                        <a:rPr lang="en-US" sz="800" b="0" baseline="0" noProof="0" dirty="0" smtClean="0">
                          <a:ln>
                            <a:solidFill>
                              <a:schemeClr val="tx1"/>
                            </a:solidFill>
                          </a:ln>
                          <a:solidFill>
                            <a:schemeClr val="tx1"/>
                          </a:solidFill>
                          <a:effectLst/>
                          <a:latin typeface="Century Gothic" panose="020B0502020202020204" pitchFamily="34" charset="0"/>
                        </a:rPr>
                        <a:t> </a:t>
                      </a:r>
                      <a:r>
                        <a:rPr lang="en-US" sz="800" b="0" noProof="0" dirty="0" smtClean="0">
                          <a:ln>
                            <a:solidFill>
                              <a:schemeClr val="tx1"/>
                            </a:solidFill>
                          </a:ln>
                          <a:solidFill>
                            <a:schemeClr val="tx1"/>
                          </a:solidFill>
                          <a:effectLst/>
                          <a:latin typeface="Century Gothic" panose="020B0502020202020204" pitchFamily="34" charset="0"/>
                        </a:rPr>
                        <a:t>Tools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Policy Rate</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Structural Tools</a:t>
                      </a:r>
                    </a:p>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Cyclical Tools</a:t>
                      </a:r>
                      <a:endParaRPr lang="en-US" sz="800" i="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1" name="Content Placeholder 2"/>
          <p:cNvSpPr txBox="1">
            <a:spLocks/>
          </p:cNvSpPr>
          <p:nvPr/>
        </p:nvSpPr>
        <p:spPr>
          <a:xfrm>
            <a:off x="4018822" y="2391346"/>
            <a:ext cx="4953000" cy="2286000"/>
          </a:xfrm>
          <a:prstGeom prst="rect">
            <a:avLst/>
          </a:prstGeom>
          <a:ln>
            <a:solidFill>
              <a:srgbClr val="C00000"/>
            </a:solidFill>
          </a:ln>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 typeface="Wingdings" pitchFamily="2" charset="2"/>
              <a:buNone/>
            </a:pPr>
            <a:r>
              <a:rPr lang="tr-TR" sz="900" b="1" i="1" u="sng" dirty="0" smtClean="0">
                <a:solidFill>
                  <a:srgbClr val="C00000"/>
                </a:solidFill>
                <a:latin typeface="Century Gothic" panose="020B0502020202020204" pitchFamily="34" charset="0"/>
                <a:cs typeface="Arial"/>
              </a:rPr>
              <a:t>Financial </a:t>
            </a:r>
            <a:r>
              <a:rPr lang="tr-TR" sz="900" b="1" i="1" u="sng" dirty="0" err="1" smtClean="0">
                <a:solidFill>
                  <a:srgbClr val="C00000"/>
                </a:solidFill>
                <a:latin typeface="Century Gothic" panose="020B0502020202020204" pitchFamily="34" charset="0"/>
                <a:cs typeface="Arial"/>
              </a:rPr>
              <a:t>Stability</a:t>
            </a:r>
            <a:r>
              <a:rPr lang="tr-TR" sz="900" b="1" i="1" u="sng" dirty="0" smtClean="0">
                <a:solidFill>
                  <a:srgbClr val="C00000"/>
                </a:solidFill>
                <a:latin typeface="Century Gothic" panose="020B0502020202020204" pitchFamily="34" charset="0"/>
                <a:cs typeface="Arial"/>
              </a:rPr>
              <a:t> Framework </a:t>
            </a:r>
          </a:p>
          <a:p>
            <a:pPr>
              <a:spcBef>
                <a:spcPts val="600"/>
              </a:spcBef>
              <a:spcAft>
                <a:spcPts val="600"/>
              </a:spcAft>
            </a:pPr>
            <a:r>
              <a:rPr lang="tr-TR" sz="900" b="1" dirty="0" err="1" smtClean="0">
                <a:solidFill>
                  <a:srgbClr val="000000"/>
                </a:solidFill>
                <a:latin typeface="Century Gothic" panose="020B0502020202020204" pitchFamily="34" charset="0"/>
                <a:cs typeface="Arial"/>
              </a:rPr>
              <a:t>Structural</a:t>
            </a:r>
            <a:r>
              <a:rPr lang="tr-TR" sz="900" b="1" dirty="0" smtClean="0">
                <a:solidFill>
                  <a:srgbClr val="000000"/>
                </a:solidFill>
                <a:latin typeface="Century Gothic" panose="020B0502020202020204" pitchFamily="34" charset="0"/>
                <a:cs typeface="Arial"/>
              </a:rPr>
              <a:t> </a:t>
            </a:r>
            <a:r>
              <a:rPr lang="tr-TR" sz="900" b="1" dirty="0">
                <a:solidFill>
                  <a:srgbClr val="000000"/>
                </a:solidFill>
                <a:latin typeface="Century Gothic" panose="020B0502020202020204" pitchFamily="34" charset="0"/>
                <a:cs typeface="Arial"/>
              </a:rPr>
              <a:t>Tools:</a:t>
            </a:r>
          </a:p>
          <a:p>
            <a:pPr lvl="1">
              <a:spcBef>
                <a:spcPts val="600"/>
              </a:spcBef>
              <a:spcAft>
                <a:spcPts val="600"/>
              </a:spcAft>
              <a:buFont typeface="Wingdings" panose="05000000000000000000" pitchFamily="2" charset="2"/>
              <a:buChar char="Ø"/>
            </a:pPr>
            <a:r>
              <a:rPr lang="en-US" sz="900" dirty="0" smtClean="0">
                <a:solidFill>
                  <a:srgbClr val="000000"/>
                </a:solidFill>
                <a:latin typeface="Century Gothic" panose="020B0502020202020204" pitchFamily="34" charset="0"/>
                <a:cs typeface="Arial"/>
              </a:rPr>
              <a:t>R</a:t>
            </a:r>
            <a:r>
              <a:rPr lang="tr-TR" sz="900" dirty="0" err="1">
                <a:solidFill>
                  <a:srgbClr val="000000"/>
                </a:solidFill>
                <a:latin typeface="Century Gothic" panose="020B0502020202020204" pitchFamily="34" charset="0"/>
                <a:cs typeface="Arial"/>
              </a:rPr>
              <a:t>eserve</a:t>
            </a:r>
            <a:r>
              <a:rPr lang="tr-TR" sz="900" dirty="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R</a:t>
            </a:r>
            <a:r>
              <a:rPr lang="tr-TR" sz="900" dirty="0" err="1" smtClean="0">
                <a:solidFill>
                  <a:srgbClr val="000000"/>
                </a:solidFill>
                <a:latin typeface="Century Gothic" panose="020B0502020202020204" pitchFamily="34" charset="0"/>
                <a:cs typeface="Arial"/>
              </a:rPr>
              <a:t>equirements</a:t>
            </a:r>
            <a:r>
              <a:rPr lang="tr-TR" sz="900" dirty="0" smtClean="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Maturity</a:t>
            </a:r>
            <a:r>
              <a:rPr lang="tr-TR" sz="900" dirty="0" smtClean="0">
                <a:solidFill>
                  <a:srgbClr val="000000"/>
                </a:solidFill>
                <a:latin typeface="Century Gothic" panose="020B0502020202020204" pitchFamily="34" charset="0"/>
                <a:cs typeface="Arial"/>
              </a:rPr>
              <a:t>-/</a:t>
            </a:r>
            <a:r>
              <a:rPr lang="tr-TR" sz="900" dirty="0" err="1" smtClean="0">
                <a:solidFill>
                  <a:srgbClr val="000000"/>
                </a:solidFill>
                <a:latin typeface="Century Gothic" panose="020B0502020202020204" pitchFamily="34" charset="0"/>
                <a:cs typeface="Arial"/>
              </a:rPr>
              <a:t>Currency</a:t>
            </a:r>
            <a:r>
              <a:rPr lang="tr-TR" sz="900" dirty="0" smtClean="0">
                <a:solidFill>
                  <a:srgbClr val="000000"/>
                </a:solidFill>
                <a:latin typeface="Century Gothic" panose="020B0502020202020204" pitchFamily="34" charset="0"/>
                <a:cs typeface="Arial"/>
              </a:rPr>
              <a:t>-/</a:t>
            </a:r>
            <a:r>
              <a:rPr lang="tr-TR" sz="900" dirty="0" err="1" smtClean="0">
                <a:solidFill>
                  <a:prstClr val="black"/>
                </a:solidFill>
                <a:latin typeface="Century Gothic" panose="020B0502020202020204" pitchFamily="34" charset="0"/>
                <a:cs typeface="Arial"/>
              </a:rPr>
              <a:t>Leverage-</a:t>
            </a:r>
            <a:r>
              <a:rPr lang="tr-TR" sz="900" dirty="0" err="1" smtClean="0">
                <a:solidFill>
                  <a:srgbClr val="000000"/>
                </a:solidFill>
                <a:latin typeface="Century Gothic" panose="020B0502020202020204" pitchFamily="34" charset="0"/>
                <a:cs typeface="Arial"/>
              </a:rPr>
              <a:t>based</a:t>
            </a:r>
            <a:r>
              <a:rPr lang="tr-TR" sz="900" dirty="0" smtClean="0">
                <a:solidFill>
                  <a:srgbClr val="000000"/>
                </a:solidFill>
                <a:latin typeface="Century Gothic" panose="020B0502020202020204" pitchFamily="34" charset="0"/>
                <a:cs typeface="Arial"/>
              </a:rPr>
              <a:t>)</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b="1" dirty="0">
                <a:solidFill>
                  <a:srgbClr val="A50021"/>
                </a:solidFill>
                <a:latin typeface="Century Gothic" panose="020B0502020202020204" pitchFamily="34" charset="0"/>
                <a:cs typeface="Arial"/>
              </a:rPr>
              <a:t>Reserve Option Mechanism</a:t>
            </a:r>
            <a:endParaRPr lang="tr-TR" sz="900" b="1" dirty="0">
              <a:solidFill>
                <a:srgbClr val="A50021"/>
              </a:solidFill>
              <a:latin typeface="Century Gothic" panose="020B0502020202020204" pitchFamily="34" charset="0"/>
              <a:cs typeface="Arial"/>
            </a:endParaRPr>
          </a:p>
          <a:p>
            <a:pPr>
              <a:spcBef>
                <a:spcPts val="600"/>
              </a:spcBef>
              <a:spcAft>
                <a:spcPts val="600"/>
              </a:spcAft>
            </a:pPr>
            <a:r>
              <a:rPr lang="tr-TR" sz="900" b="1" dirty="0" err="1">
                <a:solidFill>
                  <a:srgbClr val="000000"/>
                </a:solidFill>
                <a:latin typeface="Century Gothic" panose="020B0502020202020204" pitchFamily="34" charset="0"/>
                <a:cs typeface="Arial"/>
              </a:rPr>
              <a:t>Cyclical</a:t>
            </a:r>
            <a:r>
              <a:rPr lang="tr-TR" sz="900" b="1" dirty="0">
                <a:solidFill>
                  <a:srgbClr val="000000"/>
                </a:solidFill>
                <a:latin typeface="Century Gothic" panose="020B0502020202020204" pitchFamily="34" charset="0"/>
                <a:cs typeface="Arial"/>
              </a:rPr>
              <a:t> Tools:</a:t>
            </a: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Policy Rate</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tr-TR" sz="900" dirty="0" err="1" smtClean="0">
                <a:solidFill>
                  <a:srgbClr val="000000"/>
                </a:solidFill>
                <a:latin typeface="Century Gothic" panose="020B0502020202020204" pitchFamily="34" charset="0"/>
                <a:cs typeface="Arial"/>
              </a:rPr>
              <a:t>Asymmetric</a:t>
            </a:r>
            <a:r>
              <a:rPr lang="tr-TR" sz="900" dirty="0" smtClean="0">
                <a:solidFill>
                  <a:srgbClr val="000000"/>
                </a:solidFill>
                <a:latin typeface="Century Gothic" panose="020B0502020202020204" pitchFamily="34" charset="0"/>
                <a:cs typeface="Arial"/>
              </a:rPr>
              <a:t> </a:t>
            </a:r>
            <a:r>
              <a:rPr lang="en-US" sz="900" dirty="0" smtClean="0">
                <a:solidFill>
                  <a:srgbClr val="000000"/>
                </a:solidFill>
                <a:latin typeface="Century Gothic" panose="020B0502020202020204" pitchFamily="34" charset="0"/>
                <a:cs typeface="Arial"/>
              </a:rPr>
              <a:t>Interest </a:t>
            </a:r>
            <a:r>
              <a:rPr lang="en-US" sz="900" dirty="0">
                <a:solidFill>
                  <a:srgbClr val="000000"/>
                </a:solidFill>
                <a:latin typeface="Century Gothic" panose="020B0502020202020204" pitchFamily="34" charset="0"/>
                <a:cs typeface="Arial"/>
              </a:rPr>
              <a:t>Rate Corridor</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TL </a:t>
            </a:r>
            <a:r>
              <a:rPr lang="tr-TR" sz="900" dirty="0" err="1">
                <a:solidFill>
                  <a:srgbClr val="000000"/>
                </a:solidFill>
                <a:latin typeface="Century Gothic" panose="020B0502020202020204" pitchFamily="34" charset="0"/>
                <a:cs typeface="Arial"/>
              </a:rPr>
              <a:t>and</a:t>
            </a:r>
            <a:r>
              <a:rPr lang="tr-TR" sz="900" dirty="0">
                <a:solidFill>
                  <a:srgbClr val="000000"/>
                </a:solidFill>
                <a:latin typeface="Century Gothic" panose="020B0502020202020204" pitchFamily="34" charset="0"/>
                <a:cs typeface="Arial"/>
              </a:rPr>
              <a:t> FX </a:t>
            </a:r>
            <a:r>
              <a:rPr lang="en-US" sz="900" dirty="0">
                <a:solidFill>
                  <a:srgbClr val="000000"/>
                </a:solidFill>
                <a:latin typeface="Century Gothic" panose="020B0502020202020204" pitchFamily="34" charset="0"/>
                <a:cs typeface="Arial"/>
              </a:rPr>
              <a:t>Liquidity </a:t>
            </a:r>
            <a:r>
              <a:rPr lang="en-US" sz="900" dirty="0" smtClean="0">
                <a:solidFill>
                  <a:srgbClr val="000000"/>
                </a:solidFill>
                <a:latin typeface="Century Gothic" panose="020B0502020202020204" pitchFamily="34" charset="0"/>
                <a:cs typeface="Arial"/>
              </a:rPr>
              <a:t>Management</a:t>
            </a:r>
            <a:endParaRPr lang="tr-TR" sz="900" dirty="0" smtClean="0">
              <a:solidFill>
                <a:srgbClr val="000000"/>
              </a:solidFill>
              <a:latin typeface="Century Gothic" panose="020B0502020202020204" pitchFamily="34" charset="0"/>
              <a:cs typeface="Arial"/>
            </a:endParaRPr>
          </a:p>
          <a:p>
            <a:pPr>
              <a:spcBef>
                <a:spcPts val="600"/>
              </a:spcBef>
              <a:spcAft>
                <a:spcPts val="600"/>
              </a:spcAft>
            </a:pPr>
            <a:r>
              <a:rPr lang="tr-TR" sz="900" b="1" dirty="0" smtClean="0">
                <a:solidFill>
                  <a:srgbClr val="000000"/>
                </a:solidFill>
                <a:latin typeface="Century Gothic" panose="020B0502020202020204" pitchFamily="34" charset="0"/>
                <a:cs typeface="Arial"/>
              </a:rPr>
              <a:t>Micro-</a:t>
            </a:r>
            <a:r>
              <a:rPr lang="tr-TR" sz="900" b="1" dirty="0" err="1" smtClean="0">
                <a:solidFill>
                  <a:srgbClr val="000000"/>
                </a:solidFill>
                <a:latin typeface="Century Gothic" panose="020B0502020202020204" pitchFamily="34" charset="0"/>
                <a:cs typeface="Arial"/>
              </a:rPr>
              <a:t>prudential</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policies</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by</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the</a:t>
            </a:r>
            <a:r>
              <a:rPr lang="tr-TR" sz="900" b="1" dirty="0" smtClean="0">
                <a:solidFill>
                  <a:srgbClr val="000000"/>
                </a:solidFill>
                <a:latin typeface="Century Gothic" panose="020B0502020202020204" pitchFamily="34" charset="0"/>
                <a:cs typeface="Arial"/>
              </a:rPr>
              <a:t> BRSA</a:t>
            </a:r>
            <a:endParaRPr lang="en-US" sz="900" b="1" dirty="0">
              <a:solidFill>
                <a:srgbClr val="000000"/>
              </a:solidFill>
              <a:latin typeface="Century Gothic" panose="020B0502020202020204" pitchFamily="34" charset="0"/>
              <a:cs typeface="Calibri" pitchFamily="34" charset="0"/>
            </a:endParaRPr>
          </a:p>
        </p:txBody>
      </p:sp>
      <p:sp>
        <p:nvSpPr>
          <p:cNvPr id="22" name="TextBox 21"/>
          <p:cNvSpPr txBox="1"/>
          <p:nvPr/>
        </p:nvSpPr>
        <p:spPr>
          <a:xfrm>
            <a:off x="3629216" y="1206433"/>
            <a:ext cx="1733167" cy="630942"/>
          </a:xfrm>
          <a:prstGeom prst="rect">
            <a:avLst/>
          </a:prstGeom>
          <a:noFill/>
        </p:spPr>
        <p:txBody>
          <a:bodyPr wrap="none" rtlCol="0">
            <a:spAutoFit/>
          </a:bodyPr>
          <a:lstStyle/>
          <a:p>
            <a:pPr algn="ctr">
              <a:spcBef>
                <a:spcPct val="50000"/>
              </a:spcBef>
            </a:pPr>
            <a:r>
              <a:rPr lang="tr-TR" sz="1400" b="1" dirty="0" smtClean="0">
                <a:solidFill>
                  <a:srgbClr val="A50021"/>
                </a:solidFill>
                <a:latin typeface="Century Gothic" panose="020B0502020202020204" pitchFamily="34" charset="0"/>
                <a:cs typeface="+mn-cs"/>
              </a:rPr>
              <a:t>Full </a:t>
            </a:r>
            <a:r>
              <a:rPr lang="tr-TR" sz="1400" b="1" dirty="0" err="1" smtClean="0">
                <a:solidFill>
                  <a:srgbClr val="A50021"/>
                </a:solidFill>
                <a:latin typeface="Century Gothic" panose="020B0502020202020204" pitchFamily="34" charset="0"/>
                <a:cs typeface="+mn-cs"/>
              </a:rPr>
              <a:t>fledged</a:t>
            </a:r>
            <a:endParaRPr lang="tr-TR" sz="1400" b="1" dirty="0" smtClean="0">
              <a:solidFill>
                <a:srgbClr val="A50021"/>
              </a:solidFill>
              <a:latin typeface="Century Gothic" panose="020B0502020202020204" pitchFamily="34" charset="0"/>
              <a:cs typeface="+mn-cs"/>
            </a:endParaRP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cxnSp>
        <p:nvCxnSpPr>
          <p:cNvPr id="23" name="Straight Arrow Connector 22"/>
          <p:cNvCxnSpPr/>
          <p:nvPr/>
        </p:nvCxnSpPr>
        <p:spPr>
          <a:xfrm>
            <a:off x="6324600" y="3600450"/>
            <a:ext cx="533400" cy="114300"/>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4200" y="3486151"/>
            <a:ext cx="1981200" cy="954107"/>
          </a:xfrm>
          <a:prstGeom prst="rect">
            <a:avLst/>
          </a:prstGeom>
          <a:noFill/>
        </p:spPr>
        <p:txBody>
          <a:bodyPr wrap="square" rtlCol="0">
            <a:spAutoFit/>
          </a:bodyPr>
          <a:lstStyle/>
          <a:p>
            <a:pPr>
              <a:spcBef>
                <a:spcPct val="50000"/>
              </a:spcBef>
            </a:pPr>
            <a:r>
              <a:rPr lang="tr-TR" sz="1400" b="1" dirty="0" smtClean="0">
                <a:solidFill>
                  <a:srgbClr val="A50021"/>
                </a:solidFill>
                <a:latin typeface="Century Gothic" pitchFamily="34" charset="0"/>
                <a:cs typeface="+mn-cs"/>
              </a:rPr>
              <a:t>an option for banks  to fulfill domestic currency RR with FX (USD/Euro)</a:t>
            </a:r>
            <a:endParaRPr lang="en-US" sz="1400" b="1" dirty="0">
              <a:solidFill>
                <a:srgbClr val="A50021"/>
              </a:solidFill>
              <a:latin typeface="Century Gothic" pitchFamily="34" charset="0"/>
              <a:cs typeface="+mn-cs"/>
            </a:endParaRPr>
          </a:p>
        </p:txBody>
      </p:sp>
      <p:sp>
        <p:nvSpPr>
          <p:cNvPr id="4" name="Title 3"/>
          <p:cNvSpPr>
            <a:spLocks noGrp="1"/>
          </p:cNvSpPr>
          <p:nvPr>
            <p:ph type="title"/>
          </p:nvPr>
        </p:nvSpPr>
        <p:spPr/>
        <p:txBody>
          <a:bodyPr>
            <a:normAutofit fontScale="90000"/>
          </a:bodyPr>
          <a:lstStyle/>
          <a:p>
            <a:r>
              <a:rPr lang="tr-TR" dirty="0" err="1"/>
              <a:t>Turkey</a:t>
            </a:r>
            <a:r>
              <a:rPr lang="tr-TR" dirty="0"/>
              <a:t> has </a:t>
            </a:r>
            <a:r>
              <a:rPr lang="tr-TR" dirty="0" err="1"/>
              <a:t>augmented</a:t>
            </a:r>
            <a:r>
              <a:rPr lang="tr-TR" dirty="0"/>
              <a:t> </a:t>
            </a:r>
            <a:r>
              <a:rPr lang="tr-TR" dirty="0" err="1"/>
              <a:t>its</a:t>
            </a:r>
            <a:r>
              <a:rPr lang="tr-TR" dirty="0"/>
              <a:t> </a:t>
            </a:r>
            <a:r>
              <a:rPr lang="tr-TR" dirty="0" err="1"/>
              <a:t>policy</a:t>
            </a:r>
            <a:r>
              <a:rPr lang="tr-TR" dirty="0"/>
              <a:t> </a:t>
            </a:r>
            <a:r>
              <a:rPr lang="tr-TR" dirty="0" err="1"/>
              <a:t>framework</a:t>
            </a:r>
            <a:r>
              <a:rPr lang="tr-TR" dirty="0"/>
              <a:t> </a:t>
            </a:r>
            <a:r>
              <a:rPr lang="tr-TR" dirty="0" err="1"/>
              <a:t>with</a:t>
            </a:r>
            <a:r>
              <a:rPr lang="tr-TR" dirty="0"/>
              <a:t> </a:t>
            </a:r>
            <a:r>
              <a:rPr lang="tr-TR" dirty="0" err="1"/>
              <a:t>financial</a:t>
            </a:r>
            <a:r>
              <a:rPr lang="tr-TR" dirty="0"/>
              <a:t> </a:t>
            </a:r>
            <a:r>
              <a:rPr lang="tr-TR" dirty="0" err="1"/>
              <a:t>stability</a:t>
            </a:r>
            <a:r>
              <a:rPr lang="tr-TR" dirty="0"/>
              <a:t> </a:t>
            </a:r>
            <a:r>
              <a:rPr lang="tr-TR" dirty="0" err="1"/>
              <a:t>tools</a:t>
            </a:r>
            <a:r>
              <a:rPr lang="tr-TR" dirty="0"/>
              <a:t>…</a:t>
            </a:r>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48</a:t>
            </a:fld>
            <a:endParaRPr lang="tr-TR">
              <a:solidFill>
                <a:srgbClr val="FFFFFF"/>
              </a:solidFill>
            </a:endParaRPr>
          </a:p>
        </p:txBody>
      </p:sp>
    </p:spTree>
    <p:extLst>
      <p:ext uri="{BB962C8B-B14F-4D97-AF65-F5344CB8AC3E}">
        <p14:creationId xmlns:p14="http://schemas.microsoft.com/office/powerpoint/2010/main" val="224677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grpSp>
        <p:nvGrpSpPr>
          <p:cNvPr id="2" name="Group 7"/>
          <p:cNvGrpSpPr/>
          <p:nvPr/>
        </p:nvGrpSpPr>
        <p:grpSpPr>
          <a:xfrm>
            <a:off x="457200" y="1133865"/>
            <a:ext cx="8305800" cy="618346"/>
            <a:chOff x="2322097" y="353784"/>
            <a:chExt cx="3301291" cy="824461"/>
          </a:xfrm>
          <a:scene3d>
            <a:camera prst="orthographicFront"/>
            <a:lightRig rig="threePt" dir="t">
              <a:rot lat="0" lon="0" rev="7500000"/>
            </a:lightRig>
          </a:scene3d>
        </p:grpSpPr>
        <p:sp>
          <p:nvSpPr>
            <p:cNvPr id="11" name="Rectangle 10"/>
            <p:cNvSpPr/>
            <p:nvPr/>
          </p:nvSpPr>
          <p:spPr>
            <a:xfrm>
              <a:off x="2322097" y="353784"/>
              <a:ext cx="3301291" cy="824461"/>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22097" y="353784"/>
              <a:ext cx="3301291" cy="8244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Aft>
                  <a:spcPct val="35000"/>
                </a:spcAft>
              </a:pPr>
              <a:endParaRPr lang="tr-TR" sz="1400" b="1" dirty="0">
                <a:solidFill>
                  <a:prstClr val="black">
                    <a:hueOff val="0"/>
                    <a:satOff val="0"/>
                    <a:lumOff val="0"/>
                    <a:alphaOff val="0"/>
                  </a:prstClr>
                </a:solidFill>
                <a:latin typeface="Century Gothic" panose="020B0502020202020204" pitchFamily="34" charset="0"/>
              </a:endParaRPr>
            </a:p>
          </p:txBody>
        </p:sp>
      </p:grpSp>
      <p:cxnSp>
        <p:nvCxnSpPr>
          <p:cNvPr id="6" name="Straight Connector 5"/>
          <p:cNvCxnSpPr/>
          <p:nvPr/>
        </p:nvCxnSpPr>
        <p:spPr>
          <a:xfrm>
            <a:off x="7620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978694"/>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599" y="2007394"/>
            <a:ext cx="7772401" cy="461665"/>
          </a:xfrm>
          <a:prstGeom prst="rect">
            <a:avLst/>
          </a:prstGeom>
          <a:noFill/>
        </p:spPr>
        <p:txBody>
          <a:bodyPr wrap="square" rtlCol="0">
            <a:spAutoFit/>
          </a:bodyPr>
          <a:lstStyle/>
          <a:p>
            <a:pPr>
              <a:spcBef>
                <a:spcPct val="50000"/>
              </a:spcBef>
            </a:pPr>
            <a:r>
              <a:rPr lang="tr-TR" sz="2400" b="1" dirty="0" smtClean="0">
                <a:solidFill>
                  <a:srgbClr val="A50021"/>
                </a:solidFill>
                <a:latin typeface="Tahoma" charset="0"/>
                <a:cs typeface="+mn-cs"/>
              </a:rPr>
              <a:t>2002		     2006		  2010	</a:t>
            </a:r>
            <a:endParaRPr lang="tr-TR" sz="2400" b="1" dirty="0">
              <a:solidFill>
                <a:srgbClr val="A50021"/>
              </a:solidFill>
              <a:latin typeface="Tahoma" charset="0"/>
              <a:cs typeface="+mn-cs"/>
            </a:endParaRPr>
          </a:p>
        </p:txBody>
      </p:sp>
      <p:cxnSp>
        <p:nvCxnSpPr>
          <p:cNvPr id="16" name="Straight Connector 15"/>
          <p:cNvCxnSpPr/>
          <p:nvPr/>
        </p:nvCxnSpPr>
        <p:spPr>
          <a:xfrm>
            <a:off x="5791200" y="971550"/>
            <a:ext cx="0" cy="10287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3894" y="1206433"/>
            <a:ext cx="1733167"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Implicit</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sp>
        <p:nvSpPr>
          <p:cNvPr id="19" name="TextBox 18"/>
          <p:cNvSpPr txBox="1"/>
          <p:nvPr/>
        </p:nvSpPr>
        <p:spPr>
          <a:xfrm>
            <a:off x="5867400" y="1199802"/>
            <a:ext cx="2709396" cy="630942"/>
          </a:xfrm>
          <a:prstGeom prst="rect">
            <a:avLst/>
          </a:prstGeom>
          <a:noFill/>
        </p:spPr>
        <p:txBody>
          <a:bodyPr wrap="none" rtlCol="0">
            <a:spAutoFit/>
          </a:bodyPr>
          <a:lstStyle/>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r>
              <a:rPr lang="tr-TR" sz="1400" b="1" dirty="0" smtClean="0">
                <a:solidFill>
                  <a:srgbClr val="A50021"/>
                </a:solidFill>
                <a:latin typeface="Century Gothic" panose="020B0502020202020204" pitchFamily="34" charset="0"/>
                <a:cs typeface="+mn-cs"/>
              </a:rPr>
              <a:t> +</a:t>
            </a:r>
          </a:p>
          <a:p>
            <a:pPr algn="ctr">
              <a:spcBef>
                <a:spcPct val="50000"/>
              </a:spcBef>
            </a:pPr>
            <a:r>
              <a:rPr lang="tr-TR" sz="1400" b="1" dirty="0" smtClean="0">
                <a:solidFill>
                  <a:srgbClr val="A50021"/>
                </a:solidFill>
                <a:latin typeface="Century Gothic" panose="020B0502020202020204" pitchFamily="34" charset="0"/>
                <a:cs typeface="+mn-cs"/>
              </a:rPr>
              <a:t>Financial </a:t>
            </a:r>
            <a:r>
              <a:rPr lang="tr-TR" sz="1400" b="1" dirty="0" err="1" smtClean="0">
                <a:solidFill>
                  <a:srgbClr val="A50021"/>
                </a:solidFill>
                <a:latin typeface="Century Gothic" panose="020B0502020202020204" pitchFamily="34" charset="0"/>
                <a:cs typeface="+mn-cs"/>
              </a:rPr>
              <a:t>Stability</a:t>
            </a:r>
            <a:r>
              <a:rPr lang="tr-TR" sz="1400" b="1" dirty="0" smtClean="0">
                <a:solidFill>
                  <a:srgbClr val="A50021"/>
                </a:solidFill>
                <a:latin typeface="Century Gothic" panose="020B0502020202020204" pitchFamily="34" charset="0"/>
                <a:cs typeface="+mn-cs"/>
              </a:rPr>
              <a:t> Framework</a:t>
            </a:r>
            <a:endParaRPr lang="tr-TR" sz="1400" b="1" dirty="0">
              <a:solidFill>
                <a:srgbClr val="A50021"/>
              </a:solidFill>
              <a:latin typeface="Century Gothic" panose="020B0502020202020204" pitchFamily="34" charset="0"/>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4176359430"/>
              </p:ext>
            </p:extLst>
          </p:nvPr>
        </p:nvGraphicFramePr>
        <p:xfrm>
          <a:off x="381000" y="2571751"/>
          <a:ext cx="3581400" cy="2285999"/>
        </p:xfrm>
        <a:graphic>
          <a:graphicData uri="http://schemas.openxmlformats.org/drawingml/2006/table">
            <a:tbl>
              <a:tblPr firstRow="1" bandRow="1">
                <a:tableStyleId>{0660B408-B3CF-4A94-85FC-2B1E0A45F4A2}</a:tableStyleId>
              </a:tblPr>
              <a:tblGrid>
                <a:gridCol w="877202"/>
                <a:gridCol w="1419377"/>
                <a:gridCol w="1284821"/>
              </a:tblGrid>
              <a:tr h="4641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15000"/>
                        </a:lnSpc>
                      </a:pPr>
                      <a:endParaRPr lang="en-US" sz="800" noProof="0" dirty="0">
                        <a:solidFill>
                          <a:schemeClr val="tx1"/>
                        </a:solidFill>
                        <a:effectLst/>
                        <a:latin typeface="Century Gothic" panose="020B0502020202020204" pitchFamily="34" charset="0"/>
                      </a:endParaRPr>
                    </a:p>
                  </a:txBody>
                  <a:tcPr marT="34290" marB="34290" anchor="c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Old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100"/>
                        </a:spcBef>
                        <a:spcAft>
                          <a:spcPts val="0"/>
                        </a:spcAft>
                      </a:pPr>
                      <a:r>
                        <a:rPr lang="en-US" sz="800" b="0" noProof="0" dirty="0" smtClean="0">
                          <a:ln>
                            <a:solidFill>
                              <a:schemeClr val="tx1"/>
                            </a:solidFill>
                          </a:ln>
                          <a:solidFill>
                            <a:schemeClr val="tx1"/>
                          </a:solidFill>
                          <a:effectLst/>
                          <a:latin typeface="Century Gothic" panose="020B0502020202020204" pitchFamily="34" charset="0"/>
                        </a:rPr>
                        <a:t>New Approach</a:t>
                      </a:r>
                      <a:endParaRPr lang="en-US" sz="800" b="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B w="12700" cap="flat" cmpd="sng" algn="ctr">
                      <a:solidFill>
                        <a:schemeClr val="tx1"/>
                      </a:solidFill>
                      <a:prstDash val="solid"/>
                      <a:round/>
                      <a:headEnd type="none" w="med" len="med"/>
                      <a:tailEnd type="none" w="med" len="med"/>
                    </a:lnB>
                    <a:no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Objectives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Price Stability</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Price Stability</a:t>
                      </a:r>
                    </a:p>
                    <a:p>
                      <a:pPr marL="0" marR="0" algn="l">
                        <a:lnSpc>
                          <a:spcPct val="115000"/>
                        </a:lnSpc>
                        <a:spcBef>
                          <a:spcPts val="0"/>
                        </a:spcBef>
                        <a:spcAft>
                          <a:spcPts val="600"/>
                        </a:spcAft>
                      </a:pPr>
                      <a:r>
                        <a:rPr lang="en-US" sz="800" kern="1200" noProof="0" dirty="0" smtClean="0">
                          <a:solidFill>
                            <a:schemeClr val="bg1"/>
                          </a:solidFill>
                          <a:effectLst/>
                          <a:latin typeface="Century Gothic" panose="020B0502020202020204" pitchFamily="34" charset="0"/>
                        </a:rPr>
                        <a:t>Financial Stability</a:t>
                      </a:r>
                      <a:endParaRPr lang="en-US" sz="800" i="0" kern="120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109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1000"/>
                        </a:spcAft>
                      </a:pPr>
                      <a:r>
                        <a:rPr lang="en-US" sz="800" b="0" noProof="0" dirty="0" smtClean="0">
                          <a:ln>
                            <a:solidFill>
                              <a:schemeClr val="tx1"/>
                            </a:solidFill>
                          </a:ln>
                          <a:solidFill>
                            <a:schemeClr val="tx1"/>
                          </a:solidFill>
                          <a:effectLst/>
                          <a:latin typeface="Century Gothic" panose="020B0502020202020204" pitchFamily="34" charset="0"/>
                        </a:rPr>
                        <a:t>Policy</a:t>
                      </a:r>
                      <a:r>
                        <a:rPr lang="en-US" sz="800" b="0" baseline="0" noProof="0" dirty="0" smtClean="0">
                          <a:ln>
                            <a:solidFill>
                              <a:schemeClr val="tx1"/>
                            </a:solidFill>
                          </a:ln>
                          <a:solidFill>
                            <a:schemeClr val="tx1"/>
                          </a:solidFill>
                          <a:effectLst/>
                          <a:latin typeface="Century Gothic" panose="020B0502020202020204" pitchFamily="34" charset="0"/>
                        </a:rPr>
                        <a:t> </a:t>
                      </a:r>
                      <a:r>
                        <a:rPr lang="en-US" sz="800" b="0" noProof="0" dirty="0" smtClean="0">
                          <a:ln>
                            <a:solidFill>
                              <a:schemeClr val="tx1"/>
                            </a:solidFill>
                          </a:ln>
                          <a:solidFill>
                            <a:schemeClr val="tx1"/>
                          </a:solidFill>
                          <a:effectLst/>
                          <a:latin typeface="Century Gothic" panose="020B0502020202020204" pitchFamily="34" charset="0"/>
                        </a:rPr>
                        <a:t>Tools</a:t>
                      </a:r>
                      <a:endParaRPr lang="en-US" sz="800" b="0" i="0" noProof="0" dirty="0">
                        <a:ln>
                          <a:solidFill>
                            <a:schemeClr val="tx1"/>
                          </a:solidFill>
                        </a:ln>
                        <a:solidFill>
                          <a:schemeClr val="tx1"/>
                        </a:solidFill>
                        <a:effectLst/>
                        <a:latin typeface="Century Gothic" panose="020B0502020202020204" pitchFamily="34" charset="0"/>
                        <a:ea typeface="SimSun"/>
                        <a:cs typeface="Times New Roman"/>
                      </a:endParaRPr>
                    </a:p>
                  </a:txBody>
                  <a:tcPr marT="34290" marB="34290" anchor="ctr">
                    <a:lnR w="12700" cap="flat" cmpd="sng" algn="ctr">
                      <a:solidFill>
                        <a:schemeClr val="tx1"/>
                      </a:solidFill>
                      <a:prstDash val="solid"/>
                      <a:round/>
                      <a:headEnd type="none" w="med" len="med"/>
                      <a:tailEnd type="none" w="med" len="med"/>
                    </a:ln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tx1"/>
                          </a:solidFill>
                          <a:effectLst/>
                          <a:latin typeface="Century Gothic" panose="020B0502020202020204" pitchFamily="34" charset="0"/>
                        </a:rPr>
                        <a:t>Policy Rate</a:t>
                      </a:r>
                      <a:endParaRPr lang="en-US" sz="800" i="0" noProof="0" dirty="0">
                        <a:solidFill>
                          <a:schemeClr val="tx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Structural Tools</a:t>
                      </a:r>
                    </a:p>
                    <a:p>
                      <a:pPr marL="0" marR="0" algn="l">
                        <a:lnSpc>
                          <a:spcPct val="115000"/>
                        </a:lnSpc>
                        <a:spcBef>
                          <a:spcPts val="0"/>
                        </a:spcBef>
                        <a:spcAft>
                          <a:spcPts val="600"/>
                        </a:spcAft>
                      </a:pPr>
                      <a:r>
                        <a:rPr lang="en-US" sz="800" noProof="0" dirty="0" smtClean="0">
                          <a:solidFill>
                            <a:schemeClr val="bg1"/>
                          </a:solidFill>
                          <a:effectLst/>
                          <a:latin typeface="Century Gothic" panose="020B0502020202020204" pitchFamily="34" charset="0"/>
                        </a:rPr>
                        <a:t>Cyclical Tools</a:t>
                      </a:r>
                      <a:endParaRPr lang="en-US" sz="800" i="0" noProof="0" dirty="0">
                        <a:solidFill>
                          <a:schemeClr val="bg1"/>
                        </a:solidFill>
                        <a:effectLst/>
                        <a:latin typeface="Century Gothic" panose="020B0502020202020204" pitchFamily="34" charset="0"/>
                        <a:ea typeface="SimSun"/>
                        <a:cs typeface="Times New Roman"/>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1" name="Content Placeholder 2"/>
          <p:cNvSpPr txBox="1">
            <a:spLocks/>
          </p:cNvSpPr>
          <p:nvPr/>
        </p:nvSpPr>
        <p:spPr>
          <a:xfrm>
            <a:off x="4038600" y="2415982"/>
            <a:ext cx="4953000" cy="2286000"/>
          </a:xfrm>
          <a:prstGeom prst="rect">
            <a:avLst/>
          </a:prstGeom>
          <a:ln>
            <a:solidFill>
              <a:srgbClr val="C00000"/>
            </a:solidFill>
          </a:ln>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 typeface="Wingdings" pitchFamily="2" charset="2"/>
              <a:buNone/>
            </a:pPr>
            <a:r>
              <a:rPr lang="tr-TR" sz="900" b="1" i="1" u="sng" dirty="0" smtClean="0">
                <a:solidFill>
                  <a:srgbClr val="C00000"/>
                </a:solidFill>
                <a:latin typeface="Century Gothic" panose="020B0502020202020204" pitchFamily="34" charset="0"/>
                <a:cs typeface="Arial"/>
              </a:rPr>
              <a:t>Financial </a:t>
            </a:r>
            <a:r>
              <a:rPr lang="tr-TR" sz="900" b="1" i="1" u="sng" dirty="0" err="1" smtClean="0">
                <a:solidFill>
                  <a:srgbClr val="C00000"/>
                </a:solidFill>
                <a:latin typeface="Century Gothic" panose="020B0502020202020204" pitchFamily="34" charset="0"/>
                <a:cs typeface="Arial"/>
              </a:rPr>
              <a:t>Stability</a:t>
            </a:r>
            <a:r>
              <a:rPr lang="tr-TR" sz="900" b="1" i="1" u="sng" dirty="0" smtClean="0">
                <a:solidFill>
                  <a:srgbClr val="C00000"/>
                </a:solidFill>
                <a:latin typeface="Century Gothic" panose="020B0502020202020204" pitchFamily="34" charset="0"/>
                <a:cs typeface="Arial"/>
              </a:rPr>
              <a:t> Framework </a:t>
            </a:r>
          </a:p>
          <a:p>
            <a:pPr>
              <a:spcBef>
                <a:spcPts val="600"/>
              </a:spcBef>
              <a:spcAft>
                <a:spcPts val="600"/>
              </a:spcAft>
            </a:pPr>
            <a:r>
              <a:rPr lang="tr-TR" sz="900" b="1" dirty="0" err="1" smtClean="0">
                <a:solidFill>
                  <a:srgbClr val="000000"/>
                </a:solidFill>
                <a:latin typeface="Century Gothic" panose="020B0502020202020204" pitchFamily="34" charset="0"/>
                <a:cs typeface="Arial"/>
              </a:rPr>
              <a:t>Structural</a:t>
            </a:r>
            <a:r>
              <a:rPr lang="tr-TR" sz="900" b="1" dirty="0" smtClean="0">
                <a:solidFill>
                  <a:srgbClr val="000000"/>
                </a:solidFill>
                <a:latin typeface="Century Gothic" panose="020B0502020202020204" pitchFamily="34" charset="0"/>
                <a:cs typeface="Arial"/>
              </a:rPr>
              <a:t> </a:t>
            </a:r>
            <a:r>
              <a:rPr lang="tr-TR" sz="900" b="1" dirty="0">
                <a:solidFill>
                  <a:srgbClr val="000000"/>
                </a:solidFill>
                <a:latin typeface="Century Gothic" panose="020B0502020202020204" pitchFamily="34" charset="0"/>
                <a:cs typeface="Arial"/>
              </a:rPr>
              <a:t>Tools:</a:t>
            </a:r>
          </a:p>
          <a:p>
            <a:pPr lvl="1">
              <a:spcBef>
                <a:spcPts val="600"/>
              </a:spcBef>
              <a:spcAft>
                <a:spcPts val="600"/>
              </a:spcAft>
              <a:buFont typeface="Wingdings" panose="05000000000000000000" pitchFamily="2" charset="2"/>
              <a:buChar char="Ø"/>
            </a:pPr>
            <a:r>
              <a:rPr lang="en-US" sz="900" dirty="0" smtClean="0">
                <a:solidFill>
                  <a:srgbClr val="000000"/>
                </a:solidFill>
                <a:latin typeface="Century Gothic" panose="020B0502020202020204" pitchFamily="34" charset="0"/>
                <a:cs typeface="Arial"/>
              </a:rPr>
              <a:t>R</a:t>
            </a:r>
            <a:r>
              <a:rPr lang="tr-TR" sz="900" dirty="0" err="1">
                <a:solidFill>
                  <a:srgbClr val="000000"/>
                </a:solidFill>
                <a:latin typeface="Century Gothic" panose="020B0502020202020204" pitchFamily="34" charset="0"/>
                <a:cs typeface="Arial"/>
              </a:rPr>
              <a:t>eserve</a:t>
            </a:r>
            <a:r>
              <a:rPr lang="tr-TR" sz="900" dirty="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R</a:t>
            </a:r>
            <a:r>
              <a:rPr lang="tr-TR" sz="900" dirty="0" err="1" smtClean="0">
                <a:solidFill>
                  <a:srgbClr val="000000"/>
                </a:solidFill>
                <a:latin typeface="Century Gothic" panose="020B0502020202020204" pitchFamily="34" charset="0"/>
                <a:cs typeface="Arial"/>
              </a:rPr>
              <a:t>equirements</a:t>
            </a:r>
            <a:r>
              <a:rPr lang="tr-TR" sz="900" dirty="0" smtClean="0">
                <a:solidFill>
                  <a:srgbClr val="000000"/>
                </a:solidFill>
                <a:latin typeface="Century Gothic" panose="020B0502020202020204" pitchFamily="34" charset="0"/>
                <a:cs typeface="Arial"/>
              </a:rPr>
              <a:t> (</a:t>
            </a:r>
            <a:r>
              <a:rPr lang="en-US" sz="900" dirty="0">
                <a:solidFill>
                  <a:srgbClr val="000000"/>
                </a:solidFill>
                <a:latin typeface="Century Gothic" panose="020B0502020202020204" pitchFamily="34" charset="0"/>
                <a:cs typeface="Arial"/>
              </a:rPr>
              <a:t>Maturity</a:t>
            </a:r>
            <a:r>
              <a:rPr lang="tr-TR" sz="900" dirty="0" smtClean="0">
                <a:solidFill>
                  <a:srgbClr val="000000"/>
                </a:solidFill>
                <a:latin typeface="Century Gothic" panose="020B0502020202020204" pitchFamily="34" charset="0"/>
                <a:cs typeface="Arial"/>
              </a:rPr>
              <a:t>-/</a:t>
            </a:r>
            <a:r>
              <a:rPr lang="tr-TR" sz="900" dirty="0" err="1" smtClean="0">
                <a:solidFill>
                  <a:srgbClr val="000000"/>
                </a:solidFill>
                <a:latin typeface="Century Gothic" panose="020B0502020202020204" pitchFamily="34" charset="0"/>
                <a:cs typeface="Arial"/>
              </a:rPr>
              <a:t>Currency</a:t>
            </a:r>
            <a:r>
              <a:rPr lang="tr-TR" sz="900" dirty="0" smtClean="0">
                <a:solidFill>
                  <a:srgbClr val="000000"/>
                </a:solidFill>
                <a:latin typeface="Century Gothic" panose="020B0502020202020204" pitchFamily="34" charset="0"/>
                <a:cs typeface="Arial"/>
              </a:rPr>
              <a:t>-/</a:t>
            </a:r>
            <a:r>
              <a:rPr lang="tr-TR" sz="900" dirty="0" err="1" smtClean="0">
                <a:solidFill>
                  <a:prstClr val="black"/>
                </a:solidFill>
                <a:latin typeface="Century Gothic" panose="020B0502020202020204" pitchFamily="34" charset="0"/>
                <a:cs typeface="Arial"/>
              </a:rPr>
              <a:t>Leverage-</a:t>
            </a:r>
            <a:r>
              <a:rPr lang="tr-TR" sz="900" dirty="0" err="1" smtClean="0">
                <a:solidFill>
                  <a:srgbClr val="000000"/>
                </a:solidFill>
                <a:latin typeface="Century Gothic" panose="020B0502020202020204" pitchFamily="34" charset="0"/>
                <a:cs typeface="Arial"/>
              </a:rPr>
              <a:t>based</a:t>
            </a:r>
            <a:r>
              <a:rPr lang="tr-TR" sz="900" dirty="0" smtClean="0">
                <a:solidFill>
                  <a:srgbClr val="000000"/>
                </a:solidFill>
                <a:latin typeface="Century Gothic" panose="020B0502020202020204" pitchFamily="34" charset="0"/>
                <a:cs typeface="Arial"/>
              </a:rPr>
              <a:t>)</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prstClr val="black"/>
                </a:solidFill>
                <a:latin typeface="Century Gothic" panose="020B0502020202020204" pitchFamily="34" charset="0"/>
                <a:cs typeface="Arial"/>
              </a:rPr>
              <a:t>Reserve Option Mechanism</a:t>
            </a:r>
            <a:endParaRPr lang="tr-TR" sz="900" dirty="0">
              <a:solidFill>
                <a:prstClr val="black"/>
              </a:solidFill>
              <a:latin typeface="Century Gothic" panose="020B0502020202020204" pitchFamily="34" charset="0"/>
              <a:cs typeface="Arial"/>
            </a:endParaRPr>
          </a:p>
          <a:p>
            <a:pPr>
              <a:spcBef>
                <a:spcPts val="600"/>
              </a:spcBef>
              <a:spcAft>
                <a:spcPts val="600"/>
              </a:spcAft>
            </a:pPr>
            <a:r>
              <a:rPr lang="tr-TR" sz="900" b="1" dirty="0" err="1">
                <a:solidFill>
                  <a:srgbClr val="000000"/>
                </a:solidFill>
                <a:latin typeface="Century Gothic" panose="020B0502020202020204" pitchFamily="34" charset="0"/>
                <a:cs typeface="Arial"/>
              </a:rPr>
              <a:t>Cyclical</a:t>
            </a:r>
            <a:r>
              <a:rPr lang="tr-TR" sz="900" b="1" dirty="0">
                <a:solidFill>
                  <a:srgbClr val="000000"/>
                </a:solidFill>
                <a:latin typeface="Century Gothic" panose="020B0502020202020204" pitchFamily="34" charset="0"/>
                <a:cs typeface="Arial"/>
              </a:rPr>
              <a:t> Tools:</a:t>
            </a: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Policy Rate</a:t>
            </a:r>
            <a:endParaRPr lang="tr-TR" sz="900" dirty="0">
              <a:solidFill>
                <a:srgbClr val="000000"/>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tr-TR" sz="900" b="1" dirty="0" err="1" smtClean="0">
                <a:solidFill>
                  <a:srgbClr val="A50021"/>
                </a:solidFill>
                <a:latin typeface="Century Gothic" panose="020B0502020202020204" pitchFamily="34" charset="0"/>
                <a:cs typeface="Arial"/>
              </a:rPr>
              <a:t>Asymmetric</a:t>
            </a:r>
            <a:r>
              <a:rPr lang="tr-TR" sz="900" b="1" dirty="0" smtClean="0">
                <a:solidFill>
                  <a:srgbClr val="A50021"/>
                </a:solidFill>
                <a:latin typeface="Century Gothic" panose="020B0502020202020204" pitchFamily="34" charset="0"/>
                <a:cs typeface="Arial"/>
              </a:rPr>
              <a:t> </a:t>
            </a:r>
            <a:r>
              <a:rPr lang="en-US" sz="900" b="1" dirty="0" smtClean="0">
                <a:solidFill>
                  <a:srgbClr val="A50021"/>
                </a:solidFill>
                <a:latin typeface="Century Gothic" panose="020B0502020202020204" pitchFamily="34" charset="0"/>
                <a:cs typeface="Arial"/>
              </a:rPr>
              <a:t>Interest </a:t>
            </a:r>
            <a:r>
              <a:rPr lang="en-US" sz="900" b="1" dirty="0">
                <a:solidFill>
                  <a:srgbClr val="A50021"/>
                </a:solidFill>
                <a:latin typeface="Century Gothic" panose="020B0502020202020204" pitchFamily="34" charset="0"/>
                <a:cs typeface="Arial"/>
              </a:rPr>
              <a:t>Rate Corridor</a:t>
            </a:r>
            <a:endParaRPr lang="tr-TR" sz="900" b="1" dirty="0">
              <a:solidFill>
                <a:srgbClr val="A50021"/>
              </a:solidFill>
              <a:latin typeface="Century Gothic" panose="020B0502020202020204" pitchFamily="34" charset="0"/>
              <a:cs typeface="Arial"/>
            </a:endParaRPr>
          </a:p>
          <a:p>
            <a:pPr lvl="1">
              <a:spcBef>
                <a:spcPts val="600"/>
              </a:spcBef>
              <a:spcAft>
                <a:spcPts val="600"/>
              </a:spcAft>
              <a:buFont typeface="Wingdings" panose="05000000000000000000" pitchFamily="2" charset="2"/>
              <a:buChar char="Ø"/>
            </a:pPr>
            <a:r>
              <a:rPr lang="en-US" sz="900" dirty="0">
                <a:solidFill>
                  <a:srgbClr val="000000"/>
                </a:solidFill>
                <a:latin typeface="Century Gothic" panose="020B0502020202020204" pitchFamily="34" charset="0"/>
                <a:cs typeface="Arial"/>
              </a:rPr>
              <a:t>TL </a:t>
            </a:r>
            <a:r>
              <a:rPr lang="tr-TR" sz="900" dirty="0" err="1">
                <a:solidFill>
                  <a:srgbClr val="000000"/>
                </a:solidFill>
                <a:latin typeface="Century Gothic" panose="020B0502020202020204" pitchFamily="34" charset="0"/>
                <a:cs typeface="Arial"/>
              </a:rPr>
              <a:t>and</a:t>
            </a:r>
            <a:r>
              <a:rPr lang="tr-TR" sz="900" dirty="0">
                <a:solidFill>
                  <a:srgbClr val="000000"/>
                </a:solidFill>
                <a:latin typeface="Century Gothic" panose="020B0502020202020204" pitchFamily="34" charset="0"/>
                <a:cs typeface="Arial"/>
              </a:rPr>
              <a:t> FX </a:t>
            </a:r>
            <a:r>
              <a:rPr lang="en-US" sz="900" dirty="0">
                <a:solidFill>
                  <a:srgbClr val="000000"/>
                </a:solidFill>
                <a:latin typeface="Century Gothic" panose="020B0502020202020204" pitchFamily="34" charset="0"/>
                <a:cs typeface="Arial"/>
              </a:rPr>
              <a:t>Liquidity </a:t>
            </a:r>
            <a:r>
              <a:rPr lang="en-US" sz="900" dirty="0" smtClean="0">
                <a:solidFill>
                  <a:srgbClr val="000000"/>
                </a:solidFill>
                <a:latin typeface="Century Gothic" panose="020B0502020202020204" pitchFamily="34" charset="0"/>
                <a:cs typeface="Arial"/>
              </a:rPr>
              <a:t>Management</a:t>
            </a:r>
            <a:endParaRPr lang="tr-TR" sz="900" dirty="0" smtClean="0">
              <a:solidFill>
                <a:srgbClr val="000000"/>
              </a:solidFill>
              <a:latin typeface="Century Gothic" panose="020B0502020202020204" pitchFamily="34" charset="0"/>
              <a:cs typeface="Arial"/>
            </a:endParaRPr>
          </a:p>
          <a:p>
            <a:pPr>
              <a:spcBef>
                <a:spcPts val="600"/>
              </a:spcBef>
              <a:spcAft>
                <a:spcPts val="600"/>
              </a:spcAft>
            </a:pPr>
            <a:r>
              <a:rPr lang="tr-TR" sz="900" b="1" dirty="0" smtClean="0">
                <a:solidFill>
                  <a:srgbClr val="000000"/>
                </a:solidFill>
                <a:latin typeface="Century Gothic" panose="020B0502020202020204" pitchFamily="34" charset="0"/>
                <a:cs typeface="Arial"/>
              </a:rPr>
              <a:t>Micro-</a:t>
            </a:r>
            <a:r>
              <a:rPr lang="tr-TR" sz="900" b="1" dirty="0" err="1" smtClean="0">
                <a:solidFill>
                  <a:srgbClr val="000000"/>
                </a:solidFill>
                <a:latin typeface="Century Gothic" panose="020B0502020202020204" pitchFamily="34" charset="0"/>
                <a:cs typeface="Arial"/>
              </a:rPr>
              <a:t>prudential</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policies</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by</a:t>
            </a:r>
            <a:r>
              <a:rPr lang="tr-TR" sz="900" b="1" dirty="0" smtClean="0">
                <a:solidFill>
                  <a:srgbClr val="000000"/>
                </a:solidFill>
                <a:latin typeface="Century Gothic" panose="020B0502020202020204" pitchFamily="34" charset="0"/>
                <a:cs typeface="Arial"/>
              </a:rPr>
              <a:t> </a:t>
            </a:r>
            <a:r>
              <a:rPr lang="tr-TR" sz="900" b="1" dirty="0" err="1" smtClean="0">
                <a:solidFill>
                  <a:srgbClr val="000000"/>
                </a:solidFill>
                <a:latin typeface="Century Gothic" panose="020B0502020202020204" pitchFamily="34" charset="0"/>
                <a:cs typeface="Arial"/>
              </a:rPr>
              <a:t>the</a:t>
            </a:r>
            <a:r>
              <a:rPr lang="tr-TR" sz="900" b="1" dirty="0" smtClean="0">
                <a:solidFill>
                  <a:srgbClr val="000000"/>
                </a:solidFill>
                <a:latin typeface="Century Gothic" panose="020B0502020202020204" pitchFamily="34" charset="0"/>
                <a:cs typeface="Arial"/>
              </a:rPr>
              <a:t> BRSA</a:t>
            </a:r>
            <a:endParaRPr lang="en-US" sz="900" b="1" dirty="0">
              <a:solidFill>
                <a:srgbClr val="000000"/>
              </a:solidFill>
              <a:latin typeface="Century Gothic" panose="020B0502020202020204" pitchFamily="34" charset="0"/>
              <a:cs typeface="Calibri" pitchFamily="34" charset="0"/>
            </a:endParaRPr>
          </a:p>
        </p:txBody>
      </p:sp>
      <p:sp>
        <p:nvSpPr>
          <p:cNvPr id="22" name="TextBox 21"/>
          <p:cNvSpPr txBox="1"/>
          <p:nvPr/>
        </p:nvSpPr>
        <p:spPr>
          <a:xfrm>
            <a:off x="3629216" y="1206433"/>
            <a:ext cx="1733167" cy="630942"/>
          </a:xfrm>
          <a:prstGeom prst="rect">
            <a:avLst/>
          </a:prstGeom>
          <a:noFill/>
        </p:spPr>
        <p:txBody>
          <a:bodyPr wrap="none" rtlCol="0">
            <a:spAutoFit/>
          </a:bodyPr>
          <a:lstStyle/>
          <a:p>
            <a:pPr algn="ctr">
              <a:spcBef>
                <a:spcPct val="50000"/>
              </a:spcBef>
            </a:pPr>
            <a:r>
              <a:rPr lang="tr-TR" sz="1400" b="1" dirty="0" smtClean="0">
                <a:solidFill>
                  <a:srgbClr val="A50021"/>
                </a:solidFill>
                <a:latin typeface="Century Gothic" panose="020B0502020202020204" pitchFamily="34" charset="0"/>
                <a:cs typeface="+mn-cs"/>
              </a:rPr>
              <a:t>Full </a:t>
            </a:r>
            <a:r>
              <a:rPr lang="tr-TR" sz="1400" b="1" dirty="0" err="1" smtClean="0">
                <a:solidFill>
                  <a:srgbClr val="A50021"/>
                </a:solidFill>
                <a:latin typeface="Century Gothic" panose="020B0502020202020204" pitchFamily="34" charset="0"/>
                <a:cs typeface="+mn-cs"/>
              </a:rPr>
              <a:t>fledged</a:t>
            </a:r>
            <a:endParaRPr lang="tr-TR" sz="1400" b="1" dirty="0" smtClean="0">
              <a:solidFill>
                <a:srgbClr val="A50021"/>
              </a:solidFill>
              <a:latin typeface="Century Gothic" panose="020B0502020202020204" pitchFamily="34" charset="0"/>
              <a:cs typeface="+mn-cs"/>
            </a:endParaRPr>
          </a:p>
          <a:p>
            <a:pPr algn="ctr">
              <a:spcBef>
                <a:spcPct val="50000"/>
              </a:spcBef>
            </a:pPr>
            <a:r>
              <a:rPr lang="tr-TR" sz="1400" b="1" dirty="0" err="1" smtClean="0">
                <a:solidFill>
                  <a:srgbClr val="A50021"/>
                </a:solidFill>
                <a:latin typeface="Century Gothic" panose="020B0502020202020204" pitchFamily="34" charset="0"/>
                <a:cs typeface="+mn-cs"/>
              </a:rPr>
              <a:t>Inflation</a:t>
            </a:r>
            <a:r>
              <a:rPr lang="tr-TR" sz="1400" b="1" dirty="0" smtClean="0">
                <a:solidFill>
                  <a:srgbClr val="A50021"/>
                </a:solidFill>
                <a:latin typeface="Century Gothic" panose="020B0502020202020204" pitchFamily="34" charset="0"/>
                <a:cs typeface="+mn-cs"/>
              </a:rPr>
              <a:t> </a:t>
            </a:r>
            <a:r>
              <a:rPr lang="tr-TR" sz="1400" b="1" dirty="0" err="1" smtClean="0">
                <a:solidFill>
                  <a:srgbClr val="A50021"/>
                </a:solidFill>
                <a:latin typeface="Century Gothic" panose="020B0502020202020204" pitchFamily="34" charset="0"/>
                <a:cs typeface="+mn-cs"/>
              </a:rPr>
              <a:t>Targeting</a:t>
            </a:r>
            <a:endParaRPr lang="tr-TR" sz="1400" b="1" dirty="0">
              <a:solidFill>
                <a:srgbClr val="A50021"/>
              </a:solidFill>
              <a:latin typeface="Century Gothic" panose="020B0502020202020204" pitchFamily="34" charset="0"/>
              <a:cs typeface="+mn-cs"/>
            </a:endParaRPr>
          </a:p>
        </p:txBody>
      </p:sp>
      <p:cxnSp>
        <p:nvCxnSpPr>
          <p:cNvPr id="23" name="Straight Arrow Connector 22"/>
          <p:cNvCxnSpPr/>
          <p:nvPr/>
        </p:nvCxnSpPr>
        <p:spPr>
          <a:xfrm flipV="1">
            <a:off x="6248400" y="3943350"/>
            <a:ext cx="533400" cy="171450"/>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4200" y="3486150"/>
            <a:ext cx="2209801" cy="738664"/>
          </a:xfrm>
          <a:prstGeom prst="rect">
            <a:avLst/>
          </a:prstGeom>
          <a:noFill/>
        </p:spPr>
        <p:txBody>
          <a:bodyPr wrap="square" rtlCol="0">
            <a:spAutoFit/>
          </a:bodyPr>
          <a:lstStyle/>
          <a:p>
            <a:pPr>
              <a:spcBef>
                <a:spcPct val="50000"/>
              </a:spcBef>
            </a:pPr>
            <a:r>
              <a:rPr lang="tr-TR" sz="1400" b="1" dirty="0" smtClean="0">
                <a:solidFill>
                  <a:srgbClr val="A50021"/>
                </a:solidFill>
                <a:latin typeface="Century Gothic" pitchFamily="34" charset="0"/>
                <a:cs typeface="+mn-cs"/>
              </a:rPr>
              <a:t>lower and wider corridor during </a:t>
            </a:r>
            <a:r>
              <a:rPr lang="tr-TR" sz="1400" b="1" dirty="0" err="1" smtClean="0">
                <a:solidFill>
                  <a:srgbClr val="A50021"/>
                </a:solidFill>
                <a:latin typeface="Century Gothic" pitchFamily="34" charset="0"/>
                <a:cs typeface="+mn-cs"/>
              </a:rPr>
              <a:t>large</a:t>
            </a:r>
            <a:r>
              <a:rPr lang="tr-TR" sz="1400" b="1" dirty="0" smtClean="0">
                <a:solidFill>
                  <a:srgbClr val="A50021"/>
                </a:solidFill>
                <a:latin typeface="Century Gothic" pitchFamily="34" charset="0"/>
                <a:cs typeface="+mn-cs"/>
              </a:rPr>
              <a:t> </a:t>
            </a:r>
            <a:r>
              <a:rPr lang="tr-TR" sz="1400" b="1" dirty="0" err="1" smtClean="0">
                <a:solidFill>
                  <a:srgbClr val="A50021"/>
                </a:solidFill>
                <a:latin typeface="Century Gothic" pitchFamily="34" charset="0"/>
                <a:cs typeface="+mn-cs"/>
              </a:rPr>
              <a:t>inflows</a:t>
            </a:r>
            <a:r>
              <a:rPr lang="tr-TR" sz="1400" b="1" dirty="0" smtClean="0">
                <a:solidFill>
                  <a:srgbClr val="A50021"/>
                </a:solidFill>
                <a:latin typeface="Century Gothic" pitchFamily="34" charset="0"/>
                <a:cs typeface="+mn-cs"/>
              </a:rPr>
              <a:t>, </a:t>
            </a:r>
            <a:r>
              <a:rPr lang="tr-TR" sz="1400" b="1" dirty="0" err="1" smtClean="0">
                <a:solidFill>
                  <a:srgbClr val="A50021"/>
                </a:solidFill>
                <a:latin typeface="Century Gothic" pitchFamily="34" charset="0"/>
                <a:cs typeface="+mn-cs"/>
              </a:rPr>
              <a:t>and</a:t>
            </a:r>
            <a:r>
              <a:rPr lang="tr-TR" sz="1400" b="1" dirty="0" smtClean="0">
                <a:solidFill>
                  <a:srgbClr val="A50021"/>
                </a:solidFill>
                <a:latin typeface="Century Gothic" pitchFamily="34" charset="0"/>
                <a:cs typeface="+mn-cs"/>
              </a:rPr>
              <a:t> </a:t>
            </a:r>
            <a:r>
              <a:rPr lang="tr-TR" sz="1400" b="1" dirty="0" err="1" smtClean="0">
                <a:solidFill>
                  <a:srgbClr val="A50021"/>
                </a:solidFill>
                <a:latin typeface="Century Gothic" pitchFamily="34" charset="0"/>
                <a:cs typeface="+mn-cs"/>
              </a:rPr>
              <a:t>vice</a:t>
            </a:r>
            <a:r>
              <a:rPr lang="tr-TR" sz="1400" b="1" dirty="0" smtClean="0">
                <a:solidFill>
                  <a:srgbClr val="A50021"/>
                </a:solidFill>
                <a:latin typeface="Century Gothic" pitchFamily="34" charset="0"/>
                <a:cs typeface="+mn-cs"/>
              </a:rPr>
              <a:t> </a:t>
            </a:r>
            <a:r>
              <a:rPr lang="tr-TR" sz="1400" b="1" dirty="0" err="1" smtClean="0">
                <a:solidFill>
                  <a:srgbClr val="A50021"/>
                </a:solidFill>
                <a:latin typeface="Century Gothic" pitchFamily="34" charset="0"/>
                <a:cs typeface="+mn-cs"/>
              </a:rPr>
              <a:t>versa</a:t>
            </a:r>
            <a:r>
              <a:rPr lang="tr-TR" sz="1400" b="1" dirty="0" smtClean="0">
                <a:solidFill>
                  <a:srgbClr val="A50021"/>
                </a:solidFill>
                <a:latin typeface="Century Gothic" pitchFamily="34" charset="0"/>
                <a:cs typeface="+mn-cs"/>
              </a:rPr>
              <a:t> </a:t>
            </a:r>
            <a:endParaRPr lang="en-US" sz="1400" b="1" dirty="0">
              <a:solidFill>
                <a:srgbClr val="A50021"/>
              </a:solidFill>
              <a:latin typeface="Century Gothic" pitchFamily="34" charset="0"/>
              <a:cs typeface="+mn-cs"/>
            </a:endParaRPr>
          </a:p>
        </p:txBody>
      </p:sp>
      <p:sp>
        <p:nvSpPr>
          <p:cNvPr id="4" name="Title 3"/>
          <p:cNvSpPr>
            <a:spLocks noGrp="1"/>
          </p:cNvSpPr>
          <p:nvPr>
            <p:ph type="title"/>
          </p:nvPr>
        </p:nvSpPr>
        <p:spPr/>
        <p:txBody>
          <a:bodyPr>
            <a:normAutofit fontScale="90000"/>
          </a:bodyPr>
          <a:lstStyle/>
          <a:p>
            <a:r>
              <a:rPr lang="tr-TR" dirty="0" err="1"/>
              <a:t>Turkey</a:t>
            </a:r>
            <a:r>
              <a:rPr lang="tr-TR" dirty="0"/>
              <a:t> has </a:t>
            </a:r>
            <a:r>
              <a:rPr lang="tr-TR" dirty="0" err="1"/>
              <a:t>augmented</a:t>
            </a:r>
            <a:r>
              <a:rPr lang="tr-TR" dirty="0"/>
              <a:t> </a:t>
            </a:r>
            <a:r>
              <a:rPr lang="tr-TR" dirty="0" err="1"/>
              <a:t>its</a:t>
            </a:r>
            <a:r>
              <a:rPr lang="tr-TR" dirty="0"/>
              <a:t> </a:t>
            </a:r>
            <a:r>
              <a:rPr lang="tr-TR" dirty="0" err="1"/>
              <a:t>policy</a:t>
            </a:r>
            <a:r>
              <a:rPr lang="tr-TR" dirty="0"/>
              <a:t> </a:t>
            </a:r>
            <a:r>
              <a:rPr lang="tr-TR" dirty="0" err="1"/>
              <a:t>framework</a:t>
            </a:r>
            <a:r>
              <a:rPr lang="tr-TR" dirty="0"/>
              <a:t> </a:t>
            </a:r>
            <a:r>
              <a:rPr lang="tr-TR" dirty="0" err="1"/>
              <a:t>with</a:t>
            </a:r>
            <a:r>
              <a:rPr lang="tr-TR" dirty="0"/>
              <a:t> </a:t>
            </a:r>
            <a:r>
              <a:rPr lang="tr-TR" dirty="0" err="1"/>
              <a:t>financial</a:t>
            </a:r>
            <a:r>
              <a:rPr lang="tr-TR" dirty="0"/>
              <a:t> </a:t>
            </a:r>
            <a:r>
              <a:rPr lang="tr-TR" dirty="0" err="1"/>
              <a:t>stability</a:t>
            </a:r>
            <a:r>
              <a:rPr lang="tr-TR" dirty="0"/>
              <a:t> </a:t>
            </a:r>
            <a:r>
              <a:rPr lang="tr-TR" dirty="0" err="1"/>
              <a:t>tools</a:t>
            </a:r>
            <a:r>
              <a:rPr lang="tr-TR" dirty="0"/>
              <a:t>…</a:t>
            </a:r>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49</a:t>
            </a:fld>
            <a:endParaRPr lang="tr-TR">
              <a:solidFill>
                <a:srgbClr val="FFFFFF"/>
              </a:solidFill>
            </a:endParaRPr>
          </a:p>
        </p:txBody>
      </p:sp>
    </p:spTree>
    <p:extLst>
      <p:ext uri="{BB962C8B-B14F-4D97-AF65-F5344CB8AC3E}">
        <p14:creationId xmlns:p14="http://schemas.microsoft.com/office/powerpoint/2010/main" val="228474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t>
            </a:r>
            <a:r>
              <a:rPr lang="tr-TR" sz="2400" dirty="0" smtClean="0"/>
              <a:t> </a:t>
            </a:r>
            <a:r>
              <a:rPr lang="en-US" sz="2400" dirty="0" smtClean="0"/>
              <a:t>global stress increases the capital flow volatility.</a:t>
            </a:r>
            <a:endParaRPr lang="en-US" sz="2400" dirty="0"/>
          </a:p>
        </p:txBody>
      </p:sp>
      <p:sp>
        <p:nvSpPr>
          <p:cNvPr id="14" name="Text Placeholder 13"/>
          <p:cNvSpPr>
            <a:spLocks noGrp="1"/>
          </p:cNvSpPr>
          <p:nvPr>
            <p:ph type="body" idx="1"/>
          </p:nvPr>
        </p:nvSpPr>
        <p:spPr/>
        <p:txBody>
          <a:bodyPr>
            <a:normAutofit fontScale="77500" lnSpcReduction="20000"/>
          </a:bodyPr>
          <a:lstStyle/>
          <a:p>
            <a:r>
              <a:rPr lang="en-US" kern="0" dirty="0">
                <a:solidFill>
                  <a:srgbClr val="972533"/>
                </a:solidFill>
              </a:rPr>
              <a:t>Capital Inflows to Emerging Markets </a:t>
            </a:r>
            <a:br>
              <a:rPr lang="en-US" kern="0" dirty="0">
                <a:solidFill>
                  <a:srgbClr val="972533"/>
                </a:solidFill>
              </a:rPr>
            </a:br>
            <a:r>
              <a:rPr lang="en-US" sz="1600" kern="0" dirty="0">
                <a:solidFill>
                  <a:srgbClr val="972533"/>
                </a:solidFill>
              </a:rPr>
              <a:t>(Billion USD</a:t>
            </a:r>
            <a:r>
              <a:rPr lang="en-US" sz="1600" kern="0" dirty="0" smtClean="0">
                <a:solidFill>
                  <a:srgbClr val="972533"/>
                </a:solidFill>
              </a:rPr>
              <a:t>)</a:t>
            </a:r>
            <a:endParaRPr lang="en-US" sz="1600" kern="0" dirty="0">
              <a:solidFill>
                <a:srgbClr val="972533"/>
              </a:solidFill>
            </a:endParaRPr>
          </a:p>
        </p:txBody>
      </p:sp>
      <p:sp>
        <p:nvSpPr>
          <p:cNvPr id="16" name="Text Placeholder 15"/>
          <p:cNvSpPr>
            <a:spLocks noGrp="1"/>
          </p:cNvSpPr>
          <p:nvPr>
            <p:ph type="body" sz="quarter" idx="3"/>
          </p:nvPr>
        </p:nvSpPr>
        <p:spPr/>
        <p:txBody>
          <a:bodyPr>
            <a:normAutofit fontScale="70000" lnSpcReduction="20000"/>
          </a:bodyPr>
          <a:lstStyle/>
          <a:p>
            <a:r>
              <a:rPr lang="en-US" sz="1900" dirty="0" smtClean="0"/>
              <a:t>Risk Appetite</a:t>
            </a:r>
          </a:p>
          <a:p>
            <a:r>
              <a:rPr lang="tr-TR" sz="1700" dirty="0" smtClean="0"/>
              <a:t>(</a:t>
            </a:r>
            <a:r>
              <a:rPr lang="en-US" sz="1700" dirty="0" smtClean="0"/>
              <a:t>VIX Index</a:t>
            </a:r>
            <a:r>
              <a:rPr lang="tr-TR" sz="1700" dirty="0" smtClean="0"/>
              <a:t>)</a:t>
            </a:r>
            <a:endParaRPr lang="en-US" sz="1700" dirty="0"/>
          </a:p>
        </p:txBody>
      </p:sp>
      <p:graphicFrame>
        <p:nvGraphicFramePr>
          <p:cNvPr id="20" name="Chart Placeholder 19"/>
          <p:cNvGraphicFramePr>
            <a:graphicFrameLocks noGrp="1"/>
          </p:cNvGraphicFramePr>
          <p:nvPr>
            <p:ph type="chart" sz="quarter" idx="13"/>
            <p:extLst/>
          </p:nvPr>
        </p:nvGraphicFramePr>
        <p:xfrm>
          <a:off x="468313" y="1307307"/>
          <a:ext cx="4043362" cy="3103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Placeholder 20"/>
          <p:cNvGraphicFramePr>
            <a:graphicFrameLocks noGrp="1"/>
          </p:cNvGraphicFramePr>
          <p:nvPr>
            <p:ph type="chart" sz="quarter" idx="14"/>
            <p:extLst/>
          </p:nvPr>
        </p:nvGraphicFramePr>
        <p:xfrm>
          <a:off x="4635501" y="1310879"/>
          <a:ext cx="4041775" cy="310395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14"/>
          <p:cNvSpPr>
            <a:spLocks noGrp="1"/>
          </p:cNvSpPr>
          <p:nvPr>
            <p:ph type="body" sz="half" idx="2"/>
          </p:nvPr>
        </p:nvSpPr>
        <p:spPr/>
        <p:txBody>
          <a:bodyPr/>
          <a:lstStyle/>
          <a:p>
            <a:r>
              <a:rPr lang="tr-TR" kern="0" dirty="0">
                <a:solidFill>
                  <a:srgbClr val="000000"/>
                </a:solidFill>
              </a:rPr>
              <a:t>Source: EPFR, Bloomberg</a:t>
            </a:r>
            <a:r>
              <a:rPr lang="tr-TR" kern="0" dirty="0" smtClean="0">
                <a:solidFill>
                  <a:srgbClr val="000000"/>
                </a:solidFill>
              </a:rPr>
              <a:t>.</a:t>
            </a:r>
            <a:endParaRPr lang="tr-TR" kern="0" dirty="0">
              <a:solidFill>
                <a:srgbClr val="000000"/>
              </a:solidFill>
            </a:endParaRPr>
          </a:p>
        </p:txBody>
      </p:sp>
      <p:sp>
        <p:nvSpPr>
          <p:cNvPr id="3" name="Text Placeholder 2"/>
          <p:cNvSpPr>
            <a:spLocks noGrp="1"/>
          </p:cNvSpPr>
          <p:nvPr>
            <p:ph type="body" sz="half" idx="17"/>
          </p:nvPr>
        </p:nvSpPr>
        <p:spPr/>
        <p:txBody>
          <a:bodyPr/>
          <a:lstStyle/>
          <a:p>
            <a:r>
              <a:rPr lang="tr-TR" kern="0" dirty="0">
                <a:solidFill>
                  <a:srgbClr val="000000"/>
                </a:solidFill>
              </a:rPr>
              <a:t>Source: Bloomberg</a:t>
            </a:r>
            <a:r>
              <a:rPr lang="tr-TR" kern="0" dirty="0" smtClean="0">
                <a:solidFill>
                  <a:srgbClr val="000000"/>
                </a:solidFill>
              </a:rPr>
              <a:t>.</a:t>
            </a:r>
            <a:endParaRPr lang="tr-TR" kern="0" dirty="0">
              <a:solidFill>
                <a:srgbClr val="000000"/>
              </a:solidFill>
            </a:endParaRPr>
          </a:p>
        </p:txBody>
      </p:sp>
      <p:sp>
        <p:nvSpPr>
          <p:cNvPr id="4" name="Slide Number Placeholder 3"/>
          <p:cNvSpPr>
            <a:spLocks noGrp="1"/>
          </p:cNvSpPr>
          <p:nvPr>
            <p:ph type="sldNum" sz="quarter" idx="19"/>
          </p:nvPr>
        </p:nvSpPr>
        <p:spPr/>
        <p:txBody>
          <a:bodyPr/>
          <a:lstStyle/>
          <a:p>
            <a:fld id="{AAF1C8FE-C820-4080-A51C-F0B60C82F507}" type="slidenum">
              <a:rPr lang="tr-TR" altLang="tr-TR" smtClean="0">
                <a:solidFill>
                  <a:srgbClr val="FFFFFF"/>
                </a:solidFill>
              </a:rPr>
              <a:pPr/>
              <a:t>5</a:t>
            </a:fld>
            <a:endParaRPr lang="tr-TR" altLang="tr-TR">
              <a:solidFill>
                <a:srgbClr val="FFFFFF"/>
              </a:solidFill>
            </a:endParaRPr>
          </a:p>
        </p:txBody>
      </p:sp>
    </p:spTree>
    <p:extLst>
      <p:ext uri="{BB962C8B-B14F-4D97-AF65-F5344CB8AC3E}">
        <p14:creationId xmlns:p14="http://schemas.microsoft.com/office/powerpoint/2010/main" val="16572981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831795"/>
            <a:ext cx="6696744" cy="369332"/>
          </a:xfrm>
          <a:prstGeom prst="rect">
            <a:avLst/>
          </a:prstGeom>
          <a:noFill/>
        </p:spPr>
        <p:txBody>
          <a:bodyPr wrap="square" rtlCol="0">
            <a:spAutoFit/>
          </a:bodyPr>
          <a:lstStyle/>
          <a:p>
            <a:pPr algn="ctr"/>
            <a:r>
              <a:rPr lang="tr-TR" b="1" dirty="0" err="1" smtClean="0"/>
              <a:t>Capital-flows-driven</a:t>
            </a:r>
            <a:r>
              <a:rPr lang="tr-TR" b="1" dirty="0" smtClean="0"/>
              <a:t> </a:t>
            </a:r>
            <a:r>
              <a:rPr lang="tr-TR" b="1" dirty="0" err="1" smtClean="0"/>
              <a:t>financial</a:t>
            </a:r>
            <a:r>
              <a:rPr lang="tr-TR" b="1" dirty="0" smtClean="0"/>
              <a:t> </a:t>
            </a:r>
            <a:r>
              <a:rPr lang="tr-TR" b="1" dirty="0" err="1" smtClean="0"/>
              <a:t>instability</a:t>
            </a:r>
            <a:r>
              <a:rPr lang="tr-TR" b="1" dirty="0" smtClean="0"/>
              <a:t> </a:t>
            </a:r>
            <a:r>
              <a:rPr lang="tr-TR" b="1" dirty="0" err="1" smtClean="0"/>
              <a:t>cycle</a:t>
            </a:r>
            <a:endParaRPr lang="tr-TR" b="1" dirty="0" smtClean="0"/>
          </a:p>
        </p:txBody>
      </p:sp>
      <p:graphicFrame>
        <p:nvGraphicFramePr>
          <p:cNvPr id="9" name="Diagram 8"/>
          <p:cNvGraphicFramePr/>
          <p:nvPr>
            <p:extLst>
              <p:ext uri="{D42A27DB-BD31-4B8C-83A1-F6EECF244321}">
                <p14:modId xmlns:p14="http://schemas.microsoft.com/office/powerpoint/2010/main" val="3370601763"/>
              </p:ext>
            </p:extLst>
          </p:nvPr>
        </p:nvGraphicFramePr>
        <p:xfrm>
          <a:off x="1331640" y="1167594"/>
          <a:ext cx="6768752" cy="248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4"/>
          <p:cNvSpPr txBox="1">
            <a:spLocks/>
          </p:cNvSpPr>
          <p:nvPr/>
        </p:nvSpPr>
        <p:spPr>
          <a:xfrm>
            <a:off x="395536" y="3867895"/>
            <a:ext cx="8568952" cy="864095"/>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Need</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for</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capital</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flow</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management</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and</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macroprudential</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policies</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a:solidFill>
                  <a:srgbClr val="000000">
                    <a:hueOff val="0"/>
                    <a:satOff val="0"/>
                    <a:lumOff val="0"/>
                    <a:alphaOff val="0"/>
                  </a:srgbClr>
                </a:solidFill>
                <a:latin typeface="Arial" panose="020B0604020202020204" pitchFamily="34" charset="0"/>
                <a:cs typeface="Arial" panose="020B0604020202020204" pitchFamily="34" charset="0"/>
              </a:rPr>
              <a:t>e.g</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to</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endParaRPr lang="tr-TR" sz="1800" dirty="0">
              <a:solidFill>
                <a:srgbClr val="000000">
                  <a:hueOff val="0"/>
                  <a:satOff val="0"/>
                  <a:lumOff val="0"/>
                  <a:alphaOff val="0"/>
                </a:srgbClr>
              </a:solidFill>
              <a:latin typeface="Arial" panose="020B0604020202020204" pitchFamily="34" charset="0"/>
              <a:cs typeface="Arial" panose="020B0604020202020204" pitchFamily="34" charset="0"/>
            </a:endParaRPr>
          </a:p>
          <a:p>
            <a:pPr marL="457200" lvl="1" indent="0">
              <a:buNone/>
            </a:pPr>
            <a:r>
              <a:rPr lang="tr-TR" sz="1800" b="1" dirty="0">
                <a:solidFill>
                  <a:srgbClr val="C00000"/>
                </a:solidFill>
                <a:cs typeface="Calibri"/>
              </a:rPr>
              <a:t>① </a:t>
            </a:r>
            <a:r>
              <a:rPr lang="tr-TR" sz="1800" b="1" dirty="0" err="1" smtClean="0">
                <a:solidFill>
                  <a:srgbClr val="C00000"/>
                </a:solidFill>
                <a:latin typeface="Arial" panose="020B0604020202020204" pitchFamily="34" charset="0"/>
                <a:cs typeface="Arial" panose="020B0604020202020204" pitchFamily="34" charset="0"/>
              </a:rPr>
              <a:t>reduce</a:t>
            </a:r>
            <a:r>
              <a:rPr lang="tr-TR" sz="1800" b="1" dirty="0" smtClean="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the</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sensitivity</a:t>
            </a:r>
            <a:r>
              <a:rPr lang="tr-TR" sz="1800" b="1" dirty="0">
                <a:solidFill>
                  <a:srgbClr val="C00000"/>
                </a:solidFill>
                <a:latin typeface="Arial" panose="020B0604020202020204" pitchFamily="34" charset="0"/>
                <a:cs typeface="Arial" panose="020B0604020202020204" pitchFamily="34" charset="0"/>
              </a:rPr>
              <a:t> of </a:t>
            </a:r>
            <a:r>
              <a:rPr lang="tr-TR" sz="1800" b="1" dirty="0" err="1">
                <a:solidFill>
                  <a:srgbClr val="C00000"/>
                </a:solidFill>
                <a:latin typeface="Arial" panose="020B0604020202020204" pitchFamily="34" charset="0"/>
                <a:cs typeface="Arial" panose="020B0604020202020204" pitchFamily="34" charset="0"/>
              </a:rPr>
              <a:t>capital</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inflows</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to</a:t>
            </a:r>
            <a:r>
              <a:rPr lang="tr-TR" sz="1800" b="1" dirty="0">
                <a:solidFill>
                  <a:srgbClr val="C00000"/>
                </a:solidFill>
                <a:latin typeface="Arial" panose="020B0604020202020204" pitchFamily="34" charset="0"/>
                <a:cs typeface="Arial" panose="020B0604020202020204" pitchFamily="34" charset="0"/>
              </a:rPr>
              <a:t> global </a:t>
            </a:r>
            <a:r>
              <a:rPr lang="tr-TR" sz="1800" b="1" dirty="0" err="1">
                <a:solidFill>
                  <a:srgbClr val="C00000"/>
                </a:solidFill>
                <a:latin typeface="Arial" panose="020B0604020202020204" pitchFamily="34" charset="0"/>
                <a:cs typeface="Arial" panose="020B0604020202020204" pitchFamily="34" charset="0"/>
              </a:rPr>
              <a:t>financial</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conditions</a:t>
            </a:r>
            <a:r>
              <a:rPr lang="tr-TR" sz="1800" dirty="0">
                <a:solidFill>
                  <a:srgbClr val="C00000"/>
                </a:solidFill>
                <a:latin typeface="Arial" panose="020B0604020202020204" pitchFamily="34" charset="0"/>
                <a:cs typeface="Arial" panose="020B0604020202020204" pitchFamily="34" charset="0"/>
              </a:rPr>
              <a:t>,</a:t>
            </a:r>
          </a:p>
          <a:p>
            <a:pPr marL="457200" lvl="1" indent="0">
              <a:buNone/>
            </a:pPr>
            <a:r>
              <a:rPr lang="tr-TR" sz="1800" b="1" dirty="0">
                <a:solidFill>
                  <a:srgbClr val="0070C0"/>
                </a:solidFill>
                <a:cs typeface="Calibri"/>
              </a:rPr>
              <a:t>② </a:t>
            </a:r>
            <a:r>
              <a:rPr lang="tr-TR" sz="1800" b="1" dirty="0" err="1" smtClean="0">
                <a:solidFill>
                  <a:srgbClr val="0070C0"/>
                </a:solidFill>
                <a:latin typeface="Arial" panose="020B0604020202020204" pitchFamily="34" charset="0"/>
                <a:cs typeface="Arial" panose="020B0604020202020204" pitchFamily="34" charset="0"/>
              </a:rPr>
              <a:t>reduce</a:t>
            </a:r>
            <a:r>
              <a:rPr lang="tr-TR" sz="1800" b="1" dirty="0" smtClean="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the</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sensitivity</a:t>
            </a:r>
            <a:r>
              <a:rPr lang="tr-TR" sz="1800" b="1" dirty="0">
                <a:solidFill>
                  <a:srgbClr val="0070C0"/>
                </a:solidFill>
                <a:latin typeface="Arial" panose="020B0604020202020204" pitchFamily="34" charset="0"/>
                <a:cs typeface="Arial" panose="020B0604020202020204" pitchFamily="34" charset="0"/>
              </a:rPr>
              <a:t> of </a:t>
            </a:r>
            <a:r>
              <a:rPr lang="tr-TR" sz="1800" b="1" dirty="0" err="1">
                <a:solidFill>
                  <a:srgbClr val="0070C0"/>
                </a:solidFill>
                <a:latin typeface="Arial" panose="020B0604020202020204" pitchFamily="34" charset="0"/>
                <a:cs typeface="Arial" panose="020B0604020202020204" pitchFamily="34" charset="0"/>
              </a:rPr>
              <a:t>domestic</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credit</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growth</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to</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capital</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inflows</a:t>
            </a:r>
            <a:r>
              <a:rPr lang="tr-TR" sz="1800" b="1" dirty="0" smtClean="0">
                <a:solidFill>
                  <a:srgbClr val="0070C0"/>
                </a:solidFill>
                <a:latin typeface="Arial" panose="020B0604020202020204" pitchFamily="34" charset="0"/>
                <a:cs typeface="Arial" panose="020B0604020202020204" pitchFamily="34" charset="0"/>
              </a:rPr>
              <a:t>.</a:t>
            </a:r>
          </a:p>
        </p:txBody>
      </p:sp>
      <p:sp>
        <p:nvSpPr>
          <p:cNvPr id="4" name="TextBox 3"/>
          <p:cNvSpPr txBox="1"/>
          <p:nvPr/>
        </p:nvSpPr>
        <p:spPr>
          <a:xfrm>
            <a:off x="611560" y="1392973"/>
            <a:ext cx="1296144" cy="646331"/>
          </a:xfrm>
          <a:prstGeom prst="rect">
            <a:avLst/>
          </a:prstGeom>
          <a:noFill/>
        </p:spPr>
        <p:txBody>
          <a:bodyPr wrap="square" rtlCol="0">
            <a:spAutoFit/>
          </a:bodyPr>
          <a:lstStyle/>
          <a:p>
            <a:pPr algn="ct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favorable</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global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financial</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conditions</a:t>
            </a:r>
            <a:endParaRPr lang="tr-TR" sz="1200" dirty="0">
              <a:solidFill>
                <a:srgbClr val="000000">
                  <a:hueOff val="0"/>
                  <a:satOff val="0"/>
                  <a:lumOff val="0"/>
                  <a:alphaOff val="0"/>
                </a:srgbClr>
              </a:solidFill>
              <a:latin typeface="Arial" panose="020B0604020202020204" pitchFamily="34" charset="0"/>
              <a:cs typeface="Arial" panose="020B0604020202020204" pitchFamily="34" charset="0"/>
            </a:endParaRPr>
          </a:p>
        </p:txBody>
      </p:sp>
      <p:sp>
        <p:nvSpPr>
          <p:cNvPr id="10" name="Right Arrow 9"/>
          <p:cNvSpPr/>
          <p:nvPr/>
        </p:nvSpPr>
        <p:spPr>
          <a:xfrm>
            <a:off x="2051720" y="1554338"/>
            <a:ext cx="936104" cy="16201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flipH="1">
            <a:off x="2051720" y="1275606"/>
            <a:ext cx="936104" cy="756084"/>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03848" y="1653648"/>
            <a:ext cx="3240360" cy="1674186"/>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tr-TR" sz="2400" dirty="0" err="1" smtClean="0">
                <a:latin typeface="Arial" pitchFamily="34" charset="0"/>
                <a:cs typeface="Arial" pitchFamily="34" charset="0"/>
              </a:rPr>
              <a:t>Two</a:t>
            </a:r>
            <a:r>
              <a:rPr lang="tr-TR" sz="2400" dirty="0" smtClean="0">
                <a:latin typeface="Arial" pitchFamily="34" charset="0"/>
                <a:cs typeface="Arial" pitchFamily="34" charset="0"/>
              </a:rPr>
              <a:t> main </a:t>
            </a:r>
            <a:r>
              <a:rPr lang="tr-TR" sz="2400" dirty="0" err="1" smtClean="0">
                <a:latin typeface="Arial" pitchFamily="34" charset="0"/>
                <a:cs typeface="Arial" pitchFamily="34" charset="0"/>
              </a:rPr>
              <a:t>questions</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we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would</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like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to</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address</a:t>
            </a:r>
            <a:r>
              <a:rPr lang="tr-TR" sz="2400" dirty="0" smtClean="0">
                <a:latin typeface="Arial" pitchFamily="34" charset="0"/>
                <a:cs typeface="Arial" pitchFamily="34" charset="0"/>
              </a:rPr>
              <a:t>:</a:t>
            </a:r>
            <a:endParaRPr lang="tr-TR" sz="2400" dirty="0"/>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50</a:t>
            </a:fld>
            <a:endParaRPr lang="tr-TR">
              <a:solidFill>
                <a:srgbClr val="FFFFFF"/>
              </a:solidFill>
            </a:endParaRPr>
          </a:p>
        </p:txBody>
      </p:sp>
    </p:spTree>
    <p:extLst>
      <p:ext uri="{BB962C8B-B14F-4D97-AF65-F5344CB8AC3E}">
        <p14:creationId xmlns:p14="http://schemas.microsoft.com/office/powerpoint/2010/main" val="11624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4104456"/>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dirty="0" smtClean="0"/>
              <a:t>Turkey has implemented a battery of macroprudential policies to support </a:t>
            </a:r>
            <a:r>
              <a:rPr lang="tr-TR" sz="2400" dirty="0" err="1" smtClean="0"/>
              <a:t>financial</a:t>
            </a:r>
            <a:r>
              <a:rPr lang="tr-TR" sz="2400" dirty="0" smtClean="0"/>
              <a:t> </a:t>
            </a:r>
            <a:r>
              <a:rPr lang="tr-TR" sz="2400" dirty="0" err="1" smtClean="0"/>
              <a:t>stability</a:t>
            </a:r>
            <a:r>
              <a:rPr lang="tr-TR" sz="2400" dirty="0" smtClean="0"/>
              <a:t>.</a:t>
            </a:r>
          </a:p>
          <a:p>
            <a:pPr>
              <a:buFont typeface="Arial" pitchFamily="34" charset="0"/>
              <a:buChar char="•"/>
            </a:pPr>
            <a:r>
              <a:rPr lang="tr-TR" sz="2400" dirty="0" smtClean="0"/>
              <a:t>A comparative framework to study the effectiveness of capital- flows-related financial </a:t>
            </a:r>
            <a:r>
              <a:rPr lang="tr-TR" sz="2400" dirty="0" err="1" smtClean="0"/>
              <a:t>stability</a:t>
            </a:r>
            <a:r>
              <a:rPr lang="tr-TR" sz="2400" dirty="0" smtClean="0"/>
              <a:t> </a:t>
            </a:r>
            <a:r>
              <a:rPr lang="tr-TR" sz="2400" dirty="0" err="1" smtClean="0"/>
              <a:t>measures</a:t>
            </a:r>
            <a:r>
              <a:rPr lang="tr-TR" sz="2400" dirty="0" smtClean="0"/>
              <a:t>.</a:t>
            </a:r>
          </a:p>
          <a:p>
            <a:pPr>
              <a:buFont typeface="Arial" pitchFamily="34" charset="0"/>
              <a:buChar char="•"/>
            </a:pPr>
            <a:endParaRPr lang="tr-TR" sz="2400" dirty="0" smtClean="0"/>
          </a:p>
          <a:p>
            <a:pPr>
              <a:buFont typeface="Arial" pitchFamily="34" charset="0"/>
              <a:buChar char="•"/>
            </a:pPr>
            <a:r>
              <a:rPr lang="tr-TR" sz="2400" u="sng" dirty="0" err="1" smtClean="0"/>
              <a:t>Two</a:t>
            </a:r>
            <a:r>
              <a:rPr lang="tr-TR" sz="2400" u="sng" dirty="0" smtClean="0"/>
              <a:t> Main </a:t>
            </a:r>
            <a:r>
              <a:rPr lang="tr-TR" sz="2400" u="sng" dirty="0" err="1" smtClean="0"/>
              <a:t>Questions</a:t>
            </a:r>
            <a:r>
              <a:rPr lang="tr-TR" sz="2400" u="sng" dirty="0" smtClean="0"/>
              <a:t>:</a:t>
            </a:r>
          </a:p>
          <a:p>
            <a:pPr marL="457200" lvl="1" indent="0">
              <a:buNone/>
            </a:pPr>
            <a:r>
              <a:rPr lang="tr-TR" sz="2000" b="1" dirty="0" smtClean="0">
                <a:solidFill>
                  <a:srgbClr val="C00000"/>
                </a:solidFill>
                <a:latin typeface="Calibri"/>
                <a:cs typeface="Calibri"/>
              </a:rPr>
              <a:t>① </a:t>
            </a:r>
            <a:r>
              <a:rPr lang="tr-TR" sz="2000" b="1" dirty="0" smtClean="0">
                <a:solidFill>
                  <a:srgbClr val="C00000"/>
                </a:solidFill>
              </a:rPr>
              <a:t>Do portfolio inflows become less sensitive to fluctuations in global risk perceptions after the new policy framework (compared to other economies</a:t>
            </a:r>
            <a:r>
              <a:rPr lang="tr-TR" sz="2000" b="1" dirty="0" smtClean="0">
                <a:solidFill>
                  <a:srgbClr val="C00000"/>
                </a:solidFill>
              </a:rPr>
              <a:t>)?</a:t>
            </a:r>
            <a:endParaRPr lang="tr-TR" sz="2000" b="1" dirty="0" smtClean="0">
              <a:solidFill>
                <a:srgbClr val="C00000"/>
              </a:solidFill>
            </a:endParaRPr>
          </a:p>
          <a:p>
            <a:pPr marL="457200" lvl="1" indent="0">
              <a:buNone/>
            </a:pPr>
            <a:r>
              <a:rPr lang="tr-TR" sz="2000" b="1" dirty="0" smtClean="0">
                <a:solidFill>
                  <a:srgbClr val="0070C0"/>
                </a:solidFill>
                <a:cs typeface="Calibri"/>
              </a:rPr>
              <a:t>② </a:t>
            </a:r>
            <a:r>
              <a:rPr lang="tr-TR" sz="2000" b="1" dirty="0" err="1" smtClean="0">
                <a:solidFill>
                  <a:srgbClr val="0070C0"/>
                </a:solidFill>
              </a:rPr>
              <a:t>Does</a:t>
            </a:r>
            <a:r>
              <a:rPr lang="tr-TR" sz="2000" b="1" dirty="0" smtClean="0">
                <a:solidFill>
                  <a:srgbClr val="0070C0"/>
                </a:solidFill>
              </a:rPr>
              <a:t> </a:t>
            </a:r>
            <a:r>
              <a:rPr lang="tr-TR" sz="2000" b="1" dirty="0" err="1" smtClean="0">
                <a:solidFill>
                  <a:srgbClr val="0070C0"/>
                </a:solidFill>
              </a:rPr>
              <a:t>credit</a:t>
            </a:r>
            <a:r>
              <a:rPr lang="tr-TR" sz="2000" b="1" dirty="0" smtClean="0">
                <a:solidFill>
                  <a:srgbClr val="0070C0"/>
                </a:solidFill>
              </a:rPr>
              <a:t> </a:t>
            </a:r>
            <a:r>
              <a:rPr lang="tr-TR" sz="2000" b="1" dirty="0" err="1" smtClean="0">
                <a:solidFill>
                  <a:srgbClr val="0070C0"/>
                </a:solidFill>
              </a:rPr>
              <a:t>growth</a:t>
            </a:r>
            <a:r>
              <a:rPr lang="tr-TR" sz="2000" b="1" dirty="0" smtClean="0">
                <a:solidFill>
                  <a:srgbClr val="0070C0"/>
                </a:solidFill>
              </a:rPr>
              <a:t> </a:t>
            </a:r>
            <a:r>
              <a:rPr lang="tr-TR" sz="2000" b="1" dirty="0" err="1" smtClean="0">
                <a:solidFill>
                  <a:srgbClr val="0070C0"/>
                </a:solidFill>
              </a:rPr>
              <a:t>become</a:t>
            </a:r>
            <a:r>
              <a:rPr lang="tr-TR" sz="2000" b="1" dirty="0" smtClean="0">
                <a:solidFill>
                  <a:srgbClr val="0070C0"/>
                </a:solidFill>
              </a:rPr>
              <a:t> </a:t>
            </a:r>
            <a:r>
              <a:rPr lang="tr-TR" sz="2000" b="1" dirty="0" err="1" smtClean="0">
                <a:solidFill>
                  <a:srgbClr val="0070C0"/>
                </a:solidFill>
              </a:rPr>
              <a:t>less</a:t>
            </a:r>
            <a:r>
              <a:rPr lang="tr-TR" sz="2000" b="1" dirty="0" smtClean="0">
                <a:solidFill>
                  <a:srgbClr val="0070C0"/>
                </a:solidFill>
              </a:rPr>
              <a:t> </a:t>
            </a:r>
            <a:r>
              <a:rPr lang="tr-TR" sz="2000" b="1" dirty="0" err="1" smtClean="0">
                <a:solidFill>
                  <a:srgbClr val="0070C0"/>
                </a:solidFill>
              </a:rPr>
              <a:t>immune</a:t>
            </a:r>
            <a:r>
              <a:rPr lang="tr-TR" sz="2000" b="1" dirty="0" smtClean="0">
                <a:solidFill>
                  <a:srgbClr val="0070C0"/>
                </a:solidFill>
              </a:rPr>
              <a:t> </a:t>
            </a:r>
            <a:r>
              <a:rPr lang="tr-TR" sz="2000" b="1" dirty="0" err="1" smtClean="0">
                <a:solidFill>
                  <a:srgbClr val="0070C0"/>
                </a:solidFill>
              </a:rPr>
              <a:t>to</a:t>
            </a:r>
            <a:r>
              <a:rPr lang="tr-TR" sz="2000" b="1" dirty="0" smtClean="0">
                <a:solidFill>
                  <a:srgbClr val="0070C0"/>
                </a:solidFill>
              </a:rPr>
              <a:t> </a:t>
            </a:r>
            <a:r>
              <a:rPr lang="tr-TR" sz="2000" b="1" dirty="0" err="1" smtClean="0">
                <a:solidFill>
                  <a:srgbClr val="0070C0"/>
                </a:solidFill>
              </a:rPr>
              <a:t>swings</a:t>
            </a:r>
            <a:r>
              <a:rPr lang="tr-TR" sz="2000" b="1" dirty="0" smtClean="0">
                <a:solidFill>
                  <a:srgbClr val="0070C0"/>
                </a:solidFill>
              </a:rPr>
              <a:t> in </a:t>
            </a:r>
            <a:r>
              <a:rPr lang="tr-TR" sz="2000" b="1" dirty="0" err="1" smtClean="0">
                <a:solidFill>
                  <a:srgbClr val="0070C0"/>
                </a:solidFill>
              </a:rPr>
              <a:t>portfolio</a:t>
            </a:r>
            <a:r>
              <a:rPr lang="tr-TR" sz="2000" b="1" dirty="0" smtClean="0">
                <a:solidFill>
                  <a:srgbClr val="0070C0"/>
                </a:solidFill>
              </a:rPr>
              <a:t> </a:t>
            </a:r>
            <a:r>
              <a:rPr lang="tr-TR" sz="2000" b="1" dirty="0" err="1" smtClean="0">
                <a:solidFill>
                  <a:srgbClr val="0070C0"/>
                </a:solidFill>
              </a:rPr>
              <a:t>flows</a:t>
            </a:r>
            <a:r>
              <a:rPr lang="tr-TR" sz="2000" b="1" dirty="0">
                <a:solidFill>
                  <a:srgbClr val="0070C0"/>
                </a:solidFill>
              </a:rPr>
              <a:t> </a:t>
            </a:r>
            <a:r>
              <a:rPr lang="tr-TR" sz="2000" b="1" dirty="0" err="1">
                <a:solidFill>
                  <a:srgbClr val="0070C0"/>
                </a:solidFill>
              </a:rPr>
              <a:t>after</a:t>
            </a:r>
            <a:r>
              <a:rPr lang="tr-TR" sz="2000" b="1" dirty="0">
                <a:solidFill>
                  <a:srgbClr val="0070C0"/>
                </a:solidFill>
              </a:rPr>
              <a:t> </a:t>
            </a:r>
            <a:r>
              <a:rPr lang="tr-TR" sz="2000" b="1" dirty="0" err="1">
                <a:solidFill>
                  <a:srgbClr val="0070C0"/>
                </a:solidFill>
              </a:rPr>
              <a:t>the</a:t>
            </a:r>
            <a:r>
              <a:rPr lang="tr-TR" sz="2000" b="1" dirty="0">
                <a:solidFill>
                  <a:srgbClr val="0070C0"/>
                </a:solidFill>
              </a:rPr>
              <a:t> </a:t>
            </a:r>
            <a:r>
              <a:rPr lang="tr-TR" sz="2000" b="1" dirty="0" err="1">
                <a:solidFill>
                  <a:srgbClr val="0070C0"/>
                </a:solidFill>
              </a:rPr>
              <a:t>new</a:t>
            </a:r>
            <a:r>
              <a:rPr lang="tr-TR" sz="2000" b="1" dirty="0">
                <a:solidFill>
                  <a:srgbClr val="0070C0"/>
                </a:solidFill>
              </a:rPr>
              <a:t> </a:t>
            </a:r>
            <a:r>
              <a:rPr lang="tr-TR" sz="2000" b="1" dirty="0" err="1">
                <a:solidFill>
                  <a:srgbClr val="0070C0"/>
                </a:solidFill>
              </a:rPr>
              <a:t>policy</a:t>
            </a:r>
            <a:r>
              <a:rPr lang="tr-TR" sz="2000" b="1" dirty="0">
                <a:solidFill>
                  <a:srgbClr val="0070C0"/>
                </a:solidFill>
              </a:rPr>
              <a:t> </a:t>
            </a:r>
            <a:r>
              <a:rPr lang="tr-TR" sz="2000" b="1" dirty="0" err="1" smtClean="0">
                <a:solidFill>
                  <a:srgbClr val="0070C0"/>
                </a:solidFill>
              </a:rPr>
              <a:t>framework</a:t>
            </a:r>
            <a:r>
              <a:rPr lang="tr-TR" sz="2000" b="1" dirty="0" smtClean="0">
                <a:solidFill>
                  <a:srgbClr val="0070C0"/>
                </a:solidFill>
              </a:rPr>
              <a:t> (</a:t>
            </a:r>
            <a:r>
              <a:rPr lang="tr-TR" sz="2000" b="1" dirty="0" err="1" smtClean="0">
                <a:solidFill>
                  <a:srgbClr val="0070C0"/>
                </a:solidFill>
              </a:rPr>
              <a:t>compared</a:t>
            </a:r>
            <a:r>
              <a:rPr lang="tr-TR" sz="2000" b="1" dirty="0" smtClean="0">
                <a:solidFill>
                  <a:srgbClr val="0070C0"/>
                </a:solidFill>
              </a:rPr>
              <a:t> </a:t>
            </a:r>
            <a:r>
              <a:rPr lang="tr-TR" sz="2000" b="1" dirty="0" err="1" smtClean="0">
                <a:solidFill>
                  <a:srgbClr val="0070C0"/>
                </a:solidFill>
              </a:rPr>
              <a:t>to</a:t>
            </a:r>
            <a:r>
              <a:rPr lang="tr-TR" sz="2000" b="1" dirty="0" smtClean="0">
                <a:solidFill>
                  <a:srgbClr val="0070C0"/>
                </a:solidFill>
              </a:rPr>
              <a:t> </a:t>
            </a:r>
            <a:r>
              <a:rPr lang="tr-TR" sz="2000" b="1" dirty="0" err="1" smtClean="0">
                <a:solidFill>
                  <a:srgbClr val="0070C0"/>
                </a:solidFill>
              </a:rPr>
              <a:t>other</a:t>
            </a:r>
            <a:r>
              <a:rPr lang="tr-TR" sz="2000" b="1" dirty="0" smtClean="0">
                <a:solidFill>
                  <a:srgbClr val="0070C0"/>
                </a:solidFill>
              </a:rPr>
              <a:t> </a:t>
            </a:r>
            <a:r>
              <a:rPr lang="tr-TR" sz="2000" b="1" dirty="0" err="1" smtClean="0">
                <a:solidFill>
                  <a:srgbClr val="0070C0"/>
                </a:solidFill>
              </a:rPr>
              <a:t>economies</a:t>
            </a:r>
            <a:r>
              <a:rPr lang="tr-TR" sz="2000" b="1" dirty="0" smtClean="0">
                <a:solidFill>
                  <a:srgbClr val="0070C0"/>
                </a:solidFill>
              </a:rPr>
              <a:t>)? </a:t>
            </a:r>
          </a:p>
          <a:p>
            <a:pPr>
              <a:buFont typeface="Arial" panose="020B0604020202020204" pitchFamily="34" charset="0"/>
              <a:buChar char="•"/>
            </a:pPr>
            <a:endParaRPr lang="tr-TR" sz="2400" dirty="0" smtClean="0"/>
          </a:p>
          <a:p>
            <a:pPr>
              <a:buFont typeface="Arial" panose="020B0604020202020204" pitchFamily="34" charset="0"/>
              <a:buChar char="•"/>
            </a:pPr>
            <a:r>
              <a:rPr lang="tr-TR" sz="2400" dirty="0" err="1" smtClean="0"/>
              <a:t>What</a:t>
            </a:r>
            <a:r>
              <a:rPr lang="tr-TR" sz="2400" dirty="0" smtClean="0"/>
              <a:t> is </a:t>
            </a:r>
            <a:r>
              <a:rPr lang="tr-TR" sz="2400" dirty="0" err="1" smtClean="0"/>
              <a:t>the</a:t>
            </a:r>
            <a:r>
              <a:rPr lang="tr-TR" sz="2400" dirty="0" smtClean="0"/>
              <a:t> </a:t>
            </a:r>
            <a:r>
              <a:rPr lang="tr-TR" sz="2400" dirty="0" err="1" smtClean="0"/>
              <a:t>picture</a:t>
            </a:r>
            <a:r>
              <a:rPr lang="tr-TR" sz="2400" dirty="0" smtClean="0"/>
              <a:t> </a:t>
            </a:r>
            <a:r>
              <a:rPr lang="tr-TR" sz="2400" dirty="0" err="1" smtClean="0"/>
              <a:t>for</a:t>
            </a:r>
            <a:r>
              <a:rPr lang="tr-TR" sz="2400" dirty="0" smtClean="0"/>
              <a:t> </a:t>
            </a:r>
            <a:r>
              <a:rPr lang="tr-TR" sz="2400" dirty="0" err="1" smtClean="0"/>
              <a:t>other</a:t>
            </a:r>
            <a:r>
              <a:rPr lang="tr-TR" sz="2400" dirty="0" smtClean="0"/>
              <a:t> </a:t>
            </a:r>
            <a:r>
              <a:rPr lang="tr-TR" sz="2400" dirty="0" err="1" smtClean="0"/>
              <a:t>emerging</a:t>
            </a:r>
            <a:r>
              <a:rPr lang="tr-TR" sz="2400" dirty="0" smtClean="0"/>
              <a:t> </a:t>
            </a:r>
            <a:r>
              <a:rPr lang="tr-TR" sz="2400" dirty="0" err="1" smtClean="0"/>
              <a:t>countries</a:t>
            </a:r>
            <a:r>
              <a:rPr lang="tr-TR" sz="2400" dirty="0" smtClean="0"/>
              <a:t>?</a:t>
            </a:r>
          </a:p>
        </p:txBody>
      </p:sp>
      <p:sp>
        <p:nvSpPr>
          <p:cNvPr id="2" name="Title 1"/>
          <p:cNvSpPr>
            <a:spLocks noGrp="1"/>
          </p:cNvSpPr>
          <p:nvPr>
            <p:ph type="title"/>
          </p:nvPr>
        </p:nvSpPr>
        <p:spPr/>
        <p:txBody>
          <a:bodyPr/>
          <a:lstStyle/>
          <a:p>
            <a:r>
              <a:rPr lang="tr-TR" dirty="0" err="1">
                <a:latin typeface="Arial" pitchFamily="34" charset="0"/>
                <a:cs typeface="Arial" pitchFamily="34" charset="0"/>
              </a:rPr>
              <a:t>Two</a:t>
            </a:r>
            <a:r>
              <a:rPr lang="tr-TR" dirty="0">
                <a:latin typeface="Arial" pitchFamily="34" charset="0"/>
                <a:cs typeface="Arial" pitchFamily="34" charset="0"/>
              </a:rPr>
              <a:t> main </a:t>
            </a:r>
            <a:r>
              <a:rPr lang="tr-TR" dirty="0" err="1">
                <a:latin typeface="Arial" pitchFamily="34" charset="0"/>
                <a:cs typeface="Arial" pitchFamily="34" charset="0"/>
              </a:rPr>
              <a:t>questions</a:t>
            </a:r>
            <a:r>
              <a:rPr lang="tr-TR" dirty="0">
                <a:latin typeface="Arial" pitchFamily="34" charset="0"/>
                <a:cs typeface="Arial" pitchFamily="34" charset="0"/>
              </a:rPr>
              <a:t> </a:t>
            </a:r>
            <a:r>
              <a:rPr lang="tr-TR" dirty="0" err="1">
                <a:latin typeface="Arial" pitchFamily="34" charset="0"/>
                <a:cs typeface="Arial" pitchFamily="34" charset="0"/>
              </a:rPr>
              <a:t>we</a:t>
            </a:r>
            <a:r>
              <a:rPr lang="tr-TR" dirty="0">
                <a:latin typeface="Arial" pitchFamily="34" charset="0"/>
                <a:cs typeface="Arial" pitchFamily="34" charset="0"/>
              </a:rPr>
              <a:t> </a:t>
            </a:r>
            <a:r>
              <a:rPr lang="tr-TR" dirty="0" err="1">
                <a:latin typeface="Arial" pitchFamily="34" charset="0"/>
                <a:cs typeface="Arial" pitchFamily="34" charset="0"/>
              </a:rPr>
              <a:t>would</a:t>
            </a:r>
            <a:r>
              <a:rPr lang="tr-TR" dirty="0">
                <a:latin typeface="Arial" pitchFamily="34" charset="0"/>
                <a:cs typeface="Arial" pitchFamily="34" charset="0"/>
              </a:rPr>
              <a:t> </a:t>
            </a:r>
            <a:r>
              <a:rPr lang="tr-TR" dirty="0" err="1">
                <a:latin typeface="Arial" pitchFamily="34" charset="0"/>
                <a:cs typeface="Arial" pitchFamily="34" charset="0"/>
              </a:rPr>
              <a:t>like</a:t>
            </a:r>
            <a:r>
              <a:rPr lang="tr-TR" dirty="0">
                <a:latin typeface="Arial" pitchFamily="34" charset="0"/>
                <a:cs typeface="Arial" pitchFamily="34" charset="0"/>
              </a:rPr>
              <a:t> </a:t>
            </a:r>
            <a:r>
              <a:rPr lang="tr-TR" dirty="0" err="1">
                <a:latin typeface="Arial" pitchFamily="34" charset="0"/>
                <a:cs typeface="Arial" pitchFamily="34" charset="0"/>
              </a:rPr>
              <a:t>to</a:t>
            </a:r>
            <a:r>
              <a:rPr lang="tr-TR" dirty="0">
                <a:latin typeface="Arial" pitchFamily="34" charset="0"/>
                <a:cs typeface="Arial" pitchFamily="34" charset="0"/>
              </a:rPr>
              <a:t> </a:t>
            </a:r>
            <a:r>
              <a:rPr lang="tr-TR" dirty="0" err="1">
                <a:latin typeface="Arial" pitchFamily="34" charset="0"/>
                <a:cs typeface="Arial" pitchFamily="34" charset="0"/>
              </a:rPr>
              <a:t>address</a:t>
            </a:r>
            <a:r>
              <a:rPr lang="tr-TR" dirty="0">
                <a:latin typeface="Arial" pitchFamily="34" charset="0"/>
                <a:cs typeface="Arial" pitchFamily="34" charset="0"/>
              </a:rPr>
              <a:t>:</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51</a:t>
            </a:fld>
            <a:endParaRPr lang="tr-TR">
              <a:solidFill>
                <a:srgbClr val="FFFFFF"/>
              </a:solidFill>
            </a:endParaRPr>
          </a:p>
        </p:txBody>
      </p:sp>
    </p:spTree>
    <p:extLst>
      <p:ext uri="{BB962C8B-B14F-4D97-AF65-F5344CB8AC3E}">
        <p14:creationId xmlns:p14="http://schemas.microsoft.com/office/powerpoint/2010/main" val="315694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72273" y="586978"/>
            <a:ext cx="8305800" cy="2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30000"/>
              </a:spcBef>
              <a:buClr>
                <a:srgbClr val="1F497D"/>
              </a:buClr>
              <a:buSzPct val="90000"/>
            </a:pPr>
            <a:endParaRPr lang="tr-TR" sz="2400" dirty="0">
              <a:solidFill>
                <a:srgbClr val="333333"/>
              </a:solidFill>
              <a:latin typeface="Arial" pitchFamily="34" charset="0"/>
              <a:cs typeface="Arial" pitchFamily="34" charset="0"/>
            </a:endParaRPr>
          </a:p>
          <a:p>
            <a:pPr>
              <a:lnSpc>
                <a:spcPct val="120000"/>
              </a:lnSpc>
              <a:spcBef>
                <a:spcPct val="30000"/>
              </a:spcBef>
              <a:buClr>
                <a:srgbClr val="1F497D"/>
              </a:buClr>
              <a:buSzPct val="90000"/>
            </a:pPr>
            <a:endParaRPr lang="tr-TR" sz="2000" dirty="0" smtClean="0">
              <a:solidFill>
                <a:srgbClr val="000000"/>
              </a:solidFill>
              <a:latin typeface="Century Gothic" panose="020B0502020202020204" pitchFamily="34" charset="0"/>
              <a:cs typeface="Arial" pitchFamily="34" charset="0"/>
            </a:endParaRPr>
          </a:p>
          <a:p>
            <a:pPr>
              <a:lnSpc>
                <a:spcPct val="120000"/>
              </a:lnSpc>
              <a:spcBef>
                <a:spcPct val="30000"/>
              </a:spcBef>
              <a:buClr>
                <a:srgbClr val="1F497D"/>
              </a:buClr>
              <a:buSzPct val="90000"/>
              <a:buFontTx/>
              <a:buBlip>
                <a:blip r:embed="rId2"/>
              </a:buBlip>
            </a:pPr>
            <a:endParaRPr lang="tr-TR" sz="2000" dirty="0" smtClean="0">
              <a:solidFill>
                <a:srgbClr val="000000"/>
              </a:solidFill>
              <a:latin typeface="Century Gothic" panose="020B0502020202020204" pitchFamily="34" charset="0"/>
              <a:cs typeface="Arial" pitchFamily="34" charset="0"/>
            </a:endParaRPr>
          </a:p>
          <a:p>
            <a:pPr>
              <a:lnSpc>
                <a:spcPct val="120000"/>
              </a:lnSpc>
              <a:spcBef>
                <a:spcPct val="30000"/>
              </a:spcBef>
              <a:buClr>
                <a:srgbClr val="1F497D"/>
              </a:buClr>
              <a:buSzPct val="90000"/>
              <a:buFontTx/>
              <a:buBlip>
                <a:blip r:embed="rId2"/>
              </a:buBlip>
            </a:pPr>
            <a:endParaRPr lang="tr-TR" sz="2000" dirty="0">
              <a:solidFill>
                <a:srgbClr val="000000"/>
              </a:solidFill>
              <a:latin typeface="Century Gothic" panose="020B0502020202020204" pitchFamily="34" charset="0"/>
              <a:cs typeface="Arial" pitchFamily="34" charset="0"/>
            </a:endParaRPr>
          </a:p>
          <a:p>
            <a:pPr>
              <a:lnSpc>
                <a:spcPct val="120000"/>
              </a:lnSpc>
              <a:spcBef>
                <a:spcPct val="30000"/>
              </a:spcBef>
              <a:buClr>
                <a:srgbClr val="1F497D"/>
              </a:buClr>
              <a:buSzPct val="90000"/>
              <a:buFontTx/>
              <a:buBlip>
                <a:blip r:embed="rId2"/>
              </a:buBlip>
            </a:pPr>
            <a:endParaRPr lang="tr-TR" sz="2000" dirty="0" smtClean="0">
              <a:solidFill>
                <a:srgbClr val="000000"/>
              </a:solidFill>
              <a:latin typeface="Century Gothic" panose="020B0502020202020204" pitchFamily="34" charset="0"/>
              <a:cs typeface="Arial" pitchFamily="34" charset="0"/>
            </a:endParaRPr>
          </a:p>
          <a:p>
            <a:pPr>
              <a:lnSpc>
                <a:spcPct val="120000"/>
              </a:lnSpc>
              <a:spcBef>
                <a:spcPct val="30000"/>
              </a:spcBef>
              <a:buClr>
                <a:srgbClr val="1F497D"/>
              </a:buClr>
              <a:buSzPct val="90000"/>
              <a:buFontTx/>
              <a:buBlip>
                <a:blip r:embed="rId2"/>
              </a:buBlip>
            </a:pPr>
            <a:endParaRPr lang="tr-TR" sz="2000" dirty="0">
              <a:solidFill>
                <a:srgbClr val="000000"/>
              </a:solidFill>
              <a:latin typeface="Century Gothic" panose="020B0502020202020204" pitchFamily="34" charset="0"/>
              <a:cs typeface="Arial" pitchFamily="34" charset="0"/>
            </a:endParaRPr>
          </a:p>
        </p:txBody>
      </p:sp>
      <p:sp>
        <p:nvSpPr>
          <p:cNvPr id="3" name="Rectangle 3"/>
          <p:cNvSpPr>
            <a:spLocks noChangeArrowheads="1"/>
          </p:cNvSpPr>
          <p:nvPr/>
        </p:nvSpPr>
        <p:spPr bwMode="auto">
          <a:xfrm>
            <a:off x="0" y="1686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srgbClr val="000000"/>
              </a:solidFill>
              <a:latin typeface="Arial" pitchFamily="34" charset="0"/>
              <a:cs typeface="Arial" pitchFamily="34" charset="0"/>
            </a:endParaRPr>
          </a:p>
        </p:txBody>
      </p:sp>
      <p:sp>
        <p:nvSpPr>
          <p:cNvPr id="37888" name="TextBox 37887"/>
          <p:cNvSpPr txBox="1"/>
          <p:nvPr/>
        </p:nvSpPr>
        <p:spPr>
          <a:xfrm>
            <a:off x="464737" y="742950"/>
            <a:ext cx="8214527" cy="4278094"/>
          </a:xfrm>
          <a:prstGeom prst="rect">
            <a:avLst/>
          </a:prstGeom>
          <a:noFill/>
        </p:spPr>
        <p:txBody>
          <a:bodyPr wrap="square" rtlCol="0">
            <a:spAutoFit/>
          </a:bodyPr>
          <a:lstStyle/>
          <a:p>
            <a:pPr marL="285750" indent="-285750" algn="just">
              <a:spcBef>
                <a:spcPct val="50000"/>
              </a:spcBef>
              <a:buFont typeface="Arial" panose="020B0604020202020204" pitchFamily="34" charset="0"/>
              <a:buChar char="•"/>
            </a:pPr>
            <a:r>
              <a:rPr lang="tr-TR" sz="1600" dirty="0" err="1">
                <a:latin typeface="Calibri" panose="020F0502020204030204" pitchFamily="34" charset="0"/>
                <a:cs typeface="+mn-cs"/>
              </a:rPr>
              <a:t>Need</a:t>
            </a:r>
            <a:r>
              <a:rPr lang="tr-TR" sz="1600" dirty="0">
                <a:latin typeface="Calibri" panose="020F0502020204030204" pitchFamily="34" charset="0"/>
                <a:cs typeface="+mn-cs"/>
              </a:rPr>
              <a:t> </a:t>
            </a:r>
            <a:r>
              <a:rPr lang="tr-TR" sz="1600" dirty="0" err="1">
                <a:latin typeface="Calibri" panose="020F0502020204030204" pitchFamily="34" charset="0"/>
                <a:cs typeface="+mn-cs"/>
              </a:rPr>
              <a:t>to</a:t>
            </a:r>
            <a:r>
              <a:rPr lang="tr-TR" sz="1600" dirty="0">
                <a:latin typeface="Calibri" panose="020F0502020204030204" pitchFamily="34" charset="0"/>
                <a:cs typeface="+mn-cs"/>
              </a:rPr>
              <a:t> </a:t>
            </a:r>
            <a:r>
              <a:rPr lang="tr-TR" sz="1600" dirty="0" err="1">
                <a:latin typeface="Calibri" panose="020F0502020204030204" pitchFamily="34" charset="0"/>
                <a:cs typeface="+mn-cs"/>
              </a:rPr>
              <a:t>decide</a:t>
            </a:r>
            <a:r>
              <a:rPr lang="tr-TR" sz="1600" dirty="0">
                <a:latin typeface="Calibri" panose="020F0502020204030204" pitchFamily="34" charset="0"/>
                <a:cs typeface="+mn-cs"/>
              </a:rPr>
              <a:t> </a:t>
            </a:r>
            <a:r>
              <a:rPr lang="tr-TR" sz="1600" dirty="0" err="1">
                <a:latin typeface="Calibri" panose="020F0502020204030204" pitchFamily="34" charset="0"/>
                <a:cs typeface="+mn-cs"/>
              </a:rPr>
              <a:t>the</a:t>
            </a:r>
            <a:r>
              <a:rPr lang="tr-TR" sz="1600" dirty="0">
                <a:latin typeface="Calibri" panose="020F0502020204030204" pitchFamily="34" charset="0"/>
                <a:cs typeface="+mn-cs"/>
              </a:rPr>
              <a:t> ‘</a:t>
            </a:r>
            <a:r>
              <a:rPr lang="tr-TR" sz="1600" dirty="0" err="1">
                <a:latin typeface="Calibri" panose="020F0502020204030204" pitchFamily="34" charset="0"/>
                <a:cs typeface="+mn-cs"/>
              </a:rPr>
              <a:t>specific</a:t>
            </a:r>
            <a:r>
              <a:rPr lang="tr-TR" sz="1600" dirty="0">
                <a:latin typeface="Calibri" panose="020F0502020204030204" pitchFamily="34" charset="0"/>
                <a:cs typeface="+mn-cs"/>
              </a:rPr>
              <a:t>’ </a:t>
            </a:r>
            <a:r>
              <a:rPr lang="tr-TR" sz="1600" dirty="0" err="1">
                <a:latin typeface="Calibri" panose="020F0502020204030204" pitchFamily="34" charset="0"/>
                <a:cs typeface="+mn-cs"/>
              </a:rPr>
              <a:t>objective</a:t>
            </a:r>
            <a:r>
              <a:rPr lang="tr-TR" sz="1600" dirty="0">
                <a:latin typeface="Calibri" panose="020F0502020204030204" pitchFamily="34" charset="0"/>
                <a:cs typeface="+mn-cs"/>
              </a:rPr>
              <a:t> of </a:t>
            </a:r>
            <a:r>
              <a:rPr lang="tr-TR" sz="1600" dirty="0" err="1">
                <a:latin typeface="Calibri" panose="020F0502020204030204" pitchFamily="34" charset="0"/>
                <a:cs typeface="+mn-cs"/>
              </a:rPr>
              <a:t>the</a:t>
            </a:r>
            <a:r>
              <a:rPr lang="tr-TR" sz="1600" dirty="0">
                <a:latin typeface="Calibri" panose="020F0502020204030204" pitchFamily="34" charset="0"/>
                <a:cs typeface="+mn-cs"/>
              </a:rPr>
              <a:t> </a:t>
            </a:r>
            <a:r>
              <a:rPr lang="tr-TR" sz="1600" dirty="0" err="1">
                <a:latin typeface="Calibri" panose="020F0502020204030204" pitchFamily="34" charset="0"/>
                <a:cs typeface="+mn-cs"/>
              </a:rPr>
              <a:t>policy</a:t>
            </a:r>
            <a:r>
              <a:rPr lang="tr-TR" sz="1600" dirty="0">
                <a:latin typeface="Calibri" panose="020F0502020204030204" pitchFamily="34" charset="0"/>
                <a:cs typeface="+mn-cs"/>
              </a:rPr>
              <a:t> </a:t>
            </a:r>
            <a:r>
              <a:rPr lang="tr-TR" sz="1600" dirty="0" err="1">
                <a:latin typeface="Calibri" panose="020F0502020204030204" pitchFamily="34" charset="0"/>
                <a:cs typeface="+mn-cs"/>
              </a:rPr>
              <a:t>tool</a:t>
            </a:r>
            <a:r>
              <a:rPr lang="tr-TR" sz="1600" dirty="0">
                <a:latin typeface="Calibri" panose="020F0502020204030204" pitchFamily="34" charset="0"/>
                <a:cs typeface="+mn-cs"/>
              </a:rPr>
              <a:t>/</a:t>
            </a:r>
            <a:r>
              <a:rPr lang="tr-TR" sz="1600" dirty="0" err="1">
                <a:latin typeface="Calibri" panose="020F0502020204030204" pitchFamily="34" charset="0"/>
                <a:cs typeface="+mn-cs"/>
              </a:rPr>
              <a:t>framework</a:t>
            </a:r>
            <a:r>
              <a:rPr lang="tr-TR" sz="1600" dirty="0">
                <a:latin typeface="Calibri" panose="020F0502020204030204" pitchFamily="34" charset="0"/>
                <a:cs typeface="+mn-cs"/>
              </a:rPr>
              <a:t>: </a:t>
            </a:r>
          </a:p>
          <a:p>
            <a:pPr marL="742950" lvl="1" indent="-285750" algn="just">
              <a:spcBef>
                <a:spcPct val="50000"/>
              </a:spcBef>
              <a:buFont typeface="Arial" panose="020B0604020202020204" pitchFamily="34" charset="0"/>
              <a:buChar char="•"/>
            </a:pPr>
            <a:r>
              <a:rPr lang="tr-TR" sz="1600" dirty="0">
                <a:latin typeface="Calibri" panose="020F0502020204030204" pitchFamily="34" charset="0"/>
                <a:cs typeface="+mn-cs"/>
              </a:rPr>
              <a:t>	</a:t>
            </a:r>
            <a:r>
              <a:rPr lang="tr-TR" sz="1600" dirty="0" err="1">
                <a:latin typeface="Calibri" panose="020F0502020204030204" pitchFamily="34" charset="0"/>
                <a:cs typeface="+mn-cs"/>
              </a:rPr>
              <a:t>inflation</a:t>
            </a:r>
            <a:r>
              <a:rPr lang="tr-TR" sz="1600" dirty="0">
                <a:latin typeface="Calibri" panose="020F0502020204030204" pitchFamily="34" charset="0"/>
                <a:cs typeface="+mn-cs"/>
              </a:rPr>
              <a:t>, </a:t>
            </a:r>
            <a:r>
              <a:rPr lang="tr-TR" sz="1600" dirty="0" err="1">
                <a:latin typeface="Calibri" panose="020F0502020204030204" pitchFamily="34" charset="0"/>
                <a:cs typeface="+mn-cs"/>
              </a:rPr>
              <a:t>credit</a:t>
            </a:r>
            <a:r>
              <a:rPr lang="tr-TR" sz="1600" dirty="0">
                <a:latin typeface="Calibri" panose="020F0502020204030204" pitchFamily="34" charset="0"/>
                <a:cs typeface="+mn-cs"/>
              </a:rPr>
              <a:t> </a:t>
            </a:r>
            <a:r>
              <a:rPr lang="tr-TR" sz="1600" dirty="0" err="1">
                <a:latin typeface="Calibri" panose="020F0502020204030204" pitchFamily="34" charset="0"/>
                <a:cs typeface="+mn-cs"/>
              </a:rPr>
              <a:t>growth</a:t>
            </a:r>
            <a:r>
              <a:rPr lang="tr-TR" sz="1600" dirty="0">
                <a:latin typeface="Calibri" panose="020F0502020204030204" pitchFamily="34" charset="0"/>
                <a:cs typeface="+mn-cs"/>
              </a:rPr>
              <a:t>, </a:t>
            </a:r>
            <a:r>
              <a:rPr lang="tr-TR" sz="1600" dirty="0" err="1">
                <a:latin typeface="Calibri" panose="020F0502020204030204" pitchFamily="34" charset="0"/>
                <a:cs typeface="+mn-cs"/>
              </a:rPr>
              <a:t>lending</a:t>
            </a:r>
            <a:r>
              <a:rPr lang="tr-TR" sz="1600" dirty="0">
                <a:latin typeface="Calibri" panose="020F0502020204030204" pitchFamily="34" charset="0"/>
                <a:cs typeface="+mn-cs"/>
              </a:rPr>
              <a:t> </a:t>
            </a:r>
            <a:r>
              <a:rPr lang="tr-TR" sz="1600" dirty="0" err="1">
                <a:latin typeface="Calibri" panose="020F0502020204030204" pitchFamily="34" charset="0"/>
                <a:cs typeface="+mn-cs"/>
              </a:rPr>
              <a:t>rates</a:t>
            </a:r>
            <a:r>
              <a:rPr lang="tr-TR" sz="1600" dirty="0">
                <a:latin typeface="Calibri" panose="020F0502020204030204" pitchFamily="34" charset="0"/>
                <a:cs typeface="+mn-cs"/>
              </a:rPr>
              <a:t>, </a:t>
            </a:r>
            <a:r>
              <a:rPr lang="tr-TR" sz="1600" dirty="0" err="1">
                <a:latin typeface="Calibri" panose="020F0502020204030204" pitchFamily="34" charset="0"/>
                <a:cs typeface="+mn-cs"/>
              </a:rPr>
              <a:t>lending</a:t>
            </a:r>
            <a:r>
              <a:rPr lang="tr-TR" sz="1600" dirty="0">
                <a:latin typeface="Calibri" panose="020F0502020204030204" pitchFamily="34" charset="0"/>
                <a:cs typeface="+mn-cs"/>
              </a:rPr>
              <a:t>/</a:t>
            </a:r>
            <a:r>
              <a:rPr lang="tr-TR" sz="1600" dirty="0" err="1">
                <a:latin typeface="Calibri" panose="020F0502020204030204" pitchFamily="34" charset="0"/>
                <a:cs typeface="+mn-cs"/>
              </a:rPr>
              <a:t>deposit</a:t>
            </a:r>
            <a:r>
              <a:rPr lang="tr-TR" sz="1600" dirty="0">
                <a:latin typeface="Calibri" panose="020F0502020204030204" pitchFamily="34" charset="0"/>
                <a:cs typeface="+mn-cs"/>
              </a:rPr>
              <a:t> rate spread, </a:t>
            </a:r>
            <a:r>
              <a:rPr lang="tr-TR" sz="1600" dirty="0" err="1">
                <a:latin typeface="Calibri" panose="020F0502020204030204" pitchFamily="34" charset="0"/>
                <a:cs typeface="+mn-cs"/>
              </a:rPr>
              <a:t>term</a:t>
            </a:r>
            <a:r>
              <a:rPr lang="tr-TR" sz="1600" dirty="0">
                <a:latin typeface="Calibri" panose="020F0502020204030204" pitchFamily="34" charset="0"/>
                <a:cs typeface="+mn-cs"/>
              </a:rPr>
              <a:t> </a:t>
            </a:r>
            <a:r>
              <a:rPr lang="tr-TR" sz="1600" dirty="0" err="1">
                <a:latin typeface="Calibri" panose="020F0502020204030204" pitchFamily="34" charset="0"/>
                <a:cs typeface="+mn-cs"/>
              </a:rPr>
              <a:t>premium</a:t>
            </a:r>
            <a:r>
              <a:rPr lang="tr-TR" sz="1600" dirty="0">
                <a:latin typeface="Calibri" panose="020F0502020204030204" pitchFamily="34" charset="0"/>
                <a:cs typeface="+mn-cs"/>
              </a:rPr>
              <a:t>, </a:t>
            </a:r>
            <a:r>
              <a:rPr lang="tr-TR" sz="1600" dirty="0" err="1">
                <a:latin typeface="Calibri" panose="020F0502020204030204" pitchFamily="34" charset="0"/>
                <a:cs typeface="+mn-cs"/>
              </a:rPr>
              <a:t>asset</a:t>
            </a:r>
            <a:r>
              <a:rPr lang="tr-TR" sz="1600" dirty="0">
                <a:latin typeface="Calibri" panose="020F0502020204030204" pitchFamily="34" charset="0"/>
                <a:cs typeface="+mn-cs"/>
              </a:rPr>
              <a:t> </a:t>
            </a:r>
            <a:r>
              <a:rPr lang="tr-TR" sz="1600" dirty="0" err="1">
                <a:latin typeface="Calibri" panose="020F0502020204030204" pitchFamily="34" charset="0"/>
                <a:cs typeface="+mn-cs"/>
              </a:rPr>
              <a:t>prices</a:t>
            </a:r>
            <a:r>
              <a:rPr lang="tr-TR" sz="1600" dirty="0">
                <a:latin typeface="Calibri" panose="020F0502020204030204" pitchFamily="34" charset="0"/>
                <a:cs typeface="+mn-cs"/>
              </a:rPr>
              <a:t>,…</a:t>
            </a:r>
          </a:p>
          <a:p>
            <a:pPr marL="742950" lvl="1" indent="-285750" algn="just">
              <a:spcBef>
                <a:spcPct val="50000"/>
              </a:spcBef>
              <a:buFont typeface="Arial" panose="020B0604020202020204" pitchFamily="34" charset="0"/>
              <a:buChar char="•"/>
            </a:pPr>
            <a:r>
              <a:rPr lang="tr-TR" sz="1600" dirty="0">
                <a:latin typeface="Calibri" panose="020F0502020204030204" pitchFamily="34" charset="0"/>
                <a:cs typeface="+mn-cs"/>
              </a:rPr>
              <a:t>	</a:t>
            </a:r>
            <a:r>
              <a:rPr lang="tr-TR" sz="1600" dirty="0" err="1">
                <a:latin typeface="Calibri" panose="020F0502020204030204" pitchFamily="34" charset="0"/>
                <a:cs typeface="+mn-cs"/>
              </a:rPr>
              <a:t>currency</a:t>
            </a:r>
            <a:r>
              <a:rPr lang="tr-TR" sz="1600" dirty="0">
                <a:latin typeface="Calibri" panose="020F0502020204030204" pitchFamily="34" charset="0"/>
                <a:cs typeface="+mn-cs"/>
              </a:rPr>
              <a:t> risk, </a:t>
            </a:r>
            <a:r>
              <a:rPr lang="tr-TR" sz="1600" dirty="0" err="1">
                <a:latin typeface="Calibri" panose="020F0502020204030204" pitchFamily="34" charset="0"/>
                <a:cs typeface="+mn-cs"/>
              </a:rPr>
              <a:t>maturity</a:t>
            </a:r>
            <a:r>
              <a:rPr lang="tr-TR" sz="1600" dirty="0">
                <a:latin typeface="Calibri" panose="020F0502020204030204" pitchFamily="34" charset="0"/>
                <a:cs typeface="+mn-cs"/>
              </a:rPr>
              <a:t> risk, </a:t>
            </a:r>
            <a:r>
              <a:rPr lang="tr-TR" sz="1600" dirty="0" err="1">
                <a:latin typeface="Calibri" panose="020F0502020204030204" pitchFamily="34" charset="0"/>
                <a:cs typeface="+mn-cs"/>
              </a:rPr>
              <a:t>leverage</a:t>
            </a:r>
            <a:r>
              <a:rPr lang="tr-TR" sz="1600" dirty="0">
                <a:latin typeface="Calibri" panose="020F0502020204030204" pitchFamily="34" charset="0"/>
                <a:cs typeface="+mn-cs"/>
              </a:rPr>
              <a:t> </a:t>
            </a:r>
            <a:r>
              <a:rPr lang="tr-TR" sz="1600" dirty="0" err="1">
                <a:latin typeface="Calibri" panose="020F0502020204030204" pitchFamily="34" charset="0"/>
                <a:cs typeface="+mn-cs"/>
              </a:rPr>
              <a:t>growth</a:t>
            </a:r>
            <a:r>
              <a:rPr lang="tr-TR" sz="1600" dirty="0">
                <a:latin typeface="Calibri" panose="020F0502020204030204" pitchFamily="34" charset="0"/>
                <a:cs typeface="+mn-cs"/>
              </a:rPr>
              <a:t>, </a:t>
            </a:r>
            <a:r>
              <a:rPr lang="tr-TR" sz="1600" dirty="0" err="1">
                <a:latin typeface="Calibri" panose="020F0502020204030204" pitchFamily="34" charset="0"/>
                <a:cs typeface="+mn-cs"/>
              </a:rPr>
              <a:t>systemic</a:t>
            </a:r>
            <a:r>
              <a:rPr lang="tr-TR" sz="1600" dirty="0">
                <a:latin typeface="Calibri" panose="020F0502020204030204" pitchFamily="34" charset="0"/>
                <a:cs typeface="+mn-cs"/>
              </a:rPr>
              <a:t> </a:t>
            </a:r>
            <a:r>
              <a:rPr lang="tr-TR" sz="1600" dirty="0" err="1">
                <a:latin typeface="Calibri" panose="020F0502020204030204" pitchFamily="34" charset="0"/>
                <a:cs typeface="+mn-cs"/>
              </a:rPr>
              <a:t>liquidity</a:t>
            </a:r>
            <a:r>
              <a:rPr lang="tr-TR" sz="1600" dirty="0">
                <a:latin typeface="Calibri" panose="020F0502020204030204" pitchFamily="34" charset="0"/>
                <a:cs typeface="+mn-cs"/>
              </a:rPr>
              <a:t> risk, </a:t>
            </a:r>
            <a:r>
              <a:rPr lang="tr-TR" sz="1600" dirty="0" err="1">
                <a:latin typeface="Calibri" panose="020F0502020204030204" pitchFamily="34" charset="0"/>
                <a:cs typeface="+mn-cs"/>
              </a:rPr>
              <a:t>capital</a:t>
            </a:r>
            <a:r>
              <a:rPr lang="tr-TR" sz="1600" dirty="0">
                <a:latin typeface="Calibri" panose="020F0502020204030204" pitchFamily="34" charset="0"/>
                <a:cs typeface="+mn-cs"/>
              </a:rPr>
              <a:t> </a:t>
            </a:r>
            <a:r>
              <a:rPr lang="tr-TR" sz="1600" dirty="0" err="1">
                <a:latin typeface="Calibri" panose="020F0502020204030204" pitchFamily="34" charset="0"/>
                <a:cs typeface="+mn-cs"/>
              </a:rPr>
              <a:t>buffers</a:t>
            </a:r>
            <a:r>
              <a:rPr lang="tr-TR" sz="1600" dirty="0">
                <a:latin typeface="Calibri" panose="020F0502020204030204" pitchFamily="34" charset="0"/>
                <a:cs typeface="+mn-cs"/>
              </a:rPr>
              <a:t>,… </a:t>
            </a:r>
          </a:p>
          <a:p>
            <a:pPr marL="285750" indent="-285750" algn="just">
              <a:spcBef>
                <a:spcPct val="50000"/>
              </a:spcBef>
              <a:buFont typeface="Arial" panose="020B0604020202020204" pitchFamily="34" charset="0"/>
              <a:buChar char="•"/>
            </a:pPr>
            <a:r>
              <a:rPr lang="tr-TR" sz="1600" dirty="0">
                <a:latin typeface="Calibri" panose="020F0502020204030204" pitchFamily="34" charset="0"/>
                <a:cs typeface="+mn-cs"/>
              </a:rPr>
              <a:t>May </a:t>
            </a:r>
            <a:r>
              <a:rPr lang="tr-TR" sz="1600" dirty="0" err="1">
                <a:latin typeface="Calibri" panose="020F0502020204030204" pitchFamily="34" charset="0"/>
                <a:cs typeface="+mn-cs"/>
              </a:rPr>
              <a:t>need</a:t>
            </a:r>
            <a:r>
              <a:rPr lang="tr-TR" sz="1600" dirty="0">
                <a:latin typeface="Calibri" panose="020F0502020204030204" pitchFamily="34" charset="0"/>
                <a:cs typeface="+mn-cs"/>
              </a:rPr>
              <a:t> </a:t>
            </a:r>
            <a:r>
              <a:rPr lang="tr-TR" sz="1600" dirty="0" err="1">
                <a:latin typeface="Calibri" panose="020F0502020204030204" pitchFamily="34" charset="0"/>
                <a:cs typeface="+mn-cs"/>
              </a:rPr>
              <a:t>to</a:t>
            </a:r>
            <a:r>
              <a:rPr lang="tr-TR" sz="1600" dirty="0">
                <a:latin typeface="Calibri" panose="020F0502020204030204" pitchFamily="34" charset="0"/>
                <a:cs typeface="+mn-cs"/>
              </a:rPr>
              <a:t> </a:t>
            </a:r>
            <a:r>
              <a:rPr lang="tr-TR" sz="1600" dirty="0" err="1">
                <a:latin typeface="Calibri" panose="020F0502020204030204" pitchFamily="34" charset="0"/>
                <a:cs typeface="+mn-cs"/>
              </a:rPr>
              <a:t>decide</a:t>
            </a:r>
            <a:r>
              <a:rPr lang="tr-TR" sz="1600" dirty="0">
                <a:latin typeface="Calibri" panose="020F0502020204030204" pitchFamily="34" charset="0"/>
                <a:cs typeface="+mn-cs"/>
              </a:rPr>
              <a:t> </a:t>
            </a:r>
            <a:r>
              <a:rPr lang="tr-TR" sz="1600" dirty="0" err="1">
                <a:latin typeface="Calibri" panose="020F0502020204030204" pitchFamily="34" charset="0"/>
                <a:cs typeface="+mn-cs"/>
              </a:rPr>
              <a:t>to</a:t>
            </a:r>
            <a:r>
              <a:rPr lang="tr-TR" sz="1600" dirty="0">
                <a:latin typeface="Calibri" panose="020F0502020204030204" pitchFamily="34" charset="0"/>
                <a:cs typeface="+mn-cs"/>
              </a:rPr>
              <a:t> </a:t>
            </a:r>
            <a:r>
              <a:rPr lang="tr-TR" sz="1600" dirty="0" err="1">
                <a:latin typeface="Calibri" panose="020F0502020204030204" pitchFamily="34" charset="0"/>
                <a:cs typeface="+mn-cs"/>
              </a:rPr>
              <a:t>study</a:t>
            </a:r>
            <a:r>
              <a:rPr lang="tr-TR" sz="1600" dirty="0">
                <a:latin typeface="Calibri" panose="020F0502020204030204" pitchFamily="34" charset="0"/>
                <a:cs typeface="+mn-cs"/>
              </a:rPr>
              <a:t> </a:t>
            </a:r>
            <a:r>
              <a:rPr lang="tr-TR" sz="1600" dirty="0" err="1">
                <a:latin typeface="Calibri" panose="020F0502020204030204" pitchFamily="34" charset="0"/>
                <a:cs typeface="+mn-cs"/>
              </a:rPr>
              <a:t>whether</a:t>
            </a:r>
            <a:r>
              <a:rPr lang="tr-TR" sz="1600" dirty="0">
                <a:latin typeface="Calibri" panose="020F0502020204030204" pitchFamily="34" charset="0"/>
                <a:cs typeface="+mn-cs"/>
              </a:rPr>
              <a:t> a </a:t>
            </a:r>
            <a:r>
              <a:rPr lang="tr-TR" sz="1600" dirty="0" err="1">
                <a:latin typeface="Calibri" panose="020F0502020204030204" pitchFamily="34" charset="0"/>
                <a:cs typeface="+mn-cs"/>
              </a:rPr>
              <a:t>specific</a:t>
            </a:r>
            <a:r>
              <a:rPr lang="tr-TR" sz="1600" dirty="0">
                <a:latin typeface="Calibri" panose="020F0502020204030204" pitchFamily="34" charset="0"/>
                <a:cs typeface="+mn-cs"/>
              </a:rPr>
              <a:t> </a:t>
            </a:r>
            <a:r>
              <a:rPr lang="tr-TR" sz="1600" dirty="0" err="1">
                <a:latin typeface="Calibri" panose="020F0502020204030204" pitchFamily="34" charset="0"/>
                <a:cs typeface="+mn-cs"/>
              </a:rPr>
              <a:t>tool</a:t>
            </a:r>
            <a:r>
              <a:rPr lang="tr-TR" sz="1600" dirty="0">
                <a:latin typeface="Calibri" panose="020F0502020204030204" pitchFamily="34" charset="0"/>
                <a:cs typeface="+mn-cs"/>
              </a:rPr>
              <a:t> </a:t>
            </a:r>
            <a:r>
              <a:rPr lang="tr-TR" sz="1600" dirty="0" err="1">
                <a:latin typeface="Calibri" panose="020F0502020204030204" pitchFamily="34" charset="0"/>
                <a:cs typeface="+mn-cs"/>
              </a:rPr>
              <a:t>or</a:t>
            </a:r>
            <a:r>
              <a:rPr lang="tr-TR" sz="1600" dirty="0">
                <a:latin typeface="Calibri" panose="020F0502020204030204" pitchFamily="34" charset="0"/>
                <a:cs typeface="+mn-cs"/>
              </a:rPr>
              <a:t> </a:t>
            </a:r>
            <a:r>
              <a:rPr lang="tr-TR" sz="1600" dirty="0" err="1">
                <a:latin typeface="Calibri" panose="020F0502020204030204" pitchFamily="34" charset="0"/>
                <a:cs typeface="+mn-cs"/>
              </a:rPr>
              <a:t>the</a:t>
            </a:r>
            <a:r>
              <a:rPr lang="tr-TR" sz="1600" dirty="0">
                <a:latin typeface="Calibri" panose="020F0502020204030204" pitchFamily="34" charset="0"/>
                <a:cs typeface="+mn-cs"/>
              </a:rPr>
              <a:t> </a:t>
            </a:r>
            <a:r>
              <a:rPr lang="tr-TR" sz="1600" dirty="0" err="1">
                <a:latin typeface="Calibri" panose="020F0502020204030204" pitchFamily="34" charset="0"/>
                <a:cs typeface="+mn-cs"/>
              </a:rPr>
              <a:t>framework</a:t>
            </a:r>
            <a:r>
              <a:rPr lang="tr-TR" sz="1600" dirty="0">
                <a:latin typeface="Calibri" panose="020F0502020204030204" pitchFamily="34" charset="0"/>
                <a:cs typeface="+mn-cs"/>
              </a:rPr>
              <a:t> in general:</a:t>
            </a:r>
          </a:p>
          <a:p>
            <a:pPr marL="742950" lvl="1" indent="-285750" algn="just">
              <a:spcBef>
                <a:spcPct val="50000"/>
              </a:spcBef>
              <a:buFont typeface="Arial" panose="020B0604020202020204" pitchFamily="34" charset="0"/>
              <a:buChar char="•"/>
            </a:pPr>
            <a:r>
              <a:rPr lang="en-US" sz="1600" dirty="0">
                <a:latin typeface="Calibri" panose="020F0502020204030204" pitchFamily="34" charset="0"/>
                <a:cs typeface="+mn-cs"/>
              </a:rPr>
              <a:t>many tools introduced at </a:t>
            </a:r>
            <a:r>
              <a:rPr lang="tr-TR" sz="1600" dirty="0" err="1">
                <a:latin typeface="Calibri" panose="020F0502020204030204" pitchFamily="34" charset="0"/>
                <a:cs typeface="+mn-cs"/>
              </a:rPr>
              <a:t>similar</a:t>
            </a:r>
            <a:r>
              <a:rPr lang="en-US" sz="1600" dirty="0">
                <a:latin typeface="Calibri" panose="020F0502020204030204" pitchFamily="34" charset="0"/>
                <a:cs typeface="+mn-cs"/>
              </a:rPr>
              <a:t> times,</a:t>
            </a:r>
            <a:r>
              <a:rPr lang="tr-TR" sz="1600" dirty="0">
                <a:latin typeface="Calibri" panose="020F0502020204030204" pitchFamily="34" charset="0"/>
                <a:cs typeface="+mn-cs"/>
              </a:rPr>
              <a:t> </a:t>
            </a:r>
            <a:r>
              <a:rPr lang="tr-TR" sz="1600" dirty="0" err="1">
                <a:latin typeface="Calibri" panose="020F0502020204030204" pitchFamily="34" charset="0"/>
                <a:cs typeface="+mn-cs"/>
              </a:rPr>
              <a:t>used</a:t>
            </a:r>
            <a:r>
              <a:rPr lang="tr-TR" sz="1600" dirty="0">
                <a:latin typeface="Calibri" panose="020F0502020204030204" pitchFamily="34" charset="0"/>
                <a:cs typeface="+mn-cs"/>
              </a:rPr>
              <a:t> as </a:t>
            </a:r>
            <a:r>
              <a:rPr lang="en-US" sz="1600" dirty="0">
                <a:latin typeface="Calibri" panose="020F0502020204030204" pitchFamily="34" charset="0"/>
                <a:cs typeface="+mn-cs"/>
              </a:rPr>
              <a:t>complements </a:t>
            </a:r>
            <a:r>
              <a:rPr lang="tr-TR" sz="1600" dirty="0" err="1">
                <a:latin typeface="Calibri" panose="020F0502020204030204" pitchFamily="34" charset="0"/>
                <a:cs typeface="+mn-cs"/>
              </a:rPr>
              <a:t>with</a:t>
            </a:r>
            <a:r>
              <a:rPr lang="en-US" sz="1600" dirty="0">
                <a:latin typeface="Calibri" panose="020F0502020204030204" pitchFamily="34" charset="0"/>
                <a:cs typeface="+mn-cs"/>
              </a:rPr>
              <a:t> each other</a:t>
            </a:r>
            <a:r>
              <a:rPr lang="tr-TR" sz="1600" dirty="0">
                <a:latin typeface="Calibri" panose="020F0502020204030204" pitchFamily="34" charset="0"/>
                <a:cs typeface="+mn-cs"/>
              </a:rPr>
              <a:t>.</a:t>
            </a:r>
          </a:p>
          <a:p>
            <a:pPr marL="285750" indent="-285750" algn="just">
              <a:spcBef>
                <a:spcPct val="50000"/>
              </a:spcBef>
              <a:buFont typeface="Arial" panose="020B0604020202020204" pitchFamily="34" charset="0"/>
              <a:buChar char="•"/>
            </a:pPr>
            <a:r>
              <a:rPr lang="tr-TR" sz="1600" dirty="0" err="1">
                <a:latin typeface="Calibri" panose="020F0502020204030204" pitchFamily="34" charset="0"/>
                <a:cs typeface="+mn-cs"/>
              </a:rPr>
              <a:t>Need</a:t>
            </a:r>
            <a:r>
              <a:rPr lang="tr-TR" sz="1600" dirty="0">
                <a:latin typeface="Calibri" panose="020F0502020204030204" pitchFamily="34" charset="0"/>
                <a:cs typeface="+mn-cs"/>
              </a:rPr>
              <a:t> </a:t>
            </a:r>
            <a:r>
              <a:rPr lang="tr-TR" sz="1600" dirty="0" err="1">
                <a:latin typeface="Calibri" panose="020F0502020204030204" pitchFamily="34" charset="0"/>
                <a:cs typeface="+mn-cs"/>
              </a:rPr>
              <a:t>to</a:t>
            </a:r>
            <a:r>
              <a:rPr lang="tr-TR" sz="1600" dirty="0">
                <a:latin typeface="Calibri" panose="020F0502020204030204" pitchFamily="34" charset="0"/>
                <a:cs typeface="+mn-cs"/>
              </a:rPr>
              <a:t> </a:t>
            </a:r>
            <a:r>
              <a:rPr lang="tr-TR" sz="1600" dirty="0" err="1">
                <a:latin typeface="Calibri" panose="020F0502020204030204" pitchFamily="34" charset="0"/>
                <a:cs typeface="+mn-cs"/>
              </a:rPr>
              <a:t>take</a:t>
            </a:r>
            <a:r>
              <a:rPr lang="tr-TR" sz="1600" dirty="0">
                <a:latin typeface="Calibri" panose="020F0502020204030204" pitchFamily="34" charset="0"/>
                <a:cs typeface="+mn-cs"/>
              </a:rPr>
              <a:t> </a:t>
            </a:r>
            <a:r>
              <a:rPr lang="tr-TR" sz="1600" dirty="0" err="1">
                <a:latin typeface="Calibri" panose="020F0502020204030204" pitchFamily="34" charset="0"/>
                <a:cs typeface="+mn-cs"/>
              </a:rPr>
              <a:t>into</a:t>
            </a:r>
            <a:r>
              <a:rPr lang="tr-TR" sz="1600" dirty="0">
                <a:latin typeface="Calibri" panose="020F0502020204030204" pitchFamily="34" charset="0"/>
                <a:cs typeface="+mn-cs"/>
              </a:rPr>
              <a:t> </a:t>
            </a:r>
            <a:r>
              <a:rPr lang="tr-TR" sz="1600" dirty="0" err="1">
                <a:latin typeface="Calibri" panose="020F0502020204030204" pitchFamily="34" charset="0"/>
                <a:cs typeface="+mn-cs"/>
              </a:rPr>
              <a:t>account</a:t>
            </a:r>
            <a:r>
              <a:rPr lang="tr-TR" sz="1600" dirty="0">
                <a:latin typeface="Calibri" panose="020F0502020204030204" pitchFamily="34" charset="0"/>
                <a:cs typeface="+mn-cs"/>
              </a:rPr>
              <a:t> </a:t>
            </a:r>
            <a:r>
              <a:rPr lang="tr-TR" sz="1600" dirty="0" err="1">
                <a:latin typeface="Calibri" panose="020F0502020204030204" pitchFamily="34" charset="0"/>
                <a:cs typeface="+mn-cs"/>
              </a:rPr>
              <a:t>possible</a:t>
            </a:r>
            <a:r>
              <a:rPr lang="tr-TR" sz="1600" dirty="0">
                <a:latin typeface="Calibri" panose="020F0502020204030204" pitchFamily="34" charset="0"/>
                <a:cs typeface="+mn-cs"/>
              </a:rPr>
              <a:t> </a:t>
            </a:r>
            <a:r>
              <a:rPr lang="tr-TR" sz="1600" dirty="0" err="1">
                <a:latin typeface="Calibri" panose="020F0502020204030204" pitchFamily="34" charset="0"/>
                <a:cs typeface="+mn-cs"/>
              </a:rPr>
              <a:t>transmission</a:t>
            </a:r>
            <a:r>
              <a:rPr lang="tr-TR" sz="1600" dirty="0">
                <a:latin typeface="Calibri" panose="020F0502020204030204" pitchFamily="34" charset="0"/>
                <a:cs typeface="+mn-cs"/>
              </a:rPr>
              <a:t> </a:t>
            </a:r>
            <a:r>
              <a:rPr lang="tr-TR" sz="1600" dirty="0" err="1">
                <a:latin typeface="Calibri" panose="020F0502020204030204" pitchFamily="34" charset="0"/>
                <a:cs typeface="+mn-cs"/>
              </a:rPr>
              <a:t>lags</a:t>
            </a:r>
            <a:r>
              <a:rPr lang="tr-TR" sz="1600" dirty="0">
                <a:latin typeface="Calibri" panose="020F0502020204030204" pitchFamily="34" charset="0"/>
                <a:cs typeface="+mn-cs"/>
              </a:rPr>
              <a:t>:</a:t>
            </a:r>
          </a:p>
          <a:p>
            <a:pPr marL="742950" lvl="1" indent="-285750" algn="just">
              <a:spcBef>
                <a:spcPct val="50000"/>
              </a:spcBef>
              <a:buFont typeface="Arial" panose="020B0604020202020204" pitchFamily="34" charset="0"/>
              <a:buChar char="•"/>
            </a:pPr>
            <a:r>
              <a:rPr lang="en-US" sz="1600" dirty="0">
                <a:latin typeface="Calibri" panose="020F0502020204030204" pitchFamily="34" charset="0"/>
                <a:cs typeface="+mn-cs"/>
              </a:rPr>
              <a:t>might become effective noticeably after its initial announcement</a:t>
            </a:r>
            <a:r>
              <a:rPr lang="tr-TR" sz="1600" dirty="0">
                <a:latin typeface="Calibri" panose="020F0502020204030204" pitchFamily="34" charset="0"/>
                <a:cs typeface="+mn-cs"/>
              </a:rPr>
              <a:t>,</a:t>
            </a:r>
          </a:p>
          <a:p>
            <a:pPr marL="742950" lvl="1" indent="-285750" algn="just">
              <a:spcBef>
                <a:spcPct val="50000"/>
              </a:spcBef>
              <a:buFont typeface="Arial" panose="020B0604020202020204" pitchFamily="34" charset="0"/>
              <a:buChar char="•"/>
            </a:pPr>
            <a:r>
              <a:rPr lang="en-US" sz="1600" dirty="0">
                <a:latin typeface="Calibri" panose="020F0502020204030204" pitchFamily="34" charset="0"/>
                <a:cs typeface="+mn-cs"/>
              </a:rPr>
              <a:t>effects might appear </a:t>
            </a:r>
            <a:r>
              <a:rPr lang="tr-TR" sz="1600" dirty="0" err="1">
                <a:latin typeface="Calibri" panose="020F0502020204030204" pitchFamily="34" charset="0"/>
                <a:cs typeface="+mn-cs"/>
              </a:rPr>
              <a:t>after</a:t>
            </a:r>
            <a:r>
              <a:rPr lang="tr-TR" sz="1600" dirty="0">
                <a:latin typeface="Calibri" panose="020F0502020204030204" pitchFamily="34" charset="0"/>
                <a:cs typeface="+mn-cs"/>
              </a:rPr>
              <a:t> </a:t>
            </a:r>
            <a:r>
              <a:rPr lang="tr-TR" sz="1600" dirty="0" err="1">
                <a:latin typeface="Calibri" panose="020F0502020204030204" pitchFamily="34" charset="0"/>
                <a:cs typeface="+mn-cs"/>
              </a:rPr>
              <a:t>certain</a:t>
            </a:r>
            <a:r>
              <a:rPr lang="tr-TR" sz="1600" dirty="0">
                <a:latin typeface="Calibri" panose="020F0502020204030204" pitchFamily="34" charset="0"/>
                <a:cs typeface="+mn-cs"/>
              </a:rPr>
              <a:t> </a:t>
            </a:r>
            <a:r>
              <a:rPr lang="tr-TR" sz="1600" dirty="0" err="1">
                <a:latin typeface="Calibri" panose="020F0502020204030204" pitchFamily="34" charset="0"/>
                <a:cs typeface="+mn-cs"/>
              </a:rPr>
              <a:t>lags</a:t>
            </a:r>
            <a:r>
              <a:rPr lang="tr-TR" sz="1600" dirty="0">
                <a:latin typeface="Calibri" panose="020F0502020204030204" pitchFamily="34" charset="0"/>
                <a:cs typeface="+mn-cs"/>
              </a:rPr>
              <a:t> (</a:t>
            </a:r>
            <a:r>
              <a:rPr lang="tr-TR" sz="1600" dirty="0" err="1">
                <a:latin typeface="Calibri" panose="020F0502020204030204" pitchFamily="34" charset="0"/>
                <a:cs typeface="+mn-cs"/>
              </a:rPr>
              <a:t>e.g</a:t>
            </a:r>
            <a:r>
              <a:rPr lang="tr-TR" sz="1600" dirty="0">
                <a:latin typeface="Calibri" panose="020F0502020204030204" pitchFamily="34" charset="0"/>
                <a:cs typeface="+mn-cs"/>
              </a:rPr>
              <a:t>.  </a:t>
            </a:r>
            <a:r>
              <a:rPr lang="tr-TR" sz="1600" dirty="0" err="1">
                <a:latin typeface="Calibri" panose="020F0502020204030204" pitchFamily="34" charset="0"/>
                <a:cs typeface="+mn-cs"/>
              </a:rPr>
              <a:t>inflation</a:t>
            </a:r>
            <a:r>
              <a:rPr lang="tr-TR" sz="1600" dirty="0">
                <a:latin typeface="Calibri" panose="020F0502020204030204" pitchFamily="34" charset="0"/>
                <a:cs typeface="+mn-cs"/>
              </a:rPr>
              <a:t>, </a:t>
            </a:r>
            <a:r>
              <a:rPr lang="tr-TR" sz="1600" dirty="0" err="1">
                <a:latin typeface="Calibri" panose="020F0502020204030204" pitchFamily="34" charset="0"/>
                <a:cs typeface="+mn-cs"/>
              </a:rPr>
              <a:t>credit</a:t>
            </a:r>
            <a:r>
              <a:rPr lang="tr-TR" sz="1600" dirty="0">
                <a:latin typeface="Calibri" panose="020F0502020204030204" pitchFamily="34" charset="0"/>
                <a:cs typeface="+mn-cs"/>
              </a:rPr>
              <a:t> </a:t>
            </a:r>
            <a:r>
              <a:rPr lang="tr-TR" sz="1600" dirty="0" err="1">
                <a:latin typeface="Calibri" panose="020F0502020204030204" pitchFamily="34" charset="0"/>
                <a:cs typeface="+mn-cs"/>
              </a:rPr>
              <a:t>growth,etc</a:t>
            </a:r>
            <a:r>
              <a:rPr lang="tr-TR" sz="1600" dirty="0">
                <a:latin typeface="Calibri" panose="020F0502020204030204" pitchFamily="34" charset="0"/>
                <a:cs typeface="+mn-cs"/>
              </a:rPr>
              <a:t>.)</a:t>
            </a:r>
            <a:r>
              <a:rPr lang="en-US" sz="1600" dirty="0">
                <a:latin typeface="Calibri" panose="020F0502020204030204" pitchFamily="34" charset="0"/>
                <a:cs typeface="+mn-cs"/>
              </a:rPr>
              <a:t>. </a:t>
            </a:r>
            <a:endParaRPr lang="tr-TR" sz="1600" dirty="0">
              <a:latin typeface="Calibri" panose="020F0502020204030204" pitchFamily="34" charset="0"/>
              <a:cs typeface="+mn-cs"/>
            </a:endParaRPr>
          </a:p>
          <a:p>
            <a:pPr marL="314325" indent="-314325" algn="just">
              <a:spcBef>
                <a:spcPct val="50000"/>
              </a:spcBef>
              <a:buFont typeface="Arial" panose="020B0604020202020204" pitchFamily="34" charset="0"/>
              <a:buChar char="•"/>
            </a:pPr>
            <a:r>
              <a:rPr lang="tr-TR" sz="1600" dirty="0" err="1">
                <a:latin typeface="Calibri" panose="020F0502020204030204" pitchFamily="34" charset="0"/>
                <a:cs typeface="+mn-cs"/>
              </a:rPr>
              <a:t>Need</a:t>
            </a:r>
            <a:r>
              <a:rPr lang="tr-TR" sz="1600" dirty="0">
                <a:latin typeface="Calibri" panose="020F0502020204030204" pitchFamily="34" charset="0"/>
                <a:cs typeface="+mn-cs"/>
              </a:rPr>
              <a:t> </a:t>
            </a:r>
            <a:r>
              <a:rPr lang="tr-TR" sz="1600" dirty="0" err="1">
                <a:latin typeface="Calibri" panose="020F0502020204030204" pitchFamily="34" charset="0"/>
                <a:cs typeface="+mn-cs"/>
              </a:rPr>
              <a:t>to</a:t>
            </a:r>
            <a:r>
              <a:rPr lang="tr-TR" sz="1600" dirty="0">
                <a:latin typeface="Calibri" panose="020F0502020204030204" pitchFamily="34" charset="0"/>
                <a:cs typeface="+mn-cs"/>
              </a:rPr>
              <a:t> </a:t>
            </a:r>
            <a:r>
              <a:rPr lang="tr-TR" sz="1600" dirty="0" err="1">
                <a:latin typeface="Calibri" panose="020F0502020204030204" pitchFamily="34" charset="0"/>
                <a:cs typeface="+mn-cs"/>
              </a:rPr>
              <a:t>choose</a:t>
            </a:r>
            <a:r>
              <a:rPr lang="tr-TR" sz="1600" dirty="0">
                <a:latin typeface="Calibri" panose="020F0502020204030204" pitchFamily="34" charset="0"/>
                <a:cs typeface="+mn-cs"/>
              </a:rPr>
              <a:t> set of </a:t>
            </a:r>
            <a:r>
              <a:rPr lang="tr-TR" sz="1600" dirty="0" err="1">
                <a:latin typeface="Calibri" panose="020F0502020204030204" pitchFamily="34" charset="0"/>
                <a:cs typeface="+mn-cs"/>
              </a:rPr>
              <a:t>control</a:t>
            </a:r>
            <a:r>
              <a:rPr lang="tr-TR" sz="1600" dirty="0">
                <a:latin typeface="Calibri" panose="020F0502020204030204" pitchFamily="34" charset="0"/>
                <a:cs typeface="+mn-cs"/>
              </a:rPr>
              <a:t> </a:t>
            </a:r>
            <a:r>
              <a:rPr lang="tr-TR" sz="1600" dirty="0" err="1">
                <a:latin typeface="Calibri" panose="020F0502020204030204" pitchFamily="34" charset="0"/>
                <a:cs typeface="+mn-cs"/>
              </a:rPr>
              <a:t>variables</a:t>
            </a:r>
            <a:r>
              <a:rPr lang="tr-TR" sz="1600" dirty="0">
                <a:latin typeface="Calibri" panose="020F0502020204030204" pitchFamily="34" charset="0"/>
                <a:cs typeface="+mn-cs"/>
              </a:rPr>
              <a:t> </a:t>
            </a:r>
            <a:r>
              <a:rPr lang="tr-TR" sz="1600" dirty="0" err="1">
                <a:latin typeface="Calibri" panose="020F0502020204030204" pitchFamily="34" charset="0"/>
                <a:cs typeface="+mn-cs"/>
              </a:rPr>
              <a:t>carefully</a:t>
            </a:r>
            <a:r>
              <a:rPr lang="tr-TR" sz="1600" dirty="0">
                <a:latin typeface="Calibri" panose="020F0502020204030204" pitchFamily="34" charset="0"/>
                <a:cs typeface="+mn-cs"/>
              </a:rPr>
              <a:t>: </a:t>
            </a:r>
          </a:p>
          <a:p>
            <a:pPr marL="771525" lvl="1" indent="-314325" algn="just">
              <a:spcBef>
                <a:spcPct val="50000"/>
              </a:spcBef>
              <a:buFont typeface="Arial" panose="020B0604020202020204" pitchFamily="34" charset="0"/>
              <a:buChar char="•"/>
            </a:pPr>
            <a:r>
              <a:rPr lang="tr-TR" sz="1600" dirty="0" err="1">
                <a:latin typeface="Calibri" panose="020F0502020204030204" pitchFamily="34" charset="0"/>
                <a:cs typeface="+mn-cs"/>
              </a:rPr>
              <a:t>otherwise</a:t>
            </a:r>
            <a:r>
              <a:rPr lang="tr-TR" sz="1600" dirty="0">
                <a:latin typeface="Calibri" panose="020F0502020204030204" pitchFamily="34" charset="0"/>
                <a:cs typeface="+mn-cs"/>
              </a:rPr>
              <a:t> </a:t>
            </a:r>
            <a:r>
              <a:rPr lang="tr-TR" sz="1600" dirty="0" err="1">
                <a:latin typeface="Calibri" panose="020F0502020204030204" pitchFamily="34" charset="0"/>
                <a:cs typeface="+mn-cs"/>
              </a:rPr>
              <a:t>spuriority</a:t>
            </a:r>
            <a:r>
              <a:rPr lang="tr-TR" sz="1600" dirty="0">
                <a:latin typeface="Calibri" panose="020F0502020204030204" pitchFamily="34" charset="0"/>
                <a:cs typeface="+mn-cs"/>
              </a:rPr>
              <a:t>.</a:t>
            </a:r>
          </a:p>
          <a:p>
            <a:pPr marL="225425" indent="-225425" algn="just">
              <a:spcBef>
                <a:spcPct val="50000"/>
              </a:spcBef>
              <a:buFont typeface="Arial" panose="020B0604020202020204" pitchFamily="34" charset="0"/>
              <a:buChar char="•"/>
            </a:pPr>
            <a:r>
              <a:rPr lang="tr-TR" sz="1600" dirty="0">
                <a:latin typeface="Calibri" panose="020F0502020204030204" pitchFamily="34" charset="0"/>
                <a:cs typeface="+mn-cs"/>
              </a:rPr>
              <a:t> </a:t>
            </a:r>
            <a:r>
              <a:rPr lang="tr-TR" sz="1600" dirty="0" err="1">
                <a:latin typeface="Calibri" panose="020F0502020204030204" pitchFamily="34" charset="0"/>
                <a:cs typeface="+mn-cs"/>
              </a:rPr>
              <a:t>and</a:t>
            </a:r>
            <a:r>
              <a:rPr lang="tr-TR" sz="1600" dirty="0">
                <a:latin typeface="Calibri" panose="020F0502020204030204" pitchFamily="34" charset="0"/>
                <a:cs typeface="+mn-cs"/>
              </a:rPr>
              <a:t> </a:t>
            </a:r>
            <a:r>
              <a:rPr lang="tr-TR" sz="1600" dirty="0" err="1">
                <a:latin typeface="Calibri" panose="020F0502020204030204" pitchFamily="34" charset="0"/>
                <a:cs typeface="+mn-cs"/>
              </a:rPr>
              <a:t>the</a:t>
            </a:r>
            <a:r>
              <a:rPr lang="tr-TR" sz="1600" dirty="0">
                <a:latin typeface="Calibri" panose="020F0502020204030204" pitchFamily="34" charset="0"/>
                <a:cs typeface="+mn-cs"/>
              </a:rPr>
              <a:t> </a:t>
            </a:r>
            <a:r>
              <a:rPr lang="tr-TR" sz="1600" dirty="0" err="1">
                <a:latin typeface="Calibri" panose="020F0502020204030204" pitchFamily="34" charset="0"/>
                <a:cs typeface="+mn-cs"/>
              </a:rPr>
              <a:t>estimation</a:t>
            </a:r>
            <a:r>
              <a:rPr lang="tr-TR" sz="1600" dirty="0">
                <a:latin typeface="Calibri" panose="020F0502020204030204" pitchFamily="34" charset="0"/>
                <a:cs typeface="+mn-cs"/>
              </a:rPr>
              <a:t> </a:t>
            </a:r>
            <a:r>
              <a:rPr lang="tr-TR" sz="1600" dirty="0" err="1">
                <a:latin typeface="Calibri" panose="020F0502020204030204" pitchFamily="34" charset="0"/>
                <a:cs typeface="+mn-cs"/>
              </a:rPr>
              <a:t>framework</a:t>
            </a:r>
            <a:r>
              <a:rPr lang="tr-TR" sz="1600" dirty="0">
                <a:latin typeface="Calibri" panose="020F0502020204030204" pitchFamily="34" charset="0"/>
                <a:cs typeface="+mn-cs"/>
              </a:rPr>
              <a:t> </a:t>
            </a:r>
            <a:r>
              <a:rPr lang="tr-TR" sz="1600" dirty="0" err="1">
                <a:latin typeface="Calibri" panose="020F0502020204030204" pitchFamily="34" charset="0"/>
                <a:cs typeface="+mn-cs"/>
              </a:rPr>
              <a:t>itself</a:t>
            </a:r>
            <a:r>
              <a:rPr lang="tr-TR" sz="1600" dirty="0">
                <a:latin typeface="Calibri" panose="020F0502020204030204" pitchFamily="34" charset="0"/>
                <a:cs typeface="+mn-cs"/>
              </a:rPr>
              <a:t> !</a:t>
            </a:r>
          </a:p>
        </p:txBody>
      </p:sp>
      <p:sp>
        <p:nvSpPr>
          <p:cNvPr id="2" name="Title 1"/>
          <p:cNvSpPr>
            <a:spLocks noGrp="1"/>
          </p:cNvSpPr>
          <p:nvPr>
            <p:ph type="title"/>
          </p:nvPr>
        </p:nvSpPr>
        <p:spPr/>
        <p:txBody>
          <a:bodyPr/>
          <a:lstStyle/>
          <a:p>
            <a:r>
              <a:rPr lang="tr-TR" dirty="0" err="1" smtClean="0"/>
              <a:t>Some</a:t>
            </a:r>
            <a:r>
              <a:rPr lang="tr-TR" dirty="0" smtClean="0"/>
              <a:t> </a:t>
            </a:r>
            <a:r>
              <a:rPr lang="tr-TR" dirty="0" err="1" smtClean="0"/>
              <a:t>pre-thoughts</a:t>
            </a:r>
            <a:r>
              <a:rPr lang="tr-TR" dirty="0" smtClean="0"/>
              <a:t>…</a:t>
            </a:r>
            <a:endParaRPr lang="tr-TR" dirty="0"/>
          </a:p>
        </p:txBody>
      </p:sp>
      <p:sp>
        <p:nvSpPr>
          <p:cNvPr id="4" name="Slide Number Placeholder 3"/>
          <p:cNvSpPr>
            <a:spLocks noGrp="1"/>
          </p:cNvSpPr>
          <p:nvPr>
            <p:ph type="sldNum" sz="quarter" idx="12"/>
          </p:nvPr>
        </p:nvSpPr>
        <p:spPr/>
        <p:txBody>
          <a:bodyPr/>
          <a:lstStyle/>
          <a:p>
            <a:fld id="{506F0761-BE16-4D04-A06F-2D928E2DA77D}" type="slidenum">
              <a:rPr lang="tr-TR" smtClean="0">
                <a:solidFill>
                  <a:srgbClr val="FFFFFF"/>
                </a:solidFill>
              </a:rPr>
              <a:pPr/>
              <a:t>52</a:t>
            </a:fld>
            <a:endParaRPr lang="tr-TR">
              <a:solidFill>
                <a:srgbClr val="FFFFFF"/>
              </a:solidFill>
            </a:endParaRPr>
          </a:p>
        </p:txBody>
      </p:sp>
    </p:spTree>
    <p:extLst>
      <p:ext uri="{BB962C8B-B14F-4D97-AF65-F5344CB8AC3E}">
        <p14:creationId xmlns:p14="http://schemas.microsoft.com/office/powerpoint/2010/main" val="954627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smtClean="0"/>
              <a:t>A </a:t>
            </a:r>
            <a:r>
              <a:rPr lang="tr-TR" sz="2000" dirty="0" err="1" smtClean="0"/>
              <a:t>large</a:t>
            </a:r>
            <a:r>
              <a:rPr lang="tr-TR" sz="2000" dirty="0" smtClean="0"/>
              <a:t> data set of </a:t>
            </a:r>
            <a:r>
              <a:rPr lang="tr-TR" sz="2000" dirty="0" err="1" smtClean="0"/>
              <a:t>developed</a:t>
            </a:r>
            <a:r>
              <a:rPr lang="tr-TR" sz="2000" dirty="0" smtClean="0"/>
              <a:t> </a:t>
            </a:r>
            <a:r>
              <a:rPr lang="tr-TR" sz="2000" dirty="0" err="1" smtClean="0"/>
              <a:t>and</a:t>
            </a:r>
            <a:r>
              <a:rPr lang="tr-TR" sz="2000" dirty="0" smtClean="0"/>
              <a:t> </a:t>
            </a:r>
            <a:r>
              <a:rPr lang="tr-TR" sz="2000" dirty="0" err="1" smtClean="0"/>
              <a:t>EMs</a:t>
            </a:r>
            <a:r>
              <a:rPr lang="tr-TR" sz="2000" dirty="0" smtClean="0"/>
              <a:t>. (Developed: 24; Emerging: 22).</a:t>
            </a:r>
          </a:p>
          <a:p>
            <a:pPr lvl="1">
              <a:buFont typeface="Arial" pitchFamily="34" charset="0"/>
              <a:buChar char="•"/>
            </a:pPr>
            <a:r>
              <a:rPr lang="tr-TR" sz="2000" dirty="0" smtClean="0"/>
              <a:t>Data Source: BIS, IMF-BOP, Fed, WB. </a:t>
            </a:r>
          </a:p>
          <a:p>
            <a:pPr lvl="1">
              <a:buFont typeface="Arial" pitchFamily="34" charset="0"/>
              <a:buChar char="•"/>
            </a:pPr>
            <a:r>
              <a:rPr lang="tr-TR" sz="2000" dirty="0" smtClean="0"/>
              <a:t>Fixed effects panel estimation</a:t>
            </a:r>
            <a:r>
              <a:rPr lang="tr-TR" sz="2000" dirty="0" smtClean="0"/>
              <a:t>.</a:t>
            </a:r>
            <a:endParaRPr lang="tr-TR" sz="2000" dirty="0" smtClean="0"/>
          </a:p>
          <a:p>
            <a:pPr marL="342900" lvl="1" indent="-342900">
              <a:buFont typeface="Arial" pitchFamily="34" charset="0"/>
              <a:buChar char="•"/>
            </a:pPr>
            <a:r>
              <a:rPr lang="tr-TR" sz="2400" u="sng" dirty="0" smtClean="0"/>
              <a:t>First Question: </a:t>
            </a:r>
            <a:r>
              <a:rPr lang="tr-TR" sz="2000" dirty="0"/>
              <a:t>Do </a:t>
            </a:r>
            <a:r>
              <a:rPr lang="tr-TR" sz="2000" dirty="0" smtClean="0"/>
              <a:t>gross </a:t>
            </a:r>
            <a:r>
              <a:rPr lang="tr-TR" sz="2000" dirty="0"/>
              <a:t>portfolio </a:t>
            </a:r>
            <a:r>
              <a:rPr lang="tr-TR" sz="2000" dirty="0" smtClean="0"/>
              <a:t>inflows </a:t>
            </a:r>
            <a:r>
              <a:rPr lang="tr-TR" sz="2000" dirty="0"/>
              <a:t>to </a:t>
            </a:r>
            <a:r>
              <a:rPr lang="tr-TR" sz="2000" dirty="0" smtClean="0"/>
              <a:t>Turkey become </a:t>
            </a:r>
            <a:r>
              <a:rPr lang="tr-TR" sz="2000" dirty="0"/>
              <a:t>less sensitive to fluctuations in global risk perceptions after the new policy </a:t>
            </a:r>
            <a:r>
              <a:rPr lang="tr-TR" sz="2000" dirty="0" smtClean="0"/>
              <a:t>framework</a:t>
            </a:r>
            <a:r>
              <a:rPr lang="tr-TR" sz="2000" dirty="0" smtClean="0"/>
              <a:t>?</a:t>
            </a:r>
            <a:endParaRPr lang="tr-TR" sz="2400" dirty="0"/>
          </a:p>
          <a:p>
            <a:pPr marL="0" lvl="1" indent="0" fontAlgn="auto">
              <a:spcBef>
                <a:spcPts val="0"/>
              </a:spcBef>
              <a:spcAft>
                <a:spcPts val="0"/>
              </a:spcAft>
              <a:buNone/>
              <a:defRPr/>
            </a:pPr>
            <a:r>
              <a:rPr lang="tr-TR" sz="2000" dirty="0" smtClean="0"/>
              <a:t>∆ Gross </a:t>
            </a:r>
            <a:r>
              <a:rPr lang="tr-TR" sz="2000" dirty="0"/>
              <a:t>Capital Inflows </a:t>
            </a:r>
            <a:r>
              <a:rPr lang="tr-TR" sz="2000" dirty="0" smtClean="0"/>
              <a:t>/ GDP </a:t>
            </a:r>
            <a:r>
              <a:rPr lang="tr-TR" sz="2000" baseline="-25000" dirty="0" smtClean="0"/>
              <a:t>it</a:t>
            </a:r>
            <a:r>
              <a:rPr lang="tr-TR" sz="2000" dirty="0" smtClean="0"/>
              <a:t>  = </a:t>
            </a:r>
            <a:r>
              <a:rPr lang="el-GR" sz="2000" dirty="0" smtClean="0"/>
              <a:t>α</a:t>
            </a:r>
            <a:r>
              <a:rPr lang="tr-TR" sz="2000" baseline="-25000" dirty="0" smtClean="0"/>
              <a:t> </a:t>
            </a:r>
            <a:r>
              <a:rPr lang="tr-TR" sz="2000" baseline="-25000" dirty="0"/>
              <a:t>i</a:t>
            </a:r>
            <a:r>
              <a:rPr lang="tr-TR" sz="2000" dirty="0"/>
              <a:t> + </a:t>
            </a:r>
            <a:r>
              <a:rPr lang="el-GR" sz="2000" dirty="0" smtClean="0"/>
              <a:t>φ</a:t>
            </a:r>
            <a:r>
              <a:rPr lang="tr-TR" sz="2000" dirty="0" smtClean="0"/>
              <a:t> ( Control </a:t>
            </a:r>
            <a:r>
              <a:rPr lang="tr-TR" sz="2000" dirty="0" err="1" smtClean="0"/>
              <a:t>Variables</a:t>
            </a:r>
            <a:r>
              <a:rPr lang="tr-TR" sz="2000" dirty="0" smtClean="0"/>
              <a:t> </a:t>
            </a:r>
            <a:r>
              <a:rPr lang="tr-TR" sz="2000" baseline="-25000" dirty="0" smtClean="0"/>
              <a:t>it-1</a:t>
            </a:r>
            <a:r>
              <a:rPr lang="tr-TR" sz="2000" dirty="0" smtClean="0"/>
              <a:t> )</a:t>
            </a:r>
          </a:p>
          <a:p>
            <a:pPr marL="0" lvl="1" indent="0" fontAlgn="auto">
              <a:spcBef>
                <a:spcPts val="0"/>
              </a:spcBef>
              <a:spcAft>
                <a:spcPts val="0"/>
              </a:spcAft>
              <a:buNone/>
              <a:defRPr/>
            </a:pPr>
            <a:r>
              <a:rPr lang="tr-TR" sz="2000" dirty="0"/>
              <a:t>		</a:t>
            </a:r>
            <a:r>
              <a:rPr lang="tr-TR" sz="2000" dirty="0" smtClean="0"/>
              <a:t>+ </a:t>
            </a:r>
            <a:r>
              <a:rPr lang="el-GR" sz="2000" dirty="0"/>
              <a:t>β</a:t>
            </a:r>
            <a:r>
              <a:rPr lang="tr-TR" sz="2000" baseline="-25000" dirty="0"/>
              <a:t>1</a:t>
            </a:r>
            <a:r>
              <a:rPr lang="tr-TR" sz="2000" dirty="0"/>
              <a:t> </a:t>
            </a:r>
            <a:r>
              <a:rPr lang="tr-TR" sz="2000" dirty="0" smtClean="0"/>
              <a:t>(Global </a:t>
            </a:r>
            <a:r>
              <a:rPr lang="tr-TR" sz="2000" dirty="0" err="1" smtClean="0"/>
              <a:t>Factor</a:t>
            </a:r>
            <a:r>
              <a:rPr lang="tr-TR" sz="2000" dirty="0" smtClean="0"/>
              <a:t> </a:t>
            </a:r>
            <a:r>
              <a:rPr lang="tr-TR" sz="2000" baseline="-25000" dirty="0" smtClean="0"/>
              <a:t>t-1 </a:t>
            </a:r>
            <a:r>
              <a:rPr lang="tr-TR" sz="2000" dirty="0"/>
              <a:t>) </a:t>
            </a:r>
          </a:p>
          <a:p>
            <a:pPr marL="0" lvl="1" indent="0" fontAlgn="auto">
              <a:spcBef>
                <a:spcPts val="0"/>
              </a:spcBef>
              <a:spcAft>
                <a:spcPts val="0"/>
              </a:spcAft>
              <a:buNone/>
              <a:defRPr/>
            </a:pPr>
            <a:r>
              <a:rPr lang="tr-TR" sz="2000" dirty="0"/>
              <a:t>		+ </a:t>
            </a:r>
            <a:r>
              <a:rPr lang="el-GR" sz="2000" dirty="0"/>
              <a:t>β</a:t>
            </a:r>
            <a:r>
              <a:rPr lang="tr-TR" sz="2000" baseline="-25000" dirty="0"/>
              <a:t>2</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D_MPrud_Framework</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3</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D_Country</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4</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a:t>D_Country</a:t>
            </a:r>
            <a:r>
              <a:rPr lang="tr-TR" sz="2000" dirty="0" smtClean="0"/>
              <a:t> </a:t>
            </a:r>
            <a:r>
              <a:rPr lang="tr-TR" sz="2000" dirty="0"/>
              <a:t>* </a:t>
            </a:r>
            <a:r>
              <a:rPr lang="tr-TR" sz="2000" dirty="0" err="1" smtClean="0"/>
              <a:t>D_MPrud_Framework</a:t>
            </a:r>
            <a:r>
              <a:rPr lang="tr-TR" sz="2000" dirty="0" smtClean="0"/>
              <a:t> </a:t>
            </a:r>
          </a:p>
          <a:p>
            <a:pPr marL="0" lvl="1" indent="0" fontAlgn="auto">
              <a:spcBef>
                <a:spcPts val="0"/>
              </a:spcBef>
              <a:spcAft>
                <a:spcPts val="0"/>
              </a:spcAft>
              <a:buNone/>
              <a:defRPr/>
            </a:pPr>
            <a:r>
              <a:rPr lang="tr-TR" sz="2000" dirty="0" smtClean="0"/>
              <a:t>		+ </a:t>
            </a:r>
            <a:r>
              <a:rPr lang="el-GR" sz="2000" dirty="0" smtClean="0"/>
              <a:t>ε</a:t>
            </a:r>
            <a:r>
              <a:rPr lang="tr-TR" sz="2000" baseline="-25000" dirty="0" smtClean="0"/>
              <a:t> </a:t>
            </a:r>
            <a:r>
              <a:rPr lang="tr-TR" sz="2000" baseline="-25000" dirty="0"/>
              <a:t>it</a:t>
            </a:r>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smtClean="0"/>
              <a:t>Global </a:t>
            </a:r>
            <a:r>
              <a:rPr lang="tr-TR" dirty="0" err="1" smtClean="0"/>
              <a:t>financial</a:t>
            </a:r>
            <a:r>
              <a:rPr lang="tr-TR" dirty="0" smtClean="0"/>
              <a:t> </a:t>
            </a:r>
            <a:r>
              <a:rPr lang="tr-TR" dirty="0" err="1" smtClean="0"/>
              <a:t>conditions</a:t>
            </a:r>
            <a:r>
              <a:rPr lang="tr-TR" dirty="0" smtClean="0"/>
              <a:t> </a:t>
            </a:r>
            <a:r>
              <a:rPr lang="tr-TR" dirty="0" smtClean="0">
                <a:latin typeface="+mj-lt"/>
              </a:rPr>
              <a:t>↛</a:t>
            </a:r>
            <a:r>
              <a:rPr lang="tr-TR" dirty="0" smtClean="0"/>
              <a:t> </a:t>
            </a:r>
            <a:r>
              <a:rPr lang="tr-TR" dirty="0" err="1" smtClean="0"/>
              <a:t>Capital</a:t>
            </a:r>
            <a:r>
              <a:rPr lang="tr-TR" dirty="0" smtClean="0"/>
              <a:t> </a:t>
            </a:r>
            <a:r>
              <a:rPr lang="tr-TR" dirty="0" err="1" smtClean="0"/>
              <a:t>Flows</a:t>
            </a:r>
            <a:r>
              <a:rPr lang="tr-TR" dirty="0" smtClean="0"/>
              <a:t> </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53</a:t>
            </a:fld>
            <a:endParaRPr lang="tr-TR">
              <a:solidFill>
                <a:srgbClr val="FFFFFF"/>
              </a:solidFill>
            </a:endParaRPr>
          </a:p>
        </p:txBody>
      </p:sp>
    </p:spTree>
    <p:extLst>
      <p:ext uri="{BB962C8B-B14F-4D97-AF65-F5344CB8AC3E}">
        <p14:creationId xmlns:p14="http://schemas.microsoft.com/office/powerpoint/2010/main" val="177352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a:t>A </a:t>
            </a:r>
            <a:r>
              <a:rPr lang="tr-TR" sz="2000" dirty="0" err="1"/>
              <a:t>large</a:t>
            </a:r>
            <a:r>
              <a:rPr lang="tr-TR" sz="2000" dirty="0"/>
              <a:t> data set of </a:t>
            </a:r>
            <a:r>
              <a:rPr lang="tr-TR" sz="2000" dirty="0" err="1"/>
              <a:t>developed</a:t>
            </a:r>
            <a:r>
              <a:rPr lang="tr-TR" sz="2000" dirty="0"/>
              <a:t> </a:t>
            </a:r>
            <a:r>
              <a:rPr lang="tr-TR" sz="2000" dirty="0" err="1"/>
              <a:t>and</a:t>
            </a:r>
            <a:r>
              <a:rPr lang="tr-TR" sz="2000" dirty="0"/>
              <a:t> </a:t>
            </a:r>
            <a:r>
              <a:rPr lang="tr-TR" sz="2000" dirty="0" err="1"/>
              <a:t>EMs</a:t>
            </a:r>
            <a:r>
              <a:rPr lang="tr-TR" sz="2000" dirty="0"/>
              <a:t>. (</a:t>
            </a:r>
            <a:r>
              <a:rPr lang="tr-TR" sz="2000" dirty="0" err="1"/>
              <a:t>Developed</a:t>
            </a:r>
            <a:r>
              <a:rPr lang="tr-TR" sz="2000" dirty="0"/>
              <a:t>: 24; </a:t>
            </a:r>
            <a:r>
              <a:rPr lang="tr-TR" sz="2000" dirty="0" err="1"/>
              <a:t>Emerging</a:t>
            </a:r>
            <a:r>
              <a:rPr lang="tr-TR" sz="2000" dirty="0"/>
              <a:t>: 22).</a:t>
            </a:r>
          </a:p>
          <a:p>
            <a:pPr lvl="1">
              <a:buFont typeface="Arial" pitchFamily="34" charset="0"/>
              <a:buChar char="•"/>
            </a:pPr>
            <a:r>
              <a:rPr lang="tr-TR" sz="2000" dirty="0" smtClean="0"/>
              <a:t>Data Source: BIS, IMF-BOP, Fed, WB. </a:t>
            </a:r>
          </a:p>
          <a:p>
            <a:pPr lvl="1">
              <a:buFont typeface="Arial" pitchFamily="34" charset="0"/>
              <a:buChar char="•"/>
            </a:pPr>
            <a:r>
              <a:rPr lang="tr-TR" sz="2000" dirty="0" err="1" smtClean="0"/>
              <a:t>Fixed</a:t>
            </a:r>
            <a:r>
              <a:rPr lang="tr-TR" sz="2000" dirty="0" smtClean="0"/>
              <a:t> </a:t>
            </a:r>
            <a:r>
              <a:rPr lang="tr-TR" sz="2000" dirty="0" err="1" smtClean="0"/>
              <a:t>effects</a:t>
            </a:r>
            <a:r>
              <a:rPr lang="tr-TR" sz="2000" dirty="0" smtClean="0"/>
              <a:t> panel </a:t>
            </a:r>
            <a:r>
              <a:rPr lang="tr-TR" sz="2000" dirty="0" err="1" smtClean="0"/>
              <a:t>estimation</a:t>
            </a:r>
            <a:r>
              <a:rPr lang="tr-TR" sz="2000" dirty="0" smtClean="0"/>
              <a:t>.</a:t>
            </a:r>
          </a:p>
          <a:p>
            <a:pPr lvl="1">
              <a:buFont typeface="Arial" pitchFamily="34" charset="0"/>
              <a:buChar char="•"/>
            </a:pPr>
            <a:endParaRPr lang="tr-TR" sz="2000" dirty="0" smtClean="0"/>
          </a:p>
          <a:p>
            <a:pPr marL="342900" lvl="1" indent="-342900">
              <a:buFont typeface="Arial" pitchFamily="34" charset="0"/>
              <a:buChar char="•"/>
            </a:pPr>
            <a:r>
              <a:rPr lang="tr-TR" sz="2400" u="sng" dirty="0"/>
              <a:t>First </a:t>
            </a:r>
            <a:r>
              <a:rPr lang="tr-TR" sz="2400" u="sng" dirty="0" err="1"/>
              <a:t>Question</a:t>
            </a:r>
            <a:r>
              <a:rPr lang="tr-TR" sz="2400" u="sng" dirty="0" smtClean="0"/>
              <a:t>: </a:t>
            </a:r>
            <a:r>
              <a:rPr lang="tr-TR" sz="2000" dirty="0"/>
              <a:t>Do </a:t>
            </a:r>
            <a:r>
              <a:rPr lang="tr-TR" sz="2000" dirty="0" smtClean="0"/>
              <a:t>gross </a:t>
            </a:r>
            <a:r>
              <a:rPr lang="tr-TR" sz="2000" dirty="0"/>
              <a:t>portfolio </a:t>
            </a:r>
            <a:r>
              <a:rPr lang="tr-TR" sz="2000" dirty="0" smtClean="0"/>
              <a:t>inflows </a:t>
            </a:r>
            <a:r>
              <a:rPr lang="tr-TR" sz="2000" dirty="0"/>
              <a:t>to </a:t>
            </a:r>
            <a:r>
              <a:rPr lang="tr-TR" sz="2000" dirty="0" smtClean="0"/>
              <a:t>Turkey become </a:t>
            </a:r>
            <a:r>
              <a:rPr lang="tr-TR" sz="2000" dirty="0"/>
              <a:t>less sensitive to fluctuations in global risk perceptions after the new </a:t>
            </a:r>
            <a:r>
              <a:rPr lang="tr-TR" sz="2000" dirty="0" err="1"/>
              <a:t>policy</a:t>
            </a:r>
            <a:r>
              <a:rPr lang="tr-TR" sz="2000" dirty="0"/>
              <a:t> </a:t>
            </a:r>
            <a:r>
              <a:rPr lang="tr-TR" sz="2000" dirty="0" err="1" smtClean="0"/>
              <a:t>framework</a:t>
            </a:r>
            <a:r>
              <a:rPr lang="tr-TR" sz="2000" dirty="0" smtClean="0"/>
              <a:t>?</a:t>
            </a:r>
            <a:endParaRPr lang="tr-TR" sz="2000" dirty="0"/>
          </a:p>
          <a:p>
            <a:pPr>
              <a:buFont typeface="Arial" pitchFamily="34" charset="0"/>
              <a:buChar char="•"/>
            </a:pPr>
            <a:endParaRPr lang="tr-TR" sz="2400" dirty="0"/>
          </a:p>
          <a:p>
            <a:pPr marL="0" lvl="1" indent="0" fontAlgn="auto">
              <a:spcBef>
                <a:spcPts val="0"/>
              </a:spcBef>
              <a:spcAft>
                <a:spcPts val="0"/>
              </a:spcAft>
              <a:buNone/>
              <a:defRPr/>
            </a:pPr>
            <a:r>
              <a:rPr lang="tr-TR" sz="2000" dirty="0" smtClean="0"/>
              <a:t>∆ Gross </a:t>
            </a:r>
            <a:r>
              <a:rPr lang="tr-TR" sz="2000" dirty="0"/>
              <a:t>Capital Inflows </a:t>
            </a:r>
            <a:r>
              <a:rPr lang="tr-TR" sz="2000" dirty="0" smtClean="0"/>
              <a:t>/ GDP </a:t>
            </a:r>
            <a:r>
              <a:rPr lang="tr-TR" sz="2000" baseline="-25000" dirty="0" smtClean="0"/>
              <a:t>it</a:t>
            </a:r>
            <a:r>
              <a:rPr lang="tr-TR" sz="2000" dirty="0" smtClean="0"/>
              <a:t>  = </a:t>
            </a:r>
            <a:r>
              <a:rPr lang="el-GR" sz="2000" dirty="0" smtClean="0"/>
              <a:t>α</a:t>
            </a:r>
            <a:r>
              <a:rPr lang="tr-TR" sz="2000" baseline="-25000" dirty="0" smtClean="0"/>
              <a:t> </a:t>
            </a:r>
            <a:r>
              <a:rPr lang="tr-TR" sz="2000" baseline="-25000" dirty="0"/>
              <a:t>i</a:t>
            </a:r>
            <a:r>
              <a:rPr lang="tr-TR" sz="2000" dirty="0"/>
              <a:t> + </a:t>
            </a:r>
            <a:r>
              <a:rPr lang="el-GR" sz="2000" dirty="0" smtClean="0"/>
              <a:t>φ</a:t>
            </a:r>
            <a:r>
              <a:rPr lang="tr-TR" sz="2000" dirty="0" smtClean="0"/>
              <a:t> ( </a:t>
            </a:r>
            <a:r>
              <a:rPr lang="tr-TR" sz="2000" b="1" dirty="0" smtClean="0">
                <a:solidFill>
                  <a:schemeClr val="accent6">
                    <a:lumMod val="50000"/>
                  </a:schemeClr>
                </a:solidFill>
              </a:rPr>
              <a:t>Control </a:t>
            </a:r>
            <a:r>
              <a:rPr lang="tr-TR" sz="2000" b="1" dirty="0" err="1" smtClean="0">
                <a:solidFill>
                  <a:schemeClr val="accent6">
                    <a:lumMod val="50000"/>
                  </a:schemeClr>
                </a:solidFill>
              </a:rPr>
              <a:t>Variables</a:t>
            </a:r>
            <a:r>
              <a:rPr lang="tr-TR" sz="2000" b="1" dirty="0" smtClean="0">
                <a:solidFill>
                  <a:schemeClr val="accent6">
                    <a:lumMod val="50000"/>
                  </a:schemeClr>
                </a:solidFill>
              </a:rPr>
              <a:t> </a:t>
            </a:r>
            <a:r>
              <a:rPr lang="tr-TR" sz="2000" baseline="-25000" dirty="0" smtClean="0"/>
              <a:t>it-1</a:t>
            </a:r>
            <a:r>
              <a:rPr lang="tr-TR" sz="2000" dirty="0" smtClean="0"/>
              <a:t> )</a:t>
            </a:r>
          </a:p>
          <a:p>
            <a:pPr marL="0" lvl="1" indent="0" fontAlgn="auto">
              <a:spcBef>
                <a:spcPts val="0"/>
              </a:spcBef>
              <a:spcAft>
                <a:spcPts val="0"/>
              </a:spcAft>
              <a:buNone/>
              <a:defRPr/>
            </a:pPr>
            <a:r>
              <a:rPr lang="tr-TR" sz="2000" dirty="0"/>
              <a:t>		</a:t>
            </a:r>
            <a:r>
              <a:rPr lang="tr-TR" sz="2000" dirty="0" smtClean="0"/>
              <a:t>+ </a:t>
            </a:r>
            <a:r>
              <a:rPr lang="el-GR" sz="2000" dirty="0"/>
              <a:t>β</a:t>
            </a:r>
            <a:r>
              <a:rPr lang="tr-TR" sz="2000" baseline="-25000" dirty="0"/>
              <a:t>1</a:t>
            </a:r>
            <a:r>
              <a:rPr lang="tr-TR" sz="2000" dirty="0"/>
              <a:t> </a:t>
            </a:r>
            <a:r>
              <a:rPr lang="tr-TR" sz="2000" dirty="0" smtClean="0"/>
              <a:t>(</a:t>
            </a:r>
            <a:r>
              <a:rPr lang="tr-TR" sz="2000" b="1" dirty="0" smtClean="0">
                <a:solidFill>
                  <a:schemeClr val="accent6">
                    <a:lumMod val="50000"/>
                  </a:schemeClr>
                </a:solidFill>
              </a:rPr>
              <a:t>Global </a:t>
            </a:r>
            <a:r>
              <a:rPr lang="tr-TR" sz="2000" b="1" dirty="0" err="1" smtClean="0">
                <a:solidFill>
                  <a:schemeClr val="accent6">
                    <a:lumMod val="50000"/>
                  </a:schemeClr>
                </a:solidFill>
              </a:rPr>
              <a:t>Factor</a:t>
            </a:r>
            <a:r>
              <a:rPr lang="tr-TR" sz="2000" b="1" dirty="0" smtClean="0">
                <a:solidFill>
                  <a:schemeClr val="accent6">
                    <a:lumMod val="50000"/>
                  </a:schemeClr>
                </a:solidFill>
              </a:rPr>
              <a:t> </a:t>
            </a:r>
            <a:r>
              <a:rPr lang="tr-TR" sz="2000" baseline="-25000" dirty="0" smtClean="0"/>
              <a:t>t-1 </a:t>
            </a:r>
            <a:r>
              <a:rPr lang="tr-TR" sz="2000" dirty="0"/>
              <a:t>) </a:t>
            </a:r>
          </a:p>
          <a:p>
            <a:pPr marL="0" lvl="1" indent="0" fontAlgn="auto">
              <a:spcBef>
                <a:spcPts val="0"/>
              </a:spcBef>
              <a:spcAft>
                <a:spcPts val="0"/>
              </a:spcAft>
              <a:buNone/>
              <a:defRPr/>
            </a:pPr>
            <a:r>
              <a:rPr lang="tr-TR" sz="2000" dirty="0"/>
              <a:t>		+ </a:t>
            </a:r>
            <a:r>
              <a:rPr lang="el-GR" sz="2000" dirty="0"/>
              <a:t>β</a:t>
            </a:r>
            <a:r>
              <a:rPr lang="tr-TR" sz="2000" baseline="-25000" dirty="0"/>
              <a:t>2</a:t>
            </a:r>
            <a:r>
              <a:rPr lang="tr-TR" sz="2000" dirty="0"/>
              <a:t> </a:t>
            </a:r>
            <a:r>
              <a:rPr lang="tr-TR" sz="2000" dirty="0" smtClean="0"/>
              <a:t>(</a:t>
            </a:r>
            <a:r>
              <a:rPr lang="tr-TR" sz="2000" b="1" dirty="0">
                <a:solidFill>
                  <a:schemeClr val="accent6">
                    <a:lumMod val="50000"/>
                  </a:schemeClr>
                </a:solidFill>
              </a:rPr>
              <a:t>Global </a:t>
            </a:r>
            <a:r>
              <a:rPr lang="tr-TR" sz="2000" b="1" dirty="0" err="1">
                <a:solidFill>
                  <a:schemeClr val="accent6">
                    <a:lumMod val="50000"/>
                  </a:schemeClr>
                </a:solidFill>
              </a:rPr>
              <a:t>Factor</a:t>
            </a:r>
            <a:r>
              <a:rPr lang="tr-TR" sz="2000" b="1" dirty="0" smtClean="0">
                <a:solidFill>
                  <a:schemeClr val="accent6">
                    <a:lumMod val="50000"/>
                  </a:schemeClr>
                </a:solidFill>
              </a:rPr>
              <a:t> </a:t>
            </a:r>
            <a:r>
              <a:rPr lang="tr-TR" sz="2000" baseline="-25000" dirty="0" smtClean="0"/>
              <a:t>t-1</a:t>
            </a:r>
            <a:r>
              <a:rPr lang="tr-TR" sz="2000" dirty="0" smtClean="0"/>
              <a:t> </a:t>
            </a:r>
            <a:r>
              <a:rPr lang="tr-TR" sz="2000" dirty="0"/>
              <a:t>) * </a:t>
            </a:r>
            <a:r>
              <a:rPr lang="tr-TR" sz="2000" dirty="0" err="1" smtClean="0"/>
              <a:t>D_MPrud_Framework</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3</a:t>
            </a:r>
            <a:r>
              <a:rPr lang="tr-TR" sz="2000" dirty="0"/>
              <a:t> </a:t>
            </a:r>
            <a:r>
              <a:rPr lang="tr-TR" sz="2000" dirty="0" smtClean="0"/>
              <a:t>(</a:t>
            </a:r>
            <a:r>
              <a:rPr lang="tr-TR" sz="2000" b="1" dirty="0">
                <a:solidFill>
                  <a:schemeClr val="accent6">
                    <a:lumMod val="50000"/>
                  </a:schemeClr>
                </a:solidFill>
              </a:rPr>
              <a:t>Global </a:t>
            </a:r>
            <a:r>
              <a:rPr lang="tr-TR" sz="2000" b="1" dirty="0" err="1">
                <a:solidFill>
                  <a:schemeClr val="accent6">
                    <a:lumMod val="50000"/>
                  </a:schemeClr>
                </a:solidFill>
              </a:rPr>
              <a:t>Factor</a:t>
            </a:r>
            <a:r>
              <a:rPr lang="tr-TR" sz="2000" b="1" dirty="0" smtClean="0">
                <a:solidFill>
                  <a:schemeClr val="accent6">
                    <a:lumMod val="50000"/>
                  </a:schemeClr>
                </a:solidFill>
              </a:rPr>
              <a:t> </a:t>
            </a:r>
            <a:r>
              <a:rPr lang="tr-TR" sz="2000" baseline="-25000" dirty="0" smtClean="0"/>
              <a:t>t-1</a:t>
            </a:r>
            <a:r>
              <a:rPr lang="tr-TR" sz="2000" dirty="0" smtClean="0"/>
              <a:t> </a:t>
            </a:r>
            <a:r>
              <a:rPr lang="tr-TR" sz="2000" dirty="0"/>
              <a:t>) * </a:t>
            </a:r>
            <a:r>
              <a:rPr lang="tr-TR" sz="2000" dirty="0" err="1" smtClean="0"/>
              <a:t>D_Country</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4</a:t>
            </a:r>
            <a:r>
              <a:rPr lang="tr-TR" sz="2000" dirty="0"/>
              <a:t> </a:t>
            </a:r>
            <a:r>
              <a:rPr lang="tr-TR" sz="2000" dirty="0" smtClean="0"/>
              <a:t>(</a:t>
            </a:r>
            <a:r>
              <a:rPr lang="tr-TR" sz="2000" b="1" dirty="0">
                <a:solidFill>
                  <a:schemeClr val="accent6">
                    <a:lumMod val="50000"/>
                  </a:schemeClr>
                </a:solidFill>
              </a:rPr>
              <a:t>Global </a:t>
            </a:r>
            <a:r>
              <a:rPr lang="tr-TR" sz="2000" b="1" dirty="0" err="1">
                <a:solidFill>
                  <a:schemeClr val="accent6">
                    <a:lumMod val="50000"/>
                  </a:schemeClr>
                </a:solidFill>
              </a:rPr>
              <a:t>Factor</a:t>
            </a:r>
            <a:r>
              <a:rPr lang="tr-TR" sz="2000" b="1" dirty="0" smtClean="0">
                <a:solidFill>
                  <a:schemeClr val="accent6">
                    <a:lumMod val="50000"/>
                  </a:schemeClr>
                </a:solidFill>
              </a:rPr>
              <a:t> </a:t>
            </a:r>
            <a:r>
              <a:rPr lang="tr-TR" sz="2000" baseline="-25000" dirty="0" smtClean="0"/>
              <a:t>t-1</a:t>
            </a:r>
            <a:r>
              <a:rPr lang="tr-TR" sz="2000" dirty="0" smtClean="0"/>
              <a:t> </a:t>
            </a:r>
            <a:r>
              <a:rPr lang="tr-TR" sz="2000" dirty="0"/>
              <a:t>) * </a:t>
            </a:r>
            <a:r>
              <a:rPr lang="tr-TR" sz="2000" dirty="0" err="1"/>
              <a:t>D_Country</a:t>
            </a:r>
            <a:r>
              <a:rPr lang="tr-TR" sz="2000" dirty="0" smtClean="0"/>
              <a:t> </a:t>
            </a:r>
            <a:r>
              <a:rPr lang="tr-TR" sz="2000" dirty="0"/>
              <a:t>* </a:t>
            </a:r>
            <a:r>
              <a:rPr lang="tr-TR" sz="2000" dirty="0" err="1" smtClean="0"/>
              <a:t>D_MPrud_Framework</a:t>
            </a:r>
            <a:r>
              <a:rPr lang="tr-TR" sz="2000" dirty="0" smtClean="0"/>
              <a:t> </a:t>
            </a:r>
          </a:p>
          <a:p>
            <a:pPr marL="0" lvl="1" indent="0" fontAlgn="auto">
              <a:spcBef>
                <a:spcPts val="0"/>
              </a:spcBef>
              <a:spcAft>
                <a:spcPts val="0"/>
              </a:spcAft>
              <a:buNone/>
              <a:defRPr/>
            </a:pPr>
            <a:r>
              <a:rPr lang="tr-TR" sz="2000" dirty="0" smtClean="0"/>
              <a:t>		+ </a:t>
            </a:r>
            <a:r>
              <a:rPr lang="el-GR" sz="2000" dirty="0" smtClean="0"/>
              <a:t>ε</a:t>
            </a:r>
            <a:r>
              <a:rPr lang="tr-TR" sz="2000" baseline="-25000" dirty="0" smtClean="0"/>
              <a:t> </a:t>
            </a:r>
            <a:r>
              <a:rPr lang="tr-TR" sz="2000" baseline="-25000" dirty="0"/>
              <a:t>it</a:t>
            </a:r>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sp>
        <p:nvSpPr>
          <p:cNvPr id="4" name="TextBox 3"/>
          <p:cNvSpPr txBox="1"/>
          <p:nvPr/>
        </p:nvSpPr>
        <p:spPr>
          <a:xfrm>
            <a:off x="5436096" y="1437625"/>
            <a:ext cx="3528392" cy="584775"/>
          </a:xfrm>
          <a:prstGeom prst="rect">
            <a:avLst/>
          </a:prstGeom>
          <a:noFill/>
        </p:spPr>
        <p:txBody>
          <a:bodyPr wrap="square" rtlCol="0">
            <a:spAutoFit/>
          </a:bodyPr>
          <a:lstStyle/>
          <a:p>
            <a:r>
              <a:rPr lang="tr-TR" sz="1600" b="1" dirty="0" smtClean="0">
                <a:solidFill>
                  <a:schemeClr val="accent6">
                    <a:lumMod val="50000"/>
                  </a:schemeClr>
                </a:solidFill>
              </a:rPr>
              <a:t>∆ RER, </a:t>
            </a:r>
            <a:r>
              <a:rPr lang="tr-TR" sz="1600" b="1" dirty="0">
                <a:solidFill>
                  <a:schemeClr val="accent6">
                    <a:lumMod val="50000"/>
                  </a:schemeClr>
                </a:solidFill>
              </a:rPr>
              <a:t>∆ </a:t>
            </a:r>
            <a:r>
              <a:rPr lang="tr-TR" sz="1600" b="1" dirty="0" smtClean="0">
                <a:solidFill>
                  <a:schemeClr val="accent6">
                    <a:lumMod val="50000"/>
                  </a:schemeClr>
                </a:solidFill>
              </a:rPr>
              <a:t>Global Money, </a:t>
            </a:r>
            <a:r>
              <a:rPr lang="tr-TR" sz="1600" b="1" dirty="0">
                <a:solidFill>
                  <a:schemeClr val="accent6">
                    <a:lumMod val="50000"/>
                  </a:schemeClr>
                </a:solidFill>
              </a:rPr>
              <a:t>∆ </a:t>
            </a:r>
            <a:r>
              <a:rPr lang="tr-TR" sz="1600" b="1" dirty="0" smtClean="0">
                <a:solidFill>
                  <a:schemeClr val="accent6">
                    <a:lumMod val="50000"/>
                  </a:schemeClr>
                </a:solidFill>
              </a:rPr>
              <a:t>GDP, </a:t>
            </a:r>
          </a:p>
          <a:p>
            <a:r>
              <a:rPr lang="tr-TR" sz="1600" b="1" dirty="0" smtClean="0">
                <a:solidFill>
                  <a:schemeClr val="accent6">
                    <a:lumMod val="50000"/>
                  </a:schemeClr>
                </a:solidFill>
              </a:rPr>
              <a:t>∆ </a:t>
            </a:r>
            <a:r>
              <a:rPr lang="tr-TR" sz="1600" b="1" dirty="0" err="1" smtClean="0">
                <a:solidFill>
                  <a:schemeClr val="accent6">
                    <a:lumMod val="50000"/>
                  </a:schemeClr>
                </a:solidFill>
              </a:rPr>
              <a:t>Debt</a:t>
            </a:r>
            <a:r>
              <a:rPr lang="tr-TR" sz="1600" b="1" dirty="0" smtClean="0">
                <a:solidFill>
                  <a:schemeClr val="accent6">
                    <a:lumMod val="50000"/>
                  </a:schemeClr>
                </a:solidFill>
              </a:rPr>
              <a:t> </a:t>
            </a:r>
            <a:r>
              <a:rPr lang="tr-TR" sz="1600" b="1" dirty="0" err="1" smtClean="0">
                <a:solidFill>
                  <a:schemeClr val="accent6">
                    <a:lumMod val="50000"/>
                  </a:schemeClr>
                </a:solidFill>
              </a:rPr>
              <a:t>to</a:t>
            </a:r>
            <a:r>
              <a:rPr lang="tr-TR" sz="1600" b="1" dirty="0" smtClean="0">
                <a:solidFill>
                  <a:schemeClr val="accent6">
                    <a:lumMod val="50000"/>
                  </a:schemeClr>
                </a:solidFill>
              </a:rPr>
              <a:t> GDP</a:t>
            </a:r>
          </a:p>
        </p:txBody>
      </p:sp>
      <p:cxnSp>
        <p:nvCxnSpPr>
          <p:cNvPr id="5" name="Straight Arrow Connector 4"/>
          <p:cNvCxnSpPr/>
          <p:nvPr/>
        </p:nvCxnSpPr>
        <p:spPr>
          <a:xfrm flipV="1">
            <a:off x="5652120" y="2031690"/>
            <a:ext cx="576064" cy="91810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35896" y="3489852"/>
            <a:ext cx="1152128" cy="864096"/>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38407" y="4412974"/>
            <a:ext cx="4805593" cy="338554"/>
          </a:xfrm>
          <a:prstGeom prst="rect">
            <a:avLst/>
          </a:prstGeom>
          <a:noFill/>
        </p:spPr>
        <p:txBody>
          <a:bodyPr wrap="square" rtlCol="0">
            <a:spAutoFit/>
          </a:bodyPr>
          <a:lstStyle/>
          <a:p>
            <a:r>
              <a:rPr lang="tr-TR" sz="1600" b="1" dirty="0" smtClean="0">
                <a:solidFill>
                  <a:schemeClr val="accent6">
                    <a:lumMod val="50000"/>
                  </a:schemeClr>
                </a:solidFill>
              </a:rPr>
              <a:t>∆ VIX</a:t>
            </a:r>
            <a:r>
              <a:rPr lang="tr-TR" sz="1600" baseline="-25000" dirty="0" smtClean="0"/>
              <a:t> </a:t>
            </a:r>
            <a:r>
              <a:rPr lang="tr-TR" sz="1600" baseline="-25000" dirty="0" smtClean="0">
                <a:solidFill>
                  <a:schemeClr val="accent6">
                    <a:lumMod val="50000"/>
                  </a:schemeClr>
                </a:solidFill>
              </a:rPr>
              <a:t>t-1</a:t>
            </a:r>
            <a:r>
              <a:rPr lang="tr-TR" sz="1600" b="1" dirty="0" smtClean="0">
                <a:solidFill>
                  <a:schemeClr val="accent6">
                    <a:lumMod val="50000"/>
                  </a:schemeClr>
                </a:solidFill>
              </a:rPr>
              <a:t>, VIX</a:t>
            </a:r>
            <a:r>
              <a:rPr lang="tr-TR" sz="1600" baseline="-25000" dirty="0" smtClean="0">
                <a:solidFill>
                  <a:schemeClr val="accent6">
                    <a:lumMod val="50000"/>
                  </a:schemeClr>
                </a:solidFill>
              </a:rPr>
              <a:t> t</a:t>
            </a:r>
            <a:r>
              <a:rPr lang="tr-TR" sz="1600" b="1" dirty="0" smtClean="0">
                <a:solidFill>
                  <a:schemeClr val="accent6">
                    <a:lumMod val="50000"/>
                  </a:schemeClr>
                </a:solidFill>
              </a:rPr>
              <a:t> (ala Bruno and Shin, SJE 2014)</a:t>
            </a:r>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54</a:t>
            </a:fld>
            <a:endParaRPr lang="tr-TR">
              <a:solidFill>
                <a:srgbClr val="FFFFFF"/>
              </a:solidFill>
            </a:endParaRPr>
          </a:p>
        </p:txBody>
      </p:sp>
    </p:spTree>
    <p:extLst>
      <p:ext uri="{BB962C8B-B14F-4D97-AF65-F5344CB8AC3E}">
        <p14:creationId xmlns:p14="http://schemas.microsoft.com/office/powerpoint/2010/main" val="177352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a:t>A </a:t>
            </a:r>
            <a:r>
              <a:rPr lang="tr-TR" sz="2000" dirty="0" err="1"/>
              <a:t>large</a:t>
            </a:r>
            <a:r>
              <a:rPr lang="tr-TR" sz="2000" dirty="0"/>
              <a:t> data set of </a:t>
            </a:r>
            <a:r>
              <a:rPr lang="tr-TR" sz="2000" dirty="0" err="1"/>
              <a:t>developed</a:t>
            </a:r>
            <a:r>
              <a:rPr lang="tr-TR" sz="2000" dirty="0"/>
              <a:t> </a:t>
            </a:r>
            <a:r>
              <a:rPr lang="tr-TR" sz="2000" dirty="0" err="1"/>
              <a:t>and</a:t>
            </a:r>
            <a:r>
              <a:rPr lang="tr-TR" sz="2000" dirty="0"/>
              <a:t> </a:t>
            </a:r>
            <a:r>
              <a:rPr lang="tr-TR" sz="2000" dirty="0" err="1"/>
              <a:t>EMs</a:t>
            </a:r>
            <a:r>
              <a:rPr lang="tr-TR" sz="2000" dirty="0"/>
              <a:t>. (</a:t>
            </a:r>
            <a:r>
              <a:rPr lang="tr-TR" sz="2000" dirty="0" err="1"/>
              <a:t>Developed</a:t>
            </a:r>
            <a:r>
              <a:rPr lang="tr-TR" sz="2000" dirty="0"/>
              <a:t>: 24; </a:t>
            </a:r>
            <a:r>
              <a:rPr lang="tr-TR" sz="2000" dirty="0" err="1"/>
              <a:t>Emerging</a:t>
            </a:r>
            <a:r>
              <a:rPr lang="tr-TR" sz="2000" dirty="0"/>
              <a:t>: 22).</a:t>
            </a:r>
          </a:p>
          <a:p>
            <a:pPr lvl="1">
              <a:buFont typeface="Arial" pitchFamily="34" charset="0"/>
              <a:buChar char="•"/>
            </a:pPr>
            <a:r>
              <a:rPr lang="tr-TR" sz="2000" dirty="0" smtClean="0"/>
              <a:t>Data Source: BIS, IMF-BOP, Fed, WB. </a:t>
            </a:r>
          </a:p>
          <a:p>
            <a:pPr lvl="1">
              <a:buFont typeface="Arial" pitchFamily="34" charset="0"/>
              <a:buChar char="•"/>
            </a:pPr>
            <a:r>
              <a:rPr lang="tr-TR" sz="2000" dirty="0" err="1" smtClean="0"/>
              <a:t>Fixed</a:t>
            </a:r>
            <a:r>
              <a:rPr lang="tr-TR" sz="2000" dirty="0" smtClean="0"/>
              <a:t> </a:t>
            </a:r>
            <a:r>
              <a:rPr lang="tr-TR" sz="2000" dirty="0" err="1" smtClean="0"/>
              <a:t>effects</a:t>
            </a:r>
            <a:r>
              <a:rPr lang="tr-TR" sz="2000" dirty="0" smtClean="0"/>
              <a:t> panel </a:t>
            </a:r>
            <a:r>
              <a:rPr lang="tr-TR" sz="2000" dirty="0" err="1" smtClean="0"/>
              <a:t>estimation</a:t>
            </a:r>
            <a:r>
              <a:rPr lang="tr-TR" sz="2000" dirty="0" smtClean="0"/>
              <a:t>.</a:t>
            </a:r>
          </a:p>
          <a:p>
            <a:pPr lvl="1">
              <a:buFont typeface="Arial" pitchFamily="34" charset="0"/>
              <a:buChar char="•"/>
            </a:pPr>
            <a:endParaRPr lang="tr-TR" sz="2000" dirty="0" smtClean="0"/>
          </a:p>
          <a:p>
            <a:pPr marL="342900" lvl="1" indent="-342900">
              <a:buFont typeface="Arial" pitchFamily="34" charset="0"/>
              <a:buChar char="•"/>
            </a:pPr>
            <a:r>
              <a:rPr lang="tr-TR" sz="2400" u="sng" dirty="0"/>
              <a:t>First </a:t>
            </a:r>
            <a:r>
              <a:rPr lang="tr-TR" sz="2400" u="sng" dirty="0" err="1"/>
              <a:t>Question</a:t>
            </a:r>
            <a:r>
              <a:rPr lang="tr-TR" sz="2400" u="sng" dirty="0" smtClean="0"/>
              <a:t>: </a:t>
            </a:r>
            <a:r>
              <a:rPr lang="tr-TR" sz="2000" dirty="0"/>
              <a:t>Do </a:t>
            </a:r>
            <a:r>
              <a:rPr lang="tr-TR" sz="2000" dirty="0" smtClean="0"/>
              <a:t>gross </a:t>
            </a:r>
            <a:r>
              <a:rPr lang="tr-TR" sz="2000" dirty="0"/>
              <a:t>portfolio </a:t>
            </a:r>
            <a:r>
              <a:rPr lang="tr-TR" sz="2000" dirty="0" smtClean="0"/>
              <a:t>inflows </a:t>
            </a:r>
            <a:r>
              <a:rPr lang="tr-TR" sz="2000" dirty="0"/>
              <a:t>to </a:t>
            </a:r>
            <a:r>
              <a:rPr lang="tr-TR" sz="2000" dirty="0" smtClean="0"/>
              <a:t>Turkey become </a:t>
            </a:r>
            <a:r>
              <a:rPr lang="tr-TR" sz="2000" dirty="0"/>
              <a:t>less sensitive to fluctuations in global risk perceptions after the new </a:t>
            </a:r>
            <a:r>
              <a:rPr lang="tr-TR" sz="2000" dirty="0" err="1"/>
              <a:t>policy</a:t>
            </a:r>
            <a:r>
              <a:rPr lang="tr-TR" sz="2000" dirty="0"/>
              <a:t> </a:t>
            </a:r>
            <a:r>
              <a:rPr lang="tr-TR" sz="2000" dirty="0" err="1" smtClean="0"/>
              <a:t>framework</a:t>
            </a:r>
            <a:r>
              <a:rPr lang="tr-TR" sz="2000" dirty="0" smtClean="0"/>
              <a:t>?</a:t>
            </a:r>
            <a:endParaRPr lang="tr-TR" sz="2000" dirty="0"/>
          </a:p>
          <a:p>
            <a:pPr>
              <a:buFont typeface="Arial" pitchFamily="34" charset="0"/>
              <a:buChar char="•"/>
            </a:pPr>
            <a:endParaRPr lang="tr-TR" sz="2400" dirty="0"/>
          </a:p>
          <a:p>
            <a:pPr marL="0" lvl="1" indent="0" fontAlgn="auto">
              <a:spcBef>
                <a:spcPts val="0"/>
              </a:spcBef>
              <a:spcAft>
                <a:spcPts val="0"/>
              </a:spcAft>
              <a:buNone/>
              <a:defRPr/>
            </a:pPr>
            <a:r>
              <a:rPr lang="tr-TR" sz="2000" dirty="0" smtClean="0"/>
              <a:t>∆ Gross </a:t>
            </a:r>
            <a:r>
              <a:rPr lang="tr-TR" sz="2000" dirty="0"/>
              <a:t>Capital Inflows </a:t>
            </a:r>
            <a:r>
              <a:rPr lang="tr-TR" sz="2000" dirty="0" smtClean="0"/>
              <a:t>/ GDP </a:t>
            </a:r>
            <a:r>
              <a:rPr lang="tr-TR" sz="2000" baseline="-25000" dirty="0" smtClean="0"/>
              <a:t>it</a:t>
            </a:r>
            <a:r>
              <a:rPr lang="tr-TR" sz="2000" dirty="0" smtClean="0"/>
              <a:t>  = </a:t>
            </a:r>
            <a:r>
              <a:rPr lang="el-GR" sz="2000" dirty="0" smtClean="0"/>
              <a:t>α</a:t>
            </a:r>
            <a:r>
              <a:rPr lang="tr-TR" sz="2000" baseline="-25000" dirty="0" smtClean="0"/>
              <a:t> </a:t>
            </a:r>
            <a:r>
              <a:rPr lang="tr-TR" sz="2000" baseline="-25000" dirty="0"/>
              <a:t>i</a:t>
            </a:r>
            <a:r>
              <a:rPr lang="tr-TR" sz="2000" dirty="0"/>
              <a:t> + </a:t>
            </a:r>
            <a:r>
              <a:rPr lang="el-GR" sz="2000" dirty="0" smtClean="0"/>
              <a:t>φ</a:t>
            </a:r>
            <a:r>
              <a:rPr lang="tr-TR" sz="2000" dirty="0" smtClean="0"/>
              <a:t> ( Control </a:t>
            </a:r>
            <a:r>
              <a:rPr lang="tr-TR" sz="2000" dirty="0" err="1" smtClean="0"/>
              <a:t>Variables</a:t>
            </a:r>
            <a:r>
              <a:rPr lang="tr-TR" sz="2000" dirty="0" smtClean="0"/>
              <a:t> </a:t>
            </a:r>
            <a:r>
              <a:rPr lang="tr-TR" sz="2000" baseline="-25000" dirty="0" smtClean="0"/>
              <a:t>it-1</a:t>
            </a:r>
            <a:r>
              <a:rPr lang="tr-TR" sz="2000" dirty="0" smtClean="0"/>
              <a:t> )</a:t>
            </a:r>
          </a:p>
          <a:p>
            <a:pPr marL="0" lvl="1" indent="0" fontAlgn="auto">
              <a:spcBef>
                <a:spcPts val="0"/>
              </a:spcBef>
              <a:spcAft>
                <a:spcPts val="0"/>
              </a:spcAft>
              <a:buNone/>
              <a:defRPr/>
            </a:pPr>
            <a:r>
              <a:rPr lang="tr-TR" sz="2000" dirty="0"/>
              <a:t>		</a:t>
            </a:r>
            <a:r>
              <a:rPr lang="tr-TR" sz="2000" dirty="0" smtClean="0"/>
              <a:t>+ </a:t>
            </a:r>
            <a:r>
              <a:rPr lang="el-GR" sz="2000" dirty="0"/>
              <a:t>β</a:t>
            </a:r>
            <a:r>
              <a:rPr lang="tr-TR" sz="2000" baseline="-25000" dirty="0"/>
              <a:t>1</a:t>
            </a:r>
            <a:r>
              <a:rPr lang="tr-TR" sz="2000" dirty="0"/>
              <a:t> </a:t>
            </a:r>
            <a:r>
              <a:rPr lang="tr-TR" sz="2000" dirty="0" smtClean="0"/>
              <a:t>(Global </a:t>
            </a:r>
            <a:r>
              <a:rPr lang="tr-TR" sz="2000" dirty="0" err="1" smtClean="0"/>
              <a:t>Factor</a:t>
            </a:r>
            <a:r>
              <a:rPr lang="tr-TR" sz="2000" dirty="0" smtClean="0"/>
              <a:t> </a:t>
            </a:r>
            <a:r>
              <a:rPr lang="tr-TR" sz="2000" baseline="-25000" dirty="0" smtClean="0"/>
              <a:t>t-1 </a:t>
            </a:r>
            <a:r>
              <a:rPr lang="tr-TR" sz="2000" dirty="0"/>
              <a:t>) </a:t>
            </a:r>
          </a:p>
          <a:p>
            <a:pPr marL="0" lvl="1" indent="0" fontAlgn="auto">
              <a:spcBef>
                <a:spcPts val="0"/>
              </a:spcBef>
              <a:spcAft>
                <a:spcPts val="0"/>
              </a:spcAft>
              <a:buNone/>
              <a:defRPr/>
            </a:pPr>
            <a:r>
              <a:rPr lang="tr-TR" sz="2000" dirty="0"/>
              <a:t>		+ </a:t>
            </a:r>
            <a:r>
              <a:rPr lang="el-GR" sz="2000" dirty="0"/>
              <a:t>β</a:t>
            </a:r>
            <a:r>
              <a:rPr lang="tr-TR" sz="2000" baseline="-25000" dirty="0"/>
              <a:t>2</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b="1" dirty="0" err="1" smtClean="0">
                <a:solidFill>
                  <a:schemeClr val="accent6">
                    <a:lumMod val="50000"/>
                  </a:schemeClr>
                </a:solidFill>
              </a:rPr>
              <a:t>D_MPrud_Framework</a:t>
            </a:r>
            <a:endParaRPr lang="tr-TR" sz="2000" b="1" dirty="0">
              <a:solidFill>
                <a:schemeClr val="accent6">
                  <a:lumMod val="50000"/>
                </a:schemeClr>
              </a:solidFill>
            </a:endParaRPr>
          </a:p>
          <a:p>
            <a:pPr marL="0" lvl="1" indent="0" fontAlgn="auto">
              <a:spcBef>
                <a:spcPts val="0"/>
              </a:spcBef>
              <a:spcAft>
                <a:spcPts val="0"/>
              </a:spcAft>
              <a:buNone/>
              <a:defRPr/>
            </a:pPr>
            <a:r>
              <a:rPr lang="tr-TR" sz="2000" dirty="0"/>
              <a:t>		+ </a:t>
            </a:r>
            <a:r>
              <a:rPr lang="el-GR" sz="2000" dirty="0"/>
              <a:t>β</a:t>
            </a:r>
            <a:r>
              <a:rPr lang="tr-TR" sz="2000" baseline="-25000" dirty="0"/>
              <a:t>3</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b="1" dirty="0" err="1" smtClean="0">
                <a:solidFill>
                  <a:schemeClr val="accent6">
                    <a:lumMod val="50000"/>
                  </a:schemeClr>
                </a:solidFill>
              </a:rPr>
              <a:t>D_Country</a:t>
            </a:r>
            <a:endParaRPr lang="tr-TR" sz="2000" b="1" dirty="0">
              <a:solidFill>
                <a:schemeClr val="accent6">
                  <a:lumMod val="50000"/>
                </a:schemeClr>
              </a:solidFill>
            </a:endParaRPr>
          </a:p>
          <a:p>
            <a:pPr marL="0" lvl="1" indent="0" fontAlgn="auto">
              <a:spcBef>
                <a:spcPts val="0"/>
              </a:spcBef>
              <a:spcAft>
                <a:spcPts val="0"/>
              </a:spcAft>
              <a:buNone/>
              <a:defRPr/>
            </a:pPr>
            <a:r>
              <a:rPr lang="tr-TR" sz="2000" dirty="0"/>
              <a:t>		+ </a:t>
            </a:r>
            <a:r>
              <a:rPr lang="el-GR" sz="2000" dirty="0"/>
              <a:t>β</a:t>
            </a:r>
            <a:r>
              <a:rPr lang="tr-TR" sz="2000" baseline="-25000" dirty="0"/>
              <a:t>4</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a:t>D_Country</a:t>
            </a:r>
            <a:r>
              <a:rPr lang="tr-TR" sz="2000" dirty="0" smtClean="0"/>
              <a:t> </a:t>
            </a:r>
            <a:r>
              <a:rPr lang="tr-TR" sz="2000" dirty="0"/>
              <a:t>* </a:t>
            </a:r>
            <a:r>
              <a:rPr lang="tr-TR" sz="2000" dirty="0" err="1" smtClean="0"/>
              <a:t>D_MPrud_Framework</a:t>
            </a:r>
            <a:r>
              <a:rPr lang="tr-TR" sz="2000" dirty="0" smtClean="0"/>
              <a:t> </a:t>
            </a:r>
          </a:p>
          <a:p>
            <a:pPr marL="0" lvl="1" indent="0" fontAlgn="auto">
              <a:spcBef>
                <a:spcPts val="0"/>
              </a:spcBef>
              <a:spcAft>
                <a:spcPts val="0"/>
              </a:spcAft>
              <a:buNone/>
              <a:defRPr/>
            </a:pPr>
            <a:r>
              <a:rPr lang="tr-TR" sz="2000" dirty="0" smtClean="0"/>
              <a:t>		+ </a:t>
            </a:r>
            <a:r>
              <a:rPr lang="el-GR" sz="2000" dirty="0" smtClean="0"/>
              <a:t>ε</a:t>
            </a:r>
            <a:r>
              <a:rPr lang="tr-TR" sz="2000" baseline="-25000" dirty="0" smtClean="0"/>
              <a:t> </a:t>
            </a:r>
            <a:r>
              <a:rPr lang="tr-TR" sz="2000" baseline="-25000" dirty="0"/>
              <a:t>it</a:t>
            </a:r>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sp>
        <p:nvSpPr>
          <p:cNvPr id="4" name="TextBox 3"/>
          <p:cNvSpPr txBox="1"/>
          <p:nvPr/>
        </p:nvSpPr>
        <p:spPr>
          <a:xfrm>
            <a:off x="5865613" y="1534332"/>
            <a:ext cx="2448665" cy="646331"/>
          </a:xfrm>
          <a:prstGeom prst="rect">
            <a:avLst/>
          </a:prstGeom>
          <a:noFill/>
        </p:spPr>
        <p:txBody>
          <a:bodyPr wrap="square" rtlCol="0">
            <a:spAutoFit/>
          </a:bodyPr>
          <a:lstStyle/>
          <a:p>
            <a:r>
              <a:rPr lang="tr-TR" b="1" dirty="0" smtClean="0">
                <a:solidFill>
                  <a:schemeClr val="accent6">
                    <a:lumMod val="50000"/>
                  </a:schemeClr>
                </a:solidFill>
              </a:rPr>
              <a:t>= 1 </a:t>
            </a:r>
            <a:r>
              <a:rPr lang="tr-TR" b="1" dirty="0" err="1" smtClean="0">
                <a:solidFill>
                  <a:schemeClr val="accent6">
                    <a:lumMod val="50000"/>
                  </a:schemeClr>
                </a:solidFill>
              </a:rPr>
              <a:t>after</a:t>
            </a:r>
            <a:r>
              <a:rPr lang="tr-TR" b="1" dirty="0" smtClean="0">
                <a:solidFill>
                  <a:schemeClr val="accent6">
                    <a:lumMod val="50000"/>
                  </a:schemeClr>
                </a:solidFill>
              </a:rPr>
              <a:t> 2010Q4; </a:t>
            </a:r>
          </a:p>
          <a:p>
            <a:r>
              <a:rPr lang="tr-TR" b="1" dirty="0" smtClean="0">
                <a:solidFill>
                  <a:schemeClr val="accent6">
                    <a:lumMod val="50000"/>
                  </a:schemeClr>
                </a:solidFill>
              </a:rPr>
              <a:t>= 0 else.</a:t>
            </a:r>
          </a:p>
        </p:txBody>
      </p:sp>
      <p:cxnSp>
        <p:nvCxnSpPr>
          <p:cNvPr id="5" name="Straight Arrow Connector 4"/>
          <p:cNvCxnSpPr/>
          <p:nvPr/>
        </p:nvCxnSpPr>
        <p:spPr>
          <a:xfrm flipV="1">
            <a:off x="5507712" y="2031690"/>
            <a:ext cx="432441" cy="145816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0152" y="3871254"/>
            <a:ext cx="576064" cy="536701"/>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11387" y="4424761"/>
            <a:ext cx="2177810" cy="646331"/>
          </a:xfrm>
          <a:prstGeom prst="rect">
            <a:avLst/>
          </a:prstGeom>
          <a:noFill/>
        </p:spPr>
        <p:txBody>
          <a:bodyPr wrap="square" rtlCol="0">
            <a:spAutoFit/>
          </a:bodyPr>
          <a:lstStyle/>
          <a:p>
            <a:r>
              <a:rPr lang="tr-TR" b="1" dirty="0" smtClean="0">
                <a:solidFill>
                  <a:schemeClr val="accent6">
                    <a:lumMod val="50000"/>
                  </a:schemeClr>
                </a:solidFill>
              </a:rPr>
              <a:t>= 1 </a:t>
            </a:r>
            <a:r>
              <a:rPr lang="tr-TR" b="1" dirty="0" err="1" smtClean="0">
                <a:solidFill>
                  <a:schemeClr val="accent6">
                    <a:lumMod val="50000"/>
                  </a:schemeClr>
                </a:solidFill>
              </a:rPr>
              <a:t>for</a:t>
            </a:r>
            <a:r>
              <a:rPr lang="tr-TR" b="1" dirty="0" smtClean="0">
                <a:solidFill>
                  <a:schemeClr val="accent6">
                    <a:lumMod val="50000"/>
                  </a:schemeClr>
                </a:solidFill>
              </a:rPr>
              <a:t> </a:t>
            </a:r>
            <a:r>
              <a:rPr lang="tr-TR" b="1" dirty="0" err="1" smtClean="0">
                <a:solidFill>
                  <a:schemeClr val="accent6">
                    <a:lumMod val="50000"/>
                  </a:schemeClr>
                </a:solidFill>
              </a:rPr>
              <a:t>Turkey</a:t>
            </a:r>
            <a:r>
              <a:rPr lang="tr-TR" b="1" dirty="0" smtClean="0">
                <a:solidFill>
                  <a:schemeClr val="accent6">
                    <a:lumMod val="50000"/>
                  </a:schemeClr>
                </a:solidFill>
              </a:rPr>
              <a:t>; </a:t>
            </a:r>
          </a:p>
          <a:p>
            <a:r>
              <a:rPr lang="tr-TR" b="1" dirty="0" smtClean="0">
                <a:solidFill>
                  <a:schemeClr val="accent6">
                    <a:lumMod val="50000"/>
                  </a:schemeClr>
                </a:solidFill>
              </a:rPr>
              <a:t>= 0 else.</a:t>
            </a:r>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55</a:t>
            </a:fld>
            <a:endParaRPr lang="tr-TR">
              <a:solidFill>
                <a:srgbClr val="FFFFFF"/>
              </a:solidFill>
            </a:endParaRPr>
          </a:p>
        </p:txBody>
      </p:sp>
    </p:spTree>
    <p:extLst>
      <p:ext uri="{BB962C8B-B14F-4D97-AF65-F5344CB8AC3E}">
        <p14:creationId xmlns:p14="http://schemas.microsoft.com/office/powerpoint/2010/main" val="310076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a:t>A </a:t>
            </a:r>
            <a:r>
              <a:rPr lang="tr-TR" sz="2000" dirty="0" err="1"/>
              <a:t>large</a:t>
            </a:r>
            <a:r>
              <a:rPr lang="tr-TR" sz="2000" dirty="0"/>
              <a:t> data set of </a:t>
            </a:r>
            <a:r>
              <a:rPr lang="tr-TR" sz="2000" dirty="0" err="1"/>
              <a:t>developed</a:t>
            </a:r>
            <a:r>
              <a:rPr lang="tr-TR" sz="2000" dirty="0"/>
              <a:t> </a:t>
            </a:r>
            <a:r>
              <a:rPr lang="tr-TR" sz="2000" dirty="0" err="1"/>
              <a:t>and</a:t>
            </a:r>
            <a:r>
              <a:rPr lang="tr-TR" sz="2000" dirty="0"/>
              <a:t> </a:t>
            </a:r>
            <a:r>
              <a:rPr lang="tr-TR" sz="2000" dirty="0" err="1"/>
              <a:t>EMs</a:t>
            </a:r>
            <a:r>
              <a:rPr lang="tr-TR" sz="2000" dirty="0"/>
              <a:t>. (</a:t>
            </a:r>
            <a:r>
              <a:rPr lang="tr-TR" sz="2000" dirty="0" err="1"/>
              <a:t>Developed</a:t>
            </a:r>
            <a:r>
              <a:rPr lang="tr-TR" sz="2000" dirty="0"/>
              <a:t>: 24; </a:t>
            </a:r>
            <a:r>
              <a:rPr lang="tr-TR" sz="2000" dirty="0" err="1"/>
              <a:t>Emerging</a:t>
            </a:r>
            <a:r>
              <a:rPr lang="tr-TR" sz="2000" dirty="0"/>
              <a:t>: 22).</a:t>
            </a:r>
          </a:p>
          <a:p>
            <a:pPr lvl="1">
              <a:buFont typeface="Arial" pitchFamily="34" charset="0"/>
              <a:buChar char="•"/>
            </a:pPr>
            <a:r>
              <a:rPr lang="tr-TR" sz="2000" dirty="0" smtClean="0"/>
              <a:t>Data Source: BIS, IMF-BOP, Fed, WB. </a:t>
            </a:r>
          </a:p>
          <a:p>
            <a:pPr lvl="1">
              <a:buFont typeface="Arial" pitchFamily="34" charset="0"/>
              <a:buChar char="•"/>
            </a:pPr>
            <a:r>
              <a:rPr lang="tr-TR" sz="2000" dirty="0" err="1" smtClean="0"/>
              <a:t>Fixed</a:t>
            </a:r>
            <a:r>
              <a:rPr lang="tr-TR" sz="2000" dirty="0" smtClean="0"/>
              <a:t> </a:t>
            </a:r>
            <a:r>
              <a:rPr lang="tr-TR" sz="2000" dirty="0" err="1" smtClean="0"/>
              <a:t>effects</a:t>
            </a:r>
            <a:r>
              <a:rPr lang="tr-TR" sz="2000" dirty="0" smtClean="0"/>
              <a:t> panel </a:t>
            </a:r>
            <a:r>
              <a:rPr lang="tr-TR" sz="2000" dirty="0" err="1" smtClean="0"/>
              <a:t>estimation</a:t>
            </a:r>
            <a:r>
              <a:rPr lang="tr-TR" sz="2000" dirty="0" smtClean="0"/>
              <a:t>.</a:t>
            </a:r>
          </a:p>
          <a:p>
            <a:pPr lvl="1">
              <a:buFont typeface="Arial" pitchFamily="34" charset="0"/>
              <a:buChar char="•"/>
            </a:pPr>
            <a:endParaRPr lang="tr-TR" sz="2000" dirty="0" smtClean="0"/>
          </a:p>
          <a:p>
            <a:pPr marL="342900" lvl="1" indent="-342900">
              <a:buFont typeface="Arial" pitchFamily="34" charset="0"/>
              <a:buChar char="•"/>
            </a:pPr>
            <a:r>
              <a:rPr lang="tr-TR" sz="2400" u="sng" dirty="0"/>
              <a:t>First </a:t>
            </a:r>
            <a:r>
              <a:rPr lang="tr-TR" sz="2400" u="sng" dirty="0" err="1"/>
              <a:t>Question</a:t>
            </a:r>
            <a:r>
              <a:rPr lang="tr-TR" sz="2400" u="sng" dirty="0" smtClean="0"/>
              <a:t>: </a:t>
            </a:r>
            <a:r>
              <a:rPr lang="tr-TR" sz="2000" dirty="0"/>
              <a:t>Do </a:t>
            </a:r>
            <a:r>
              <a:rPr lang="tr-TR" sz="2000" dirty="0" smtClean="0"/>
              <a:t>gross </a:t>
            </a:r>
            <a:r>
              <a:rPr lang="tr-TR" sz="2000" dirty="0"/>
              <a:t>portfolio </a:t>
            </a:r>
            <a:r>
              <a:rPr lang="tr-TR" sz="2000" dirty="0" smtClean="0"/>
              <a:t>inflows </a:t>
            </a:r>
            <a:r>
              <a:rPr lang="tr-TR" sz="2000" dirty="0"/>
              <a:t>to </a:t>
            </a:r>
            <a:r>
              <a:rPr lang="tr-TR" sz="2000" dirty="0" smtClean="0"/>
              <a:t>Turkey become </a:t>
            </a:r>
            <a:r>
              <a:rPr lang="tr-TR" sz="2000" dirty="0"/>
              <a:t>less sensitive to fluctuations in global risk perceptions after the new </a:t>
            </a:r>
            <a:r>
              <a:rPr lang="tr-TR" sz="2000" dirty="0" err="1"/>
              <a:t>policy</a:t>
            </a:r>
            <a:r>
              <a:rPr lang="tr-TR" sz="2000" dirty="0"/>
              <a:t> </a:t>
            </a:r>
            <a:r>
              <a:rPr lang="tr-TR" sz="2000" dirty="0" err="1" smtClean="0"/>
              <a:t>framework</a:t>
            </a:r>
            <a:r>
              <a:rPr lang="tr-TR" sz="2000" dirty="0" smtClean="0"/>
              <a:t>?</a:t>
            </a:r>
            <a:endParaRPr lang="tr-TR" sz="2000" dirty="0"/>
          </a:p>
          <a:p>
            <a:pPr>
              <a:buFont typeface="Arial" pitchFamily="34" charset="0"/>
              <a:buChar char="•"/>
            </a:pPr>
            <a:endParaRPr lang="tr-TR" sz="2400" dirty="0"/>
          </a:p>
          <a:p>
            <a:pPr marL="0" lvl="1" indent="0" fontAlgn="auto">
              <a:spcBef>
                <a:spcPts val="0"/>
              </a:spcBef>
              <a:spcAft>
                <a:spcPts val="0"/>
              </a:spcAft>
              <a:buNone/>
              <a:defRPr/>
            </a:pPr>
            <a:r>
              <a:rPr lang="tr-TR" sz="2000" dirty="0" smtClean="0"/>
              <a:t>∆ Gross </a:t>
            </a:r>
            <a:r>
              <a:rPr lang="tr-TR" sz="2000" dirty="0"/>
              <a:t>Capital Inflows </a:t>
            </a:r>
            <a:r>
              <a:rPr lang="tr-TR" sz="2000" dirty="0" smtClean="0"/>
              <a:t>/ GDP </a:t>
            </a:r>
            <a:r>
              <a:rPr lang="tr-TR" sz="2000" baseline="-25000" dirty="0" smtClean="0"/>
              <a:t>it</a:t>
            </a:r>
            <a:r>
              <a:rPr lang="tr-TR" sz="2000" dirty="0" smtClean="0"/>
              <a:t>  = </a:t>
            </a:r>
            <a:r>
              <a:rPr lang="el-GR" sz="2000" dirty="0" smtClean="0"/>
              <a:t>α</a:t>
            </a:r>
            <a:r>
              <a:rPr lang="tr-TR" sz="2000" baseline="-25000" dirty="0" smtClean="0"/>
              <a:t> </a:t>
            </a:r>
            <a:r>
              <a:rPr lang="tr-TR" sz="2000" baseline="-25000" dirty="0"/>
              <a:t>i</a:t>
            </a:r>
            <a:r>
              <a:rPr lang="tr-TR" sz="2000" dirty="0"/>
              <a:t> + </a:t>
            </a:r>
            <a:r>
              <a:rPr lang="el-GR" sz="2000" dirty="0" smtClean="0"/>
              <a:t>φ</a:t>
            </a:r>
            <a:r>
              <a:rPr lang="tr-TR" sz="2000" dirty="0" smtClean="0"/>
              <a:t> ( Control </a:t>
            </a:r>
            <a:r>
              <a:rPr lang="tr-TR" sz="2000" dirty="0" err="1" smtClean="0"/>
              <a:t>Variables</a:t>
            </a:r>
            <a:r>
              <a:rPr lang="tr-TR" sz="2000" dirty="0" smtClean="0"/>
              <a:t> </a:t>
            </a:r>
            <a:r>
              <a:rPr lang="tr-TR" sz="2000" baseline="-25000" dirty="0" smtClean="0"/>
              <a:t>it-1</a:t>
            </a:r>
            <a:r>
              <a:rPr lang="tr-TR" sz="2000" dirty="0" smtClean="0"/>
              <a:t> )</a:t>
            </a:r>
          </a:p>
          <a:p>
            <a:pPr marL="0" lvl="1" indent="0" fontAlgn="auto">
              <a:spcBef>
                <a:spcPts val="0"/>
              </a:spcBef>
              <a:spcAft>
                <a:spcPts val="0"/>
              </a:spcAft>
              <a:buNone/>
              <a:defRPr/>
            </a:pPr>
            <a:r>
              <a:rPr lang="tr-TR" sz="2000" dirty="0"/>
              <a:t>		</a:t>
            </a:r>
            <a:r>
              <a:rPr lang="tr-TR" sz="2000" dirty="0" smtClean="0"/>
              <a:t>+ </a:t>
            </a:r>
            <a:r>
              <a:rPr lang="el-GR" sz="2000" b="1" dirty="0">
                <a:solidFill>
                  <a:srgbClr val="C00000"/>
                </a:solidFill>
              </a:rPr>
              <a:t>β</a:t>
            </a:r>
            <a:r>
              <a:rPr lang="tr-TR" sz="2000" b="1" baseline="-25000" dirty="0">
                <a:solidFill>
                  <a:srgbClr val="C00000"/>
                </a:solidFill>
              </a:rPr>
              <a:t>1</a:t>
            </a:r>
            <a:r>
              <a:rPr lang="tr-TR" sz="2000" dirty="0"/>
              <a:t> </a:t>
            </a:r>
            <a:r>
              <a:rPr lang="tr-TR" sz="2000" dirty="0" smtClean="0"/>
              <a:t>(Global </a:t>
            </a:r>
            <a:r>
              <a:rPr lang="tr-TR" sz="2000" dirty="0" err="1" smtClean="0"/>
              <a:t>Factor</a:t>
            </a:r>
            <a:r>
              <a:rPr lang="tr-TR" sz="2000" dirty="0" smtClean="0"/>
              <a:t> </a:t>
            </a:r>
            <a:r>
              <a:rPr lang="tr-TR" sz="2000" baseline="-25000" dirty="0" smtClean="0"/>
              <a:t>t-1 </a:t>
            </a:r>
            <a:r>
              <a:rPr lang="tr-TR" sz="2000" dirty="0"/>
              <a:t>) </a:t>
            </a:r>
          </a:p>
          <a:p>
            <a:pPr marL="0" lvl="1" indent="0" fontAlgn="auto">
              <a:spcBef>
                <a:spcPts val="0"/>
              </a:spcBef>
              <a:spcAft>
                <a:spcPts val="0"/>
              </a:spcAft>
              <a:buNone/>
              <a:defRPr/>
            </a:pPr>
            <a:r>
              <a:rPr lang="tr-TR" sz="2000" dirty="0"/>
              <a:t>		+ </a:t>
            </a:r>
            <a:r>
              <a:rPr lang="el-GR" sz="2000" dirty="0"/>
              <a:t>β</a:t>
            </a:r>
            <a:r>
              <a:rPr lang="tr-TR" sz="2000" baseline="-25000" dirty="0"/>
              <a:t>2</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D_MPrud_Framework</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3</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D_Country</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4</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a:t>D_Country</a:t>
            </a:r>
            <a:r>
              <a:rPr lang="tr-TR" sz="2000" dirty="0" smtClean="0"/>
              <a:t> </a:t>
            </a:r>
            <a:r>
              <a:rPr lang="tr-TR" sz="2000" dirty="0"/>
              <a:t>* </a:t>
            </a:r>
            <a:r>
              <a:rPr lang="tr-TR" sz="2000" dirty="0" err="1" smtClean="0"/>
              <a:t>D_MPrud_Framework</a:t>
            </a:r>
            <a:r>
              <a:rPr lang="tr-TR" sz="2000" dirty="0" smtClean="0"/>
              <a:t> </a:t>
            </a:r>
          </a:p>
          <a:p>
            <a:pPr marL="0" lvl="1" indent="0" fontAlgn="auto">
              <a:spcBef>
                <a:spcPts val="0"/>
              </a:spcBef>
              <a:spcAft>
                <a:spcPts val="0"/>
              </a:spcAft>
              <a:buNone/>
              <a:defRPr/>
            </a:pPr>
            <a:r>
              <a:rPr lang="tr-TR" sz="2000" dirty="0" smtClean="0"/>
              <a:t>		+ </a:t>
            </a:r>
            <a:r>
              <a:rPr lang="el-GR" sz="2000" dirty="0" smtClean="0"/>
              <a:t>ε</a:t>
            </a:r>
            <a:r>
              <a:rPr lang="tr-TR" sz="2000" baseline="-25000" dirty="0" smtClean="0"/>
              <a:t> </a:t>
            </a:r>
            <a:r>
              <a:rPr lang="tr-TR" sz="2000" baseline="-25000" dirty="0"/>
              <a:t>it</a:t>
            </a:r>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cxnSp>
        <p:nvCxnSpPr>
          <p:cNvPr id="4" name="Straight Arrow Connector 3"/>
          <p:cNvCxnSpPr/>
          <p:nvPr/>
        </p:nvCxnSpPr>
        <p:spPr>
          <a:xfrm flipH="1">
            <a:off x="1331640" y="3435846"/>
            <a:ext cx="936104" cy="5400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327834"/>
            <a:ext cx="1979712" cy="830997"/>
          </a:xfrm>
          <a:prstGeom prst="rect">
            <a:avLst/>
          </a:prstGeom>
          <a:noFill/>
        </p:spPr>
        <p:txBody>
          <a:bodyPr wrap="square" rtlCol="0">
            <a:spAutoFit/>
          </a:bodyPr>
          <a:lstStyle/>
          <a:p>
            <a:r>
              <a:rPr lang="tr-TR" sz="1600" b="1" dirty="0" smtClean="0">
                <a:solidFill>
                  <a:srgbClr val="C00000"/>
                </a:solidFill>
              </a:rPr>
              <a:t>sensitivity of inflows to global factor…</a:t>
            </a:r>
          </a:p>
        </p:txBody>
      </p:sp>
      <p:sp>
        <p:nvSpPr>
          <p:cNvPr id="9" name="TextBox 8"/>
          <p:cNvSpPr txBox="1"/>
          <p:nvPr/>
        </p:nvSpPr>
        <p:spPr>
          <a:xfrm>
            <a:off x="179512" y="3975907"/>
            <a:ext cx="1872208" cy="584775"/>
          </a:xfrm>
          <a:prstGeom prst="rect">
            <a:avLst/>
          </a:prstGeom>
          <a:noFill/>
        </p:spPr>
        <p:txBody>
          <a:bodyPr wrap="square" rtlCol="0">
            <a:spAutoFit/>
          </a:bodyPr>
          <a:lstStyle/>
          <a:p>
            <a:r>
              <a:rPr lang="tr-TR" sz="1600" b="1" dirty="0" smtClean="0">
                <a:solidFill>
                  <a:srgbClr val="C00000"/>
                </a:solidFill>
              </a:rPr>
              <a:t>for all countries (before 2010Q4)</a:t>
            </a:r>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56</a:t>
            </a:fld>
            <a:endParaRPr lang="tr-TR">
              <a:solidFill>
                <a:srgbClr val="FFFFFF"/>
              </a:solidFill>
            </a:endParaRPr>
          </a:p>
        </p:txBody>
      </p:sp>
    </p:spTree>
    <p:extLst>
      <p:ext uri="{BB962C8B-B14F-4D97-AF65-F5344CB8AC3E}">
        <p14:creationId xmlns:p14="http://schemas.microsoft.com/office/powerpoint/2010/main" val="177352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a:t>A </a:t>
            </a:r>
            <a:r>
              <a:rPr lang="tr-TR" sz="2000" dirty="0" err="1"/>
              <a:t>large</a:t>
            </a:r>
            <a:r>
              <a:rPr lang="tr-TR" sz="2000" dirty="0"/>
              <a:t> data set of </a:t>
            </a:r>
            <a:r>
              <a:rPr lang="tr-TR" sz="2000" dirty="0" err="1"/>
              <a:t>developed</a:t>
            </a:r>
            <a:r>
              <a:rPr lang="tr-TR" sz="2000" dirty="0"/>
              <a:t> </a:t>
            </a:r>
            <a:r>
              <a:rPr lang="tr-TR" sz="2000" dirty="0" err="1"/>
              <a:t>and</a:t>
            </a:r>
            <a:r>
              <a:rPr lang="tr-TR" sz="2000" dirty="0"/>
              <a:t> </a:t>
            </a:r>
            <a:r>
              <a:rPr lang="tr-TR" sz="2000" dirty="0" err="1"/>
              <a:t>EMs</a:t>
            </a:r>
            <a:r>
              <a:rPr lang="tr-TR" sz="2000" dirty="0"/>
              <a:t>. (</a:t>
            </a:r>
            <a:r>
              <a:rPr lang="tr-TR" sz="2000" dirty="0" err="1"/>
              <a:t>Developed</a:t>
            </a:r>
            <a:r>
              <a:rPr lang="tr-TR" sz="2000" dirty="0"/>
              <a:t>: 24; </a:t>
            </a:r>
            <a:r>
              <a:rPr lang="tr-TR" sz="2000" dirty="0" err="1"/>
              <a:t>Emerging</a:t>
            </a:r>
            <a:r>
              <a:rPr lang="tr-TR" sz="2000" dirty="0"/>
              <a:t>: 22).</a:t>
            </a:r>
          </a:p>
          <a:p>
            <a:pPr lvl="1">
              <a:buFont typeface="Arial" pitchFamily="34" charset="0"/>
              <a:buChar char="•"/>
            </a:pPr>
            <a:r>
              <a:rPr lang="tr-TR" sz="2000" dirty="0" smtClean="0"/>
              <a:t>Data Source: BIS, IMF-BOP, Fed, WB. </a:t>
            </a:r>
          </a:p>
          <a:p>
            <a:pPr lvl="1">
              <a:buFont typeface="Arial" pitchFamily="34" charset="0"/>
              <a:buChar char="•"/>
            </a:pPr>
            <a:r>
              <a:rPr lang="tr-TR" sz="2000" dirty="0" err="1" smtClean="0"/>
              <a:t>Fixed</a:t>
            </a:r>
            <a:r>
              <a:rPr lang="tr-TR" sz="2000" dirty="0" smtClean="0"/>
              <a:t> </a:t>
            </a:r>
            <a:r>
              <a:rPr lang="tr-TR" sz="2000" dirty="0" err="1" smtClean="0"/>
              <a:t>effects</a:t>
            </a:r>
            <a:r>
              <a:rPr lang="tr-TR" sz="2000" dirty="0" smtClean="0"/>
              <a:t> panel </a:t>
            </a:r>
            <a:r>
              <a:rPr lang="tr-TR" sz="2000" dirty="0" err="1" smtClean="0"/>
              <a:t>estimation</a:t>
            </a:r>
            <a:r>
              <a:rPr lang="tr-TR" sz="2000" dirty="0" smtClean="0"/>
              <a:t>.</a:t>
            </a:r>
          </a:p>
          <a:p>
            <a:pPr lvl="1">
              <a:buFont typeface="Arial" pitchFamily="34" charset="0"/>
              <a:buChar char="•"/>
            </a:pPr>
            <a:endParaRPr lang="tr-TR" sz="2000" dirty="0" smtClean="0"/>
          </a:p>
          <a:p>
            <a:pPr marL="342900" lvl="1" indent="-342900">
              <a:buFont typeface="Arial" pitchFamily="34" charset="0"/>
              <a:buChar char="•"/>
            </a:pPr>
            <a:r>
              <a:rPr lang="tr-TR" sz="2400" u="sng" dirty="0"/>
              <a:t>First </a:t>
            </a:r>
            <a:r>
              <a:rPr lang="tr-TR" sz="2400" u="sng" dirty="0" err="1"/>
              <a:t>Question</a:t>
            </a:r>
            <a:r>
              <a:rPr lang="tr-TR" sz="2400" u="sng" dirty="0" smtClean="0"/>
              <a:t>: </a:t>
            </a:r>
            <a:r>
              <a:rPr lang="tr-TR" sz="2000" dirty="0"/>
              <a:t>Do </a:t>
            </a:r>
            <a:r>
              <a:rPr lang="tr-TR" sz="2000" dirty="0" smtClean="0"/>
              <a:t>gross </a:t>
            </a:r>
            <a:r>
              <a:rPr lang="tr-TR" sz="2000" dirty="0"/>
              <a:t>portfolio </a:t>
            </a:r>
            <a:r>
              <a:rPr lang="tr-TR" sz="2000" dirty="0" smtClean="0"/>
              <a:t>inflows </a:t>
            </a:r>
            <a:r>
              <a:rPr lang="tr-TR" sz="2000" dirty="0"/>
              <a:t>to </a:t>
            </a:r>
            <a:r>
              <a:rPr lang="tr-TR" sz="2000" dirty="0" smtClean="0"/>
              <a:t>Turkey become </a:t>
            </a:r>
            <a:r>
              <a:rPr lang="tr-TR" sz="2000" dirty="0"/>
              <a:t>less sensitive to fluctuations in global risk perceptions after the new </a:t>
            </a:r>
            <a:r>
              <a:rPr lang="tr-TR" sz="2000" dirty="0" err="1"/>
              <a:t>policy</a:t>
            </a:r>
            <a:r>
              <a:rPr lang="tr-TR" sz="2000" dirty="0"/>
              <a:t> </a:t>
            </a:r>
            <a:r>
              <a:rPr lang="tr-TR" sz="2000" dirty="0" err="1" smtClean="0"/>
              <a:t>framework</a:t>
            </a:r>
            <a:r>
              <a:rPr lang="tr-TR" sz="2000" dirty="0" smtClean="0"/>
              <a:t>?</a:t>
            </a:r>
            <a:endParaRPr lang="tr-TR" sz="2000" dirty="0"/>
          </a:p>
          <a:p>
            <a:pPr>
              <a:buFont typeface="Arial" pitchFamily="34" charset="0"/>
              <a:buChar char="•"/>
            </a:pPr>
            <a:endParaRPr lang="tr-TR" sz="2400" dirty="0"/>
          </a:p>
          <a:p>
            <a:pPr marL="0" lvl="1" indent="0" fontAlgn="auto">
              <a:spcBef>
                <a:spcPts val="0"/>
              </a:spcBef>
              <a:spcAft>
                <a:spcPts val="0"/>
              </a:spcAft>
              <a:buNone/>
              <a:defRPr/>
            </a:pPr>
            <a:r>
              <a:rPr lang="tr-TR" sz="2000" dirty="0" smtClean="0"/>
              <a:t>∆ Gross </a:t>
            </a:r>
            <a:r>
              <a:rPr lang="tr-TR" sz="2000" dirty="0"/>
              <a:t>Capital Inflows </a:t>
            </a:r>
            <a:r>
              <a:rPr lang="tr-TR" sz="2000" dirty="0" smtClean="0"/>
              <a:t>/ GDP </a:t>
            </a:r>
            <a:r>
              <a:rPr lang="tr-TR" sz="2000" baseline="-25000" dirty="0" smtClean="0"/>
              <a:t>it</a:t>
            </a:r>
            <a:r>
              <a:rPr lang="tr-TR" sz="2000" dirty="0" smtClean="0"/>
              <a:t>  = </a:t>
            </a:r>
            <a:r>
              <a:rPr lang="el-GR" sz="2000" dirty="0" smtClean="0"/>
              <a:t>α</a:t>
            </a:r>
            <a:r>
              <a:rPr lang="tr-TR" sz="2000" baseline="-25000" dirty="0" smtClean="0"/>
              <a:t> </a:t>
            </a:r>
            <a:r>
              <a:rPr lang="tr-TR" sz="2000" baseline="-25000" dirty="0"/>
              <a:t>i</a:t>
            </a:r>
            <a:r>
              <a:rPr lang="tr-TR" sz="2000" dirty="0"/>
              <a:t> + </a:t>
            </a:r>
            <a:r>
              <a:rPr lang="el-GR" sz="2000" dirty="0" smtClean="0"/>
              <a:t>φ</a:t>
            </a:r>
            <a:r>
              <a:rPr lang="tr-TR" sz="2000" dirty="0" smtClean="0"/>
              <a:t> ( Control </a:t>
            </a:r>
            <a:r>
              <a:rPr lang="tr-TR" sz="2000" dirty="0" err="1" smtClean="0"/>
              <a:t>Variables</a:t>
            </a:r>
            <a:r>
              <a:rPr lang="tr-TR" sz="2000" dirty="0" smtClean="0"/>
              <a:t> </a:t>
            </a:r>
            <a:r>
              <a:rPr lang="tr-TR" sz="2000" baseline="-25000" dirty="0" smtClean="0"/>
              <a:t>it-1</a:t>
            </a:r>
            <a:r>
              <a:rPr lang="tr-TR" sz="2000" dirty="0" smtClean="0"/>
              <a:t> )</a:t>
            </a:r>
          </a:p>
          <a:p>
            <a:pPr marL="0" lvl="1" indent="0" fontAlgn="auto">
              <a:spcBef>
                <a:spcPts val="0"/>
              </a:spcBef>
              <a:spcAft>
                <a:spcPts val="0"/>
              </a:spcAft>
              <a:buNone/>
              <a:defRPr/>
            </a:pPr>
            <a:r>
              <a:rPr lang="tr-TR" sz="2000" dirty="0"/>
              <a:t>		</a:t>
            </a:r>
            <a:r>
              <a:rPr lang="tr-TR" sz="2000" dirty="0" smtClean="0"/>
              <a:t>+ </a:t>
            </a:r>
            <a:r>
              <a:rPr lang="el-GR" sz="2000" dirty="0"/>
              <a:t>β</a:t>
            </a:r>
            <a:r>
              <a:rPr lang="tr-TR" sz="2000" baseline="-25000" dirty="0"/>
              <a:t>1</a:t>
            </a:r>
            <a:r>
              <a:rPr lang="tr-TR" sz="2000" dirty="0"/>
              <a:t> </a:t>
            </a:r>
            <a:r>
              <a:rPr lang="tr-TR" sz="2000" dirty="0" smtClean="0"/>
              <a:t>(Global </a:t>
            </a:r>
            <a:r>
              <a:rPr lang="tr-TR" sz="2000" dirty="0" err="1" smtClean="0"/>
              <a:t>Factor</a:t>
            </a:r>
            <a:r>
              <a:rPr lang="tr-TR" sz="2000" dirty="0" smtClean="0"/>
              <a:t> </a:t>
            </a:r>
            <a:r>
              <a:rPr lang="tr-TR" sz="2000" baseline="-25000" dirty="0" smtClean="0"/>
              <a:t>t-1 </a:t>
            </a:r>
            <a:r>
              <a:rPr lang="tr-TR" sz="2000" dirty="0"/>
              <a:t>) </a:t>
            </a:r>
          </a:p>
          <a:p>
            <a:pPr marL="0" lvl="1" indent="0" fontAlgn="auto">
              <a:spcBef>
                <a:spcPts val="0"/>
              </a:spcBef>
              <a:spcAft>
                <a:spcPts val="0"/>
              </a:spcAft>
              <a:buNone/>
              <a:defRPr/>
            </a:pPr>
            <a:r>
              <a:rPr lang="tr-TR" sz="2000" dirty="0"/>
              <a:t>		+ </a:t>
            </a:r>
            <a:r>
              <a:rPr lang="el-GR" sz="2000" b="1" dirty="0">
                <a:solidFill>
                  <a:srgbClr val="C00000"/>
                </a:solidFill>
              </a:rPr>
              <a:t>β</a:t>
            </a:r>
            <a:r>
              <a:rPr lang="tr-TR" sz="2000" b="1" baseline="-25000" dirty="0">
                <a:solidFill>
                  <a:srgbClr val="C00000"/>
                </a:solidFill>
              </a:rPr>
              <a:t>2</a:t>
            </a:r>
            <a:r>
              <a:rPr lang="tr-TR" sz="2000" b="1" dirty="0">
                <a:solidFill>
                  <a:srgbClr val="C00000"/>
                </a:solidFill>
              </a:rPr>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D_MPrud_Framework</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3</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D_Country</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4</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a:t>D_Country</a:t>
            </a:r>
            <a:r>
              <a:rPr lang="tr-TR" sz="2000" dirty="0" smtClean="0"/>
              <a:t> </a:t>
            </a:r>
            <a:r>
              <a:rPr lang="tr-TR" sz="2000" dirty="0"/>
              <a:t>* </a:t>
            </a:r>
            <a:r>
              <a:rPr lang="tr-TR" sz="2000" dirty="0" err="1" smtClean="0"/>
              <a:t>D_MPrud_Framework</a:t>
            </a:r>
            <a:r>
              <a:rPr lang="tr-TR" sz="2000" dirty="0" smtClean="0"/>
              <a:t> </a:t>
            </a:r>
          </a:p>
          <a:p>
            <a:pPr marL="0" lvl="1" indent="0" fontAlgn="auto">
              <a:spcBef>
                <a:spcPts val="0"/>
              </a:spcBef>
              <a:spcAft>
                <a:spcPts val="0"/>
              </a:spcAft>
              <a:buNone/>
              <a:defRPr/>
            </a:pPr>
            <a:r>
              <a:rPr lang="tr-TR" sz="2000" dirty="0" smtClean="0"/>
              <a:t>		+ </a:t>
            </a:r>
            <a:r>
              <a:rPr lang="el-GR" sz="2000" dirty="0" smtClean="0"/>
              <a:t>ε</a:t>
            </a:r>
            <a:r>
              <a:rPr lang="tr-TR" sz="2000" baseline="-25000" dirty="0" smtClean="0"/>
              <a:t> </a:t>
            </a:r>
            <a:r>
              <a:rPr lang="tr-TR" sz="2000" baseline="-25000" dirty="0"/>
              <a:t>it</a:t>
            </a:r>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cxnSp>
        <p:nvCxnSpPr>
          <p:cNvPr id="4" name="Straight Arrow Connector 3"/>
          <p:cNvCxnSpPr/>
          <p:nvPr/>
        </p:nvCxnSpPr>
        <p:spPr>
          <a:xfrm flipH="1">
            <a:off x="1259632" y="3651870"/>
            <a:ext cx="936104" cy="37804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327834"/>
            <a:ext cx="1979712" cy="830997"/>
          </a:xfrm>
          <a:prstGeom prst="rect">
            <a:avLst/>
          </a:prstGeom>
          <a:noFill/>
        </p:spPr>
        <p:txBody>
          <a:bodyPr wrap="square" rtlCol="0">
            <a:spAutoFit/>
          </a:bodyPr>
          <a:lstStyle/>
          <a:p>
            <a:r>
              <a:rPr lang="tr-TR" sz="1600" b="1" dirty="0" smtClean="0">
                <a:solidFill>
                  <a:srgbClr val="C00000"/>
                </a:solidFill>
              </a:rPr>
              <a:t>sensitivity of inflows to global factor…</a:t>
            </a:r>
          </a:p>
        </p:txBody>
      </p:sp>
      <p:sp>
        <p:nvSpPr>
          <p:cNvPr id="9" name="TextBox 8"/>
          <p:cNvSpPr txBox="1"/>
          <p:nvPr/>
        </p:nvSpPr>
        <p:spPr>
          <a:xfrm>
            <a:off x="0" y="3975906"/>
            <a:ext cx="2123728" cy="830997"/>
          </a:xfrm>
          <a:prstGeom prst="rect">
            <a:avLst/>
          </a:prstGeom>
          <a:noFill/>
        </p:spPr>
        <p:txBody>
          <a:bodyPr wrap="square" rtlCol="0">
            <a:spAutoFit/>
          </a:bodyPr>
          <a:lstStyle/>
          <a:p>
            <a:r>
              <a:rPr lang="tr-TR" sz="1600" b="1" dirty="0" smtClean="0">
                <a:solidFill>
                  <a:srgbClr val="C00000"/>
                </a:solidFill>
              </a:rPr>
              <a:t>for all countries (what has changed after 2010Q4)</a:t>
            </a:r>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57</a:t>
            </a:fld>
            <a:endParaRPr lang="tr-TR">
              <a:solidFill>
                <a:srgbClr val="FFFFFF"/>
              </a:solidFill>
            </a:endParaRPr>
          </a:p>
        </p:txBody>
      </p:sp>
    </p:spTree>
    <p:extLst>
      <p:ext uri="{BB962C8B-B14F-4D97-AF65-F5344CB8AC3E}">
        <p14:creationId xmlns:p14="http://schemas.microsoft.com/office/powerpoint/2010/main" val="177352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a:t>A </a:t>
            </a:r>
            <a:r>
              <a:rPr lang="tr-TR" sz="2000" dirty="0" err="1"/>
              <a:t>large</a:t>
            </a:r>
            <a:r>
              <a:rPr lang="tr-TR" sz="2000" dirty="0"/>
              <a:t> data set of </a:t>
            </a:r>
            <a:r>
              <a:rPr lang="tr-TR" sz="2000" dirty="0" err="1"/>
              <a:t>developed</a:t>
            </a:r>
            <a:r>
              <a:rPr lang="tr-TR" sz="2000" dirty="0"/>
              <a:t> </a:t>
            </a:r>
            <a:r>
              <a:rPr lang="tr-TR" sz="2000" dirty="0" err="1"/>
              <a:t>and</a:t>
            </a:r>
            <a:r>
              <a:rPr lang="tr-TR" sz="2000" dirty="0"/>
              <a:t> </a:t>
            </a:r>
            <a:r>
              <a:rPr lang="tr-TR" sz="2000" dirty="0" err="1"/>
              <a:t>EMs</a:t>
            </a:r>
            <a:r>
              <a:rPr lang="tr-TR" sz="2000" dirty="0"/>
              <a:t>. (</a:t>
            </a:r>
            <a:r>
              <a:rPr lang="tr-TR" sz="2000" dirty="0" err="1"/>
              <a:t>Developed</a:t>
            </a:r>
            <a:r>
              <a:rPr lang="tr-TR" sz="2000" dirty="0"/>
              <a:t>: 24; </a:t>
            </a:r>
            <a:r>
              <a:rPr lang="tr-TR" sz="2000" dirty="0" err="1"/>
              <a:t>Emerging</a:t>
            </a:r>
            <a:r>
              <a:rPr lang="tr-TR" sz="2000" dirty="0"/>
              <a:t>: 22).</a:t>
            </a:r>
          </a:p>
          <a:p>
            <a:pPr lvl="1">
              <a:buFont typeface="Arial" pitchFamily="34" charset="0"/>
              <a:buChar char="•"/>
            </a:pPr>
            <a:r>
              <a:rPr lang="tr-TR" sz="2000" dirty="0" smtClean="0"/>
              <a:t>Data Source: BIS, IMF-BOP, Fed, WB. </a:t>
            </a:r>
          </a:p>
          <a:p>
            <a:pPr lvl="1">
              <a:buFont typeface="Arial" pitchFamily="34" charset="0"/>
              <a:buChar char="•"/>
            </a:pPr>
            <a:r>
              <a:rPr lang="tr-TR" sz="2000" dirty="0" smtClean="0"/>
              <a:t>Fixed effects panel estimation</a:t>
            </a:r>
            <a:r>
              <a:rPr lang="tr-TR" sz="2000" dirty="0" smtClean="0"/>
              <a:t>.</a:t>
            </a:r>
            <a:endParaRPr lang="tr-TR" sz="2000" dirty="0" smtClean="0"/>
          </a:p>
          <a:p>
            <a:pPr marL="342900" lvl="1" indent="-342900">
              <a:buFont typeface="Arial" pitchFamily="34" charset="0"/>
              <a:buChar char="•"/>
            </a:pPr>
            <a:r>
              <a:rPr lang="tr-TR" sz="2400" u="sng" dirty="0"/>
              <a:t>First Question</a:t>
            </a:r>
            <a:r>
              <a:rPr lang="tr-TR" sz="2400" u="sng" dirty="0" smtClean="0"/>
              <a:t>: </a:t>
            </a:r>
            <a:r>
              <a:rPr lang="tr-TR" sz="2000" dirty="0"/>
              <a:t>Do </a:t>
            </a:r>
            <a:r>
              <a:rPr lang="tr-TR" sz="2000" dirty="0" smtClean="0"/>
              <a:t>gross </a:t>
            </a:r>
            <a:r>
              <a:rPr lang="tr-TR" sz="2000" dirty="0"/>
              <a:t>portfolio </a:t>
            </a:r>
            <a:r>
              <a:rPr lang="tr-TR" sz="2000" dirty="0" smtClean="0"/>
              <a:t>inflows </a:t>
            </a:r>
            <a:r>
              <a:rPr lang="tr-TR" sz="2000" dirty="0"/>
              <a:t>to </a:t>
            </a:r>
            <a:r>
              <a:rPr lang="tr-TR" sz="2000" dirty="0" smtClean="0"/>
              <a:t>Turkey become </a:t>
            </a:r>
            <a:r>
              <a:rPr lang="tr-TR" sz="2000" dirty="0"/>
              <a:t>less sensitive to fluctuations in global risk perceptions after the new policy </a:t>
            </a:r>
            <a:r>
              <a:rPr lang="tr-TR" sz="2000" dirty="0" smtClean="0"/>
              <a:t>framework</a:t>
            </a:r>
            <a:r>
              <a:rPr lang="tr-TR" sz="2000" dirty="0" smtClean="0"/>
              <a:t>?</a:t>
            </a:r>
            <a:endParaRPr lang="tr-TR" sz="2400" dirty="0"/>
          </a:p>
          <a:p>
            <a:pPr marL="0" lvl="1" indent="0" fontAlgn="auto">
              <a:spcBef>
                <a:spcPts val="0"/>
              </a:spcBef>
              <a:spcAft>
                <a:spcPts val="0"/>
              </a:spcAft>
              <a:buNone/>
              <a:defRPr/>
            </a:pPr>
            <a:r>
              <a:rPr lang="tr-TR" sz="2000" dirty="0" smtClean="0"/>
              <a:t>∆ Gross </a:t>
            </a:r>
            <a:r>
              <a:rPr lang="tr-TR" sz="2000" dirty="0"/>
              <a:t>Capital Inflows </a:t>
            </a:r>
            <a:r>
              <a:rPr lang="tr-TR" sz="2000" dirty="0" smtClean="0"/>
              <a:t>/ GDP </a:t>
            </a:r>
            <a:r>
              <a:rPr lang="tr-TR" sz="2000" baseline="-25000" dirty="0" smtClean="0"/>
              <a:t>it</a:t>
            </a:r>
            <a:r>
              <a:rPr lang="tr-TR" sz="2000" dirty="0" smtClean="0"/>
              <a:t>  = </a:t>
            </a:r>
            <a:r>
              <a:rPr lang="el-GR" sz="2000" dirty="0" smtClean="0"/>
              <a:t>α</a:t>
            </a:r>
            <a:r>
              <a:rPr lang="tr-TR" sz="2000" baseline="-25000" dirty="0" smtClean="0"/>
              <a:t> </a:t>
            </a:r>
            <a:r>
              <a:rPr lang="tr-TR" sz="2000" baseline="-25000" dirty="0"/>
              <a:t>i</a:t>
            </a:r>
            <a:r>
              <a:rPr lang="tr-TR" sz="2000" dirty="0"/>
              <a:t> + </a:t>
            </a:r>
            <a:r>
              <a:rPr lang="el-GR" sz="2000" dirty="0" smtClean="0"/>
              <a:t>φ</a:t>
            </a:r>
            <a:r>
              <a:rPr lang="tr-TR" sz="2000" dirty="0" smtClean="0"/>
              <a:t> ( Control </a:t>
            </a:r>
            <a:r>
              <a:rPr lang="tr-TR" sz="2000" dirty="0" err="1" smtClean="0"/>
              <a:t>Variables</a:t>
            </a:r>
            <a:r>
              <a:rPr lang="tr-TR" sz="2000" dirty="0" smtClean="0"/>
              <a:t> </a:t>
            </a:r>
            <a:r>
              <a:rPr lang="tr-TR" sz="2000" baseline="-25000" dirty="0" smtClean="0"/>
              <a:t>it-1</a:t>
            </a:r>
            <a:r>
              <a:rPr lang="tr-TR" sz="2000" dirty="0" smtClean="0"/>
              <a:t> )</a:t>
            </a:r>
          </a:p>
          <a:p>
            <a:pPr marL="0" lvl="1" indent="0" fontAlgn="auto">
              <a:spcBef>
                <a:spcPts val="0"/>
              </a:spcBef>
              <a:spcAft>
                <a:spcPts val="0"/>
              </a:spcAft>
              <a:buNone/>
              <a:defRPr/>
            </a:pPr>
            <a:r>
              <a:rPr lang="tr-TR" sz="2000" dirty="0"/>
              <a:t>		</a:t>
            </a:r>
            <a:r>
              <a:rPr lang="tr-TR" sz="2000" dirty="0" smtClean="0"/>
              <a:t>+ </a:t>
            </a:r>
            <a:r>
              <a:rPr lang="el-GR" sz="2000" dirty="0"/>
              <a:t>β</a:t>
            </a:r>
            <a:r>
              <a:rPr lang="tr-TR" sz="2000" baseline="-25000" dirty="0"/>
              <a:t>1</a:t>
            </a:r>
            <a:r>
              <a:rPr lang="tr-TR" sz="2000" dirty="0"/>
              <a:t> </a:t>
            </a:r>
            <a:r>
              <a:rPr lang="tr-TR" sz="2000" dirty="0" smtClean="0"/>
              <a:t>(Global </a:t>
            </a:r>
            <a:r>
              <a:rPr lang="tr-TR" sz="2000" dirty="0" err="1" smtClean="0"/>
              <a:t>Factor</a:t>
            </a:r>
            <a:r>
              <a:rPr lang="tr-TR" sz="2000" dirty="0" smtClean="0"/>
              <a:t> </a:t>
            </a:r>
            <a:r>
              <a:rPr lang="tr-TR" sz="2000" baseline="-25000" dirty="0" smtClean="0"/>
              <a:t>t-1 </a:t>
            </a:r>
            <a:r>
              <a:rPr lang="tr-TR" sz="2000" dirty="0"/>
              <a:t>) </a:t>
            </a:r>
          </a:p>
          <a:p>
            <a:pPr marL="0" lvl="1" indent="0" fontAlgn="auto">
              <a:spcBef>
                <a:spcPts val="0"/>
              </a:spcBef>
              <a:spcAft>
                <a:spcPts val="0"/>
              </a:spcAft>
              <a:buNone/>
              <a:defRPr/>
            </a:pPr>
            <a:r>
              <a:rPr lang="tr-TR" sz="2000" dirty="0"/>
              <a:t>		+ </a:t>
            </a:r>
            <a:r>
              <a:rPr lang="el-GR" sz="2000" dirty="0"/>
              <a:t>β</a:t>
            </a:r>
            <a:r>
              <a:rPr lang="tr-TR" sz="2000" baseline="-25000" dirty="0"/>
              <a:t>2</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D_MPrud_Framework</a:t>
            </a:r>
            <a:endParaRPr lang="tr-TR" sz="2000" dirty="0"/>
          </a:p>
          <a:p>
            <a:pPr marL="0" lvl="1" indent="0" fontAlgn="auto">
              <a:spcBef>
                <a:spcPts val="0"/>
              </a:spcBef>
              <a:spcAft>
                <a:spcPts val="0"/>
              </a:spcAft>
              <a:buNone/>
              <a:defRPr/>
            </a:pPr>
            <a:r>
              <a:rPr lang="tr-TR" sz="2000" dirty="0"/>
              <a:t>		+ </a:t>
            </a:r>
            <a:r>
              <a:rPr lang="el-GR" sz="2000" b="1" dirty="0">
                <a:solidFill>
                  <a:srgbClr val="C00000"/>
                </a:solidFill>
              </a:rPr>
              <a:t>β</a:t>
            </a:r>
            <a:r>
              <a:rPr lang="tr-TR" sz="2000" b="1" baseline="-25000" dirty="0">
                <a:solidFill>
                  <a:srgbClr val="C00000"/>
                </a:solidFill>
              </a:rPr>
              <a:t>3</a:t>
            </a:r>
            <a:r>
              <a:rPr lang="tr-TR" sz="2000" b="1" dirty="0">
                <a:solidFill>
                  <a:srgbClr val="C00000"/>
                </a:solidFill>
              </a:rPr>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D_Country</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4</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a:t>D_Country</a:t>
            </a:r>
            <a:r>
              <a:rPr lang="tr-TR" sz="2000" dirty="0" smtClean="0"/>
              <a:t> </a:t>
            </a:r>
            <a:r>
              <a:rPr lang="tr-TR" sz="2000" dirty="0"/>
              <a:t>* </a:t>
            </a:r>
            <a:r>
              <a:rPr lang="tr-TR" sz="2000" dirty="0" err="1" smtClean="0"/>
              <a:t>D_MPrud_Framework</a:t>
            </a:r>
            <a:r>
              <a:rPr lang="tr-TR" sz="2000" dirty="0" smtClean="0"/>
              <a:t> </a:t>
            </a:r>
          </a:p>
          <a:p>
            <a:pPr marL="0" lvl="1" indent="0" fontAlgn="auto">
              <a:spcBef>
                <a:spcPts val="0"/>
              </a:spcBef>
              <a:spcAft>
                <a:spcPts val="0"/>
              </a:spcAft>
              <a:buNone/>
              <a:defRPr/>
            </a:pPr>
            <a:r>
              <a:rPr lang="tr-TR" sz="2000" dirty="0" smtClean="0"/>
              <a:t>		+ </a:t>
            </a:r>
            <a:r>
              <a:rPr lang="el-GR" sz="2000" dirty="0" smtClean="0"/>
              <a:t>ε</a:t>
            </a:r>
            <a:r>
              <a:rPr lang="tr-TR" sz="2000" baseline="-25000" dirty="0" smtClean="0"/>
              <a:t> </a:t>
            </a:r>
            <a:r>
              <a:rPr lang="tr-TR" sz="2000" baseline="-25000" dirty="0"/>
              <a:t>it</a:t>
            </a:r>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cxnSp>
        <p:nvCxnSpPr>
          <p:cNvPr id="4" name="Straight Arrow Connector 3"/>
          <p:cNvCxnSpPr/>
          <p:nvPr/>
        </p:nvCxnSpPr>
        <p:spPr>
          <a:xfrm flipH="1">
            <a:off x="1403648" y="3867894"/>
            <a:ext cx="720080" cy="2700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327834"/>
            <a:ext cx="1979712" cy="523220"/>
          </a:xfrm>
          <a:prstGeom prst="rect">
            <a:avLst/>
          </a:prstGeom>
          <a:noFill/>
        </p:spPr>
        <p:txBody>
          <a:bodyPr wrap="square" rtlCol="0">
            <a:spAutoFit/>
          </a:bodyPr>
          <a:lstStyle/>
          <a:p>
            <a:r>
              <a:rPr lang="tr-TR" sz="1400" b="1" dirty="0" smtClean="0">
                <a:solidFill>
                  <a:srgbClr val="C00000"/>
                </a:solidFill>
              </a:rPr>
              <a:t>sensitivity of inflows to global factor…</a:t>
            </a:r>
          </a:p>
        </p:txBody>
      </p:sp>
      <p:sp>
        <p:nvSpPr>
          <p:cNvPr id="9" name="TextBox 8"/>
          <p:cNvSpPr txBox="1"/>
          <p:nvPr/>
        </p:nvSpPr>
        <p:spPr>
          <a:xfrm>
            <a:off x="0" y="3921901"/>
            <a:ext cx="2195736" cy="954107"/>
          </a:xfrm>
          <a:prstGeom prst="rect">
            <a:avLst/>
          </a:prstGeom>
          <a:noFill/>
        </p:spPr>
        <p:txBody>
          <a:bodyPr wrap="square" rtlCol="0">
            <a:spAutoFit/>
          </a:bodyPr>
          <a:lstStyle/>
          <a:p>
            <a:r>
              <a:rPr lang="tr-TR" sz="1400" b="1" dirty="0" smtClean="0">
                <a:solidFill>
                  <a:srgbClr val="C00000"/>
                </a:solidFill>
              </a:rPr>
              <a:t>for Turkey</a:t>
            </a:r>
          </a:p>
          <a:p>
            <a:r>
              <a:rPr lang="tr-TR" sz="1400" b="1" dirty="0" smtClean="0">
                <a:solidFill>
                  <a:srgbClr val="C00000"/>
                </a:solidFill>
              </a:rPr>
              <a:t>(what differs compared to average, before 2010Q4)</a:t>
            </a:r>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58</a:t>
            </a:fld>
            <a:endParaRPr lang="tr-TR">
              <a:solidFill>
                <a:srgbClr val="FFFFFF"/>
              </a:solidFill>
            </a:endParaRPr>
          </a:p>
        </p:txBody>
      </p:sp>
    </p:spTree>
    <p:extLst>
      <p:ext uri="{BB962C8B-B14F-4D97-AF65-F5344CB8AC3E}">
        <p14:creationId xmlns:p14="http://schemas.microsoft.com/office/powerpoint/2010/main" val="177352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600116"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a:t>A </a:t>
            </a:r>
            <a:r>
              <a:rPr lang="tr-TR" sz="2000" dirty="0" err="1"/>
              <a:t>large</a:t>
            </a:r>
            <a:r>
              <a:rPr lang="tr-TR" sz="2000" dirty="0"/>
              <a:t> data set of </a:t>
            </a:r>
            <a:r>
              <a:rPr lang="tr-TR" sz="2000" dirty="0" err="1"/>
              <a:t>developed</a:t>
            </a:r>
            <a:r>
              <a:rPr lang="tr-TR" sz="2000" dirty="0"/>
              <a:t> </a:t>
            </a:r>
            <a:r>
              <a:rPr lang="tr-TR" sz="2000" dirty="0" err="1"/>
              <a:t>and</a:t>
            </a:r>
            <a:r>
              <a:rPr lang="tr-TR" sz="2000" dirty="0"/>
              <a:t> </a:t>
            </a:r>
            <a:r>
              <a:rPr lang="tr-TR" sz="2000" dirty="0" err="1"/>
              <a:t>EMs</a:t>
            </a:r>
            <a:r>
              <a:rPr lang="tr-TR" sz="2000" dirty="0"/>
              <a:t>. (</a:t>
            </a:r>
            <a:r>
              <a:rPr lang="tr-TR" sz="2000" dirty="0" err="1"/>
              <a:t>Developed</a:t>
            </a:r>
            <a:r>
              <a:rPr lang="tr-TR" sz="2000" dirty="0"/>
              <a:t>: 24; </a:t>
            </a:r>
            <a:r>
              <a:rPr lang="tr-TR" sz="2000" dirty="0" err="1"/>
              <a:t>Emerging</a:t>
            </a:r>
            <a:r>
              <a:rPr lang="tr-TR" sz="2000" dirty="0"/>
              <a:t>: 22).</a:t>
            </a:r>
          </a:p>
          <a:p>
            <a:pPr lvl="1">
              <a:buFont typeface="Arial" pitchFamily="34" charset="0"/>
              <a:buChar char="•"/>
            </a:pPr>
            <a:r>
              <a:rPr lang="tr-TR" sz="2000" dirty="0" smtClean="0"/>
              <a:t>Data Source: BIS, IMF-BOP, Fed, WB. </a:t>
            </a:r>
          </a:p>
          <a:p>
            <a:pPr lvl="1">
              <a:buFont typeface="Arial" pitchFamily="34" charset="0"/>
              <a:buChar char="•"/>
            </a:pPr>
            <a:r>
              <a:rPr lang="tr-TR" sz="2000" dirty="0" err="1" smtClean="0"/>
              <a:t>Fixed</a:t>
            </a:r>
            <a:r>
              <a:rPr lang="tr-TR" sz="2000" dirty="0" smtClean="0"/>
              <a:t> </a:t>
            </a:r>
            <a:r>
              <a:rPr lang="tr-TR" sz="2000" dirty="0" err="1" smtClean="0"/>
              <a:t>effects</a:t>
            </a:r>
            <a:r>
              <a:rPr lang="tr-TR" sz="2000" dirty="0" smtClean="0"/>
              <a:t> panel </a:t>
            </a:r>
            <a:r>
              <a:rPr lang="tr-TR" sz="2000" dirty="0" err="1" smtClean="0"/>
              <a:t>estimation</a:t>
            </a:r>
            <a:r>
              <a:rPr lang="tr-TR" sz="2000" dirty="0" smtClean="0"/>
              <a:t>.</a:t>
            </a:r>
          </a:p>
          <a:p>
            <a:pPr lvl="1">
              <a:buFont typeface="Arial" pitchFamily="34" charset="0"/>
              <a:buChar char="•"/>
            </a:pPr>
            <a:endParaRPr lang="tr-TR" sz="2000" dirty="0" smtClean="0"/>
          </a:p>
          <a:p>
            <a:pPr marL="342900" lvl="1" indent="-342900">
              <a:buFont typeface="Arial" pitchFamily="34" charset="0"/>
              <a:buChar char="•"/>
            </a:pPr>
            <a:r>
              <a:rPr lang="tr-TR" sz="2400" u="sng" dirty="0"/>
              <a:t>First Question</a:t>
            </a:r>
            <a:r>
              <a:rPr lang="tr-TR" sz="2400" u="sng" dirty="0" smtClean="0"/>
              <a:t>: </a:t>
            </a:r>
            <a:r>
              <a:rPr lang="tr-TR" sz="2000" dirty="0"/>
              <a:t>Do </a:t>
            </a:r>
            <a:r>
              <a:rPr lang="tr-TR" sz="2000" dirty="0" smtClean="0"/>
              <a:t>gross </a:t>
            </a:r>
            <a:r>
              <a:rPr lang="tr-TR" sz="2000" dirty="0"/>
              <a:t>portfolio </a:t>
            </a:r>
            <a:r>
              <a:rPr lang="tr-TR" sz="2000" dirty="0" smtClean="0"/>
              <a:t>inflows </a:t>
            </a:r>
            <a:r>
              <a:rPr lang="tr-TR" sz="2000" dirty="0"/>
              <a:t>to </a:t>
            </a:r>
            <a:r>
              <a:rPr lang="tr-TR" sz="2000" dirty="0" smtClean="0"/>
              <a:t>Turkey become </a:t>
            </a:r>
            <a:r>
              <a:rPr lang="tr-TR" sz="2000" dirty="0"/>
              <a:t>less sensitive to fluctuations in global risk perceptions after the new policy </a:t>
            </a:r>
            <a:r>
              <a:rPr lang="tr-TR" sz="2000" dirty="0" smtClean="0"/>
              <a:t>framework</a:t>
            </a:r>
            <a:r>
              <a:rPr lang="tr-TR" sz="2000" dirty="0" smtClean="0"/>
              <a:t>?</a:t>
            </a:r>
            <a:endParaRPr lang="tr-TR" sz="2400" dirty="0" smtClean="0"/>
          </a:p>
          <a:p>
            <a:pPr marL="0" lvl="1" indent="0" fontAlgn="auto">
              <a:spcBef>
                <a:spcPts val="0"/>
              </a:spcBef>
              <a:spcAft>
                <a:spcPts val="0"/>
              </a:spcAft>
              <a:buNone/>
              <a:defRPr/>
            </a:pPr>
            <a:r>
              <a:rPr lang="tr-TR" sz="2000" dirty="0" smtClean="0"/>
              <a:t>∆ Gross </a:t>
            </a:r>
            <a:r>
              <a:rPr lang="tr-TR" sz="2000" dirty="0"/>
              <a:t>Capital Inflows </a:t>
            </a:r>
            <a:r>
              <a:rPr lang="tr-TR" sz="2000" dirty="0" smtClean="0"/>
              <a:t>/ GDP </a:t>
            </a:r>
            <a:r>
              <a:rPr lang="tr-TR" sz="2000" baseline="-25000" dirty="0" smtClean="0"/>
              <a:t>it</a:t>
            </a:r>
            <a:r>
              <a:rPr lang="tr-TR" sz="2000" dirty="0" smtClean="0"/>
              <a:t>  = </a:t>
            </a:r>
            <a:r>
              <a:rPr lang="el-GR" sz="2000" dirty="0" smtClean="0"/>
              <a:t>α</a:t>
            </a:r>
            <a:r>
              <a:rPr lang="tr-TR" sz="2000" baseline="-25000" dirty="0" smtClean="0"/>
              <a:t> </a:t>
            </a:r>
            <a:r>
              <a:rPr lang="tr-TR" sz="2000" baseline="-25000" dirty="0"/>
              <a:t>i</a:t>
            </a:r>
            <a:r>
              <a:rPr lang="tr-TR" sz="2000" dirty="0"/>
              <a:t> + </a:t>
            </a:r>
            <a:r>
              <a:rPr lang="el-GR" sz="2000" dirty="0" smtClean="0"/>
              <a:t>φ</a:t>
            </a:r>
            <a:r>
              <a:rPr lang="tr-TR" sz="2000" dirty="0" smtClean="0"/>
              <a:t> ( Control </a:t>
            </a:r>
            <a:r>
              <a:rPr lang="tr-TR" sz="2000" dirty="0" err="1" smtClean="0"/>
              <a:t>Variables</a:t>
            </a:r>
            <a:r>
              <a:rPr lang="tr-TR" sz="2000" dirty="0" smtClean="0"/>
              <a:t> </a:t>
            </a:r>
            <a:r>
              <a:rPr lang="tr-TR" sz="2000" baseline="-25000" dirty="0" smtClean="0"/>
              <a:t>it-1</a:t>
            </a:r>
            <a:r>
              <a:rPr lang="tr-TR" sz="2000" dirty="0" smtClean="0"/>
              <a:t> )</a:t>
            </a:r>
          </a:p>
          <a:p>
            <a:pPr marL="0" lvl="1" indent="0" fontAlgn="auto">
              <a:spcBef>
                <a:spcPts val="0"/>
              </a:spcBef>
              <a:spcAft>
                <a:spcPts val="0"/>
              </a:spcAft>
              <a:buNone/>
              <a:defRPr/>
            </a:pPr>
            <a:r>
              <a:rPr lang="tr-TR" sz="2000" dirty="0"/>
              <a:t>		</a:t>
            </a:r>
            <a:r>
              <a:rPr lang="tr-TR" sz="2000" dirty="0" smtClean="0"/>
              <a:t>+ </a:t>
            </a:r>
            <a:r>
              <a:rPr lang="el-GR" sz="2000" dirty="0"/>
              <a:t>β</a:t>
            </a:r>
            <a:r>
              <a:rPr lang="tr-TR" sz="2000" baseline="-25000" dirty="0"/>
              <a:t>1</a:t>
            </a:r>
            <a:r>
              <a:rPr lang="tr-TR" sz="2000" dirty="0"/>
              <a:t> </a:t>
            </a:r>
            <a:r>
              <a:rPr lang="tr-TR" sz="2000" dirty="0" smtClean="0"/>
              <a:t>(Global </a:t>
            </a:r>
            <a:r>
              <a:rPr lang="tr-TR" sz="2000" dirty="0" err="1" smtClean="0"/>
              <a:t>Factor</a:t>
            </a:r>
            <a:r>
              <a:rPr lang="tr-TR" sz="2000" dirty="0" smtClean="0"/>
              <a:t> </a:t>
            </a:r>
            <a:r>
              <a:rPr lang="tr-TR" sz="2000" baseline="-25000" dirty="0" smtClean="0"/>
              <a:t>t-1 </a:t>
            </a:r>
            <a:r>
              <a:rPr lang="tr-TR" sz="2000" dirty="0"/>
              <a:t>) </a:t>
            </a:r>
          </a:p>
          <a:p>
            <a:pPr marL="0" lvl="1" indent="0" fontAlgn="auto">
              <a:spcBef>
                <a:spcPts val="0"/>
              </a:spcBef>
              <a:spcAft>
                <a:spcPts val="0"/>
              </a:spcAft>
              <a:buNone/>
              <a:defRPr/>
            </a:pPr>
            <a:r>
              <a:rPr lang="tr-TR" sz="2000" dirty="0"/>
              <a:t>		+ </a:t>
            </a:r>
            <a:r>
              <a:rPr lang="el-GR" sz="2000" dirty="0"/>
              <a:t>β</a:t>
            </a:r>
            <a:r>
              <a:rPr lang="tr-TR" sz="2000" baseline="-25000" dirty="0"/>
              <a:t>2</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D_MPrud_Framework</a:t>
            </a:r>
            <a:endParaRPr lang="tr-TR" sz="2000" dirty="0"/>
          </a:p>
          <a:p>
            <a:pPr marL="0" lvl="1" indent="0" fontAlgn="auto">
              <a:spcBef>
                <a:spcPts val="0"/>
              </a:spcBef>
              <a:spcAft>
                <a:spcPts val="0"/>
              </a:spcAft>
              <a:buNone/>
              <a:defRPr/>
            </a:pPr>
            <a:r>
              <a:rPr lang="tr-TR" sz="2000" dirty="0"/>
              <a:t>		+ </a:t>
            </a:r>
            <a:r>
              <a:rPr lang="el-GR" sz="2000" dirty="0"/>
              <a:t>β</a:t>
            </a:r>
            <a:r>
              <a:rPr lang="tr-TR" sz="2000" baseline="-25000" dirty="0"/>
              <a:t>3</a:t>
            </a:r>
            <a:r>
              <a:rPr lang="tr-TR" sz="2000" dirty="0"/>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smtClean="0"/>
              <a:t>D_Country</a:t>
            </a:r>
            <a:endParaRPr lang="tr-TR" sz="2000" dirty="0"/>
          </a:p>
          <a:p>
            <a:pPr marL="0" lvl="1" indent="0" fontAlgn="auto">
              <a:spcBef>
                <a:spcPts val="0"/>
              </a:spcBef>
              <a:spcAft>
                <a:spcPts val="0"/>
              </a:spcAft>
              <a:buNone/>
              <a:defRPr/>
            </a:pPr>
            <a:r>
              <a:rPr lang="tr-TR" sz="2000" dirty="0"/>
              <a:t>		+ </a:t>
            </a:r>
            <a:r>
              <a:rPr lang="el-GR" sz="2000" b="1" dirty="0">
                <a:solidFill>
                  <a:srgbClr val="C00000"/>
                </a:solidFill>
              </a:rPr>
              <a:t>β</a:t>
            </a:r>
            <a:r>
              <a:rPr lang="tr-TR" sz="2000" b="1" baseline="-25000" dirty="0">
                <a:solidFill>
                  <a:srgbClr val="C00000"/>
                </a:solidFill>
              </a:rPr>
              <a:t>4</a:t>
            </a:r>
            <a:r>
              <a:rPr lang="tr-TR" sz="2000" b="1" dirty="0">
                <a:solidFill>
                  <a:srgbClr val="C00000"/>
                </a:solidFill>
              </a:rPr>
              <a:t> </a:t>
            </a:r>
            <a:r>
              <a:rPr lang="tr-TR" sz="2000" dirty="0" smtClean="0"/>
              <a:t>(</a:t>
            </a:r>
            <a:r>
              <a:rPr lang="tr-TR" sz="2000" dirty="0"/>
              <a:t>Global </a:t>
            </a:r>
            <a:r>
              <a:rPr lang="tr-TR" sz="2000" dirty="0" err="1"/>
              <a:t>Factor</a:t>
            </a:r>
            <a:r>
              <a:rPr lang="tr-TR" sz="2000" dirty="0" smtClean="0"/>
              <a:t> </a:t>
            </a:r>
            <a:r>
              <a:rPr lang="tr-TR" sz="2000" baseline="-25000" dirty="0" smtClean="0"/>
              <a:t>t-1</a:t>
            </a:r>
            <a:r>
              <a:rPr lang="tr-TR" sz="2000" dirty="0" smtClean="0"/>
              <a:t> </a:t>
            </a:r>
            <a:r>
              <a:rPr lang="tr-TR" sz="2000" dirty="0"/>
              <a:t>) * </a:t>
            </a:r>
            <a:r>
              <a:rPr lang="tr-TR" sz="2000" dirty="0" err="1"/>
              <a:t>D_Country</a:t>
            </a:r>
            <a:r>
              <a:rPr lang="tr-TR" sz="2000" dirty="0" smtClean="0"/>
              <a:t> </a:t>
            </a:r>
            <a:r>
              <a:rPr lang="tr-TR" sz="2000" dirty="0"/>
              <a:t>* </a:t>
            </a:r>
            <a:r>
              <a:rPr lang="tr-TR" sz="2000" dirty="0" err="1" smtClean="0"/>
              <a:t>D_MPrud_Framework</a:t>
            </a:r>
            <a:r>
              <a:rPr lang="tr-TR" sz="2000" dirty="0" smtClean="0"/>
              <a:t> </a:t>
            </a:r>
          </a:p>
          <a:p>
            <a:pPr marL="0" lvl="1" indent="0" fontAlgn="auto">
              <a:spcBef>
                <a:spcPts val="0"/>
              </a:spcBef>
              <a:spcAft>
                <a:spcPts val="0"/>
              </a:spcAft>
              <a:buNone/>
              <a:defRPr/>
            </a:pPr>
            <a:r>
              <a:rPr lang="tr-TR" sz="2000" dirty="0" smtClean="0"/>
              <a:t>		+ </a:t>
            </a:r>
            <a:r>
              <a:rPr lang="el-GR" sz="2000" dirty="0" smtClean="0"/>
              <a:t>ε</a:t>
            </a:r>
            <a:r>
              <a:rPr lang="tr-TR" sz="2000" baseline="-25000" dirty="0" smtClean="0"/>
              <a:t> </a:t>
            </a:r>
            <a:r>
              <a:rPr lang="tr-TR" sz="2000" baseline="-25000" dirty="0"/>
              <a:t>it</a:t>
            </a:r>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cxnSp>
        <p:nvCxnSpPr>
          <p:cNvPr id="4" name="Straight Arrow Connector 3"/>
          <p:cNvCxnSpPr/>
          <p:nvPr/>
        </p:nvCxnSpPr>
        <p:spPr>
          <a:xfrm flipH="1">
            <a:off x="1403648" y="4083918"/>
            <a:ext cx="648072" cy="540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589444"/>
            <a:ext cx="1979712" cy="523220"/>
          </a:xfrm>
          <a:prstGeom prst="rect">
            <a:avLst/>
          </a:prstGeom>
          <a:noFill/>
        </p:spPr>
        <p:txBody>
          <a:bodyPr wrap="square" rtlCol="0">
            <a:spAutoFit/>
          </a:bodyPr>
          <a:lstStyle/>
          <a:p>
            <a:r>
              <a:rPr lang="tr-TR" sz="1400" b="1" dirty="0" smtClean="0">
                <a:solidFill>
                  <a:srgbClr val="C00000"/>
                </a:solidFill>
              </a:rPr>
              <a:t>sensitivity of inflows to global factor…</a:t>
            </a:r>
          </a:p>
        </p:txBody>
      </p:sp>
      <p:sp>
        <p:nvSpPr>
          <p:cNvPr id="9" name="TextBox 8"/>
          <p:cNvSpPr txBox="1"/>
          <p:nvPr/>
        </p:nvSpPr>
        <p:spPr>
          <a:xfrm>
            <a:off x="0" y="4110921"/>
            <a:ext cx="2195736" cy="738664"/>
          </a:xfrm>
          <a:prstGeom prst="rect">
            <a:avLst/>
          </a:prstGeom>
          <a:noFill/>
        </p:spPr>
        <p:txBody>
          <a:bodyPr wrap="square" rtlCol="0">
            <a:spAutoFit/>
          </a:bodyPr>
          <a:lstStyle/>
          <a:p>
            <a:r>
              <a:rPr lang="tr-TR" sz="1400" b="1" dirty="0" smtClean="0">
                <a:solidFill>
                  <a:srgbClr val="C00000"/>
                </a:solidFill>
              </a:rPr>
              <a:t>for Turkey</a:t>
            </a:r>
          </a:p>
          <a:p>
            <a:r>
              <a:rPr lang="tr-TR" sz="1400" b="1" dirty="0" smtClean="0">
                <a:solidFill>
                  <a:srgbClr val="C00000"/>
                </a:solidFill>
              </a:rPr>
              <a:t>(what differs after 2010Q4)</a:t>
            </a:r>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59</a:t>
            </a:fld>
            <a:endParaRPr lang="tr-TR">
              <a:solidFill>
                <a:srgbClr val="FFFFFF"/>
              </a:solidFill>
            </a:endParaRPr>
          </a:p>
        </p:txBody>
      </p:sp>
    </p:spTree>
    <p:extLst>
      <p:ext uri="{BB962C8B-B14F-4D97-AF65-F5344CB8AC3E}">
        <p14:creationId xmlns:p14="http://schemas.microsoft.com/office/powerpoint/2010/main" val="177352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Need for Rebalancing</a:t>
            </a:r>
            <a:endParaRPr lang="en-US"/>
          </a:p>
        </p:txBody>
      </p:sp>
      <p:sp>
        <p:nvSpPr>
          <p:cNvPr id="4" name="Text Placeholder 3"/>
          <p:cNvSpPr>
            <a:spLocks noGrp="1"/>
          </p:cNvSpPr>
          <p:nvPr>
            <p:ph type="body" idx="1"/>
          </p:nvPr>
        </p:nvSpPr>
        <p:spPr/>
        <p:txBody>
          <a:bodyPr>
            <a:noAutofit/>
          </a:bodyPr>
          <a:lstStyle/>
          <a:p>
            <a:r>
              <a:rPr lang="en-US" sz="1700" dirty="0"/>
              <a:t>Current Account Balance</a:t>
            </a:r>
          </a:p>
          <a:p>
            <a:r>
              <a:rPr lang="en-US" sz="1500" dirty="0"/>
              <a:t>(Seasonally Adjusted, Monthly Average, Million USD </a:t>
            </a:r>
            <a:r>
              <a:rPr lang="en-US" sz="1500" dirty="0" smtClean="0"/>
              <a:t>)</a:t>
            </a:r>
            <a:endParaRPr lang="en-US" sz="1500" dirty="0"/>
          </a:p>
        </p:txBody>
      </p:sp>
      <p:sp>
        <p:nvSpPr>
          <p:cNvPr id="5" name="Text Placeholder 4"/>
          <p:cNvSpPr>
            <a:spLocks noGrp="1"/>
          </p:cNvSpPr>
          <p:nvPr>
            <p:ph type="body" sz="quarter" idx="3"/>
          </p:nvPr>
        </p:nvSpPr>
        <p:spPr/>
        <p:txBody>
          <a:bodyPr>
            <a:normAutofit fontScale="62500" lnSpcReduction="20000"/>
          </a:bodyPr>
          <a:lstStyle/>
          <a:p>
            <a:r>
              <a:rPr lang="en-US" dirty="0"/>
              <a:t>Capital Flows and Credit Growth</a:t>
            </a:r>
          </a:p>
          <a:p>
            <a:r>
              <a:rPr lang="en-US" dirty="0"/>
              <a:t>(percent</a:t>
            </a:r>
            <a:r>
              <a:rPr lang="en-US" dirty="0" smtClean="0"/>
              <a:t>)</a:t>
            </a:r>
            <a:endParaRPr lang="en-US" dirty="0"/>
          </a:p>
        </p:txBody>
      </p:sp>
      <p:graphicFrame>
        <p:nvGraphicFramePr>
          <p:cNvPr id="10" name="Chart Placeholder 7"/>
          <p:cNvGraphicFramePr>
            <a:graphicFrameLocks noGrp="1"/>
          </p:cNvGraphicFramePr>
          <p:nvPr>
            <p:ph type="chart" sz="quarter" idx="13"/>
            <p:extLst/>
          </p:nvPr>
        </p:nvGraphicFramePr>
        <p:xfrm>
          <a:off x="468313" y="1307307"/>
          <a:ext cx="4043362" cy="3103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Placeholder 8"/>
          <p:cNvGraphicFramePr>
            <a:graphicFrameLocks noGrp="1"/>
          </p:cNvGraphicFramePr>
          <p:nvPr>
            <p:ph type="chart" sz="quarter" idx="14"/>
            <p:extLst/>
          </p:nvPr>
        </p:nvGraphicFramePr>
        <p:xfrm>
          <a:off x="4635501" y="1310879"/>
          <a:ext cx="4041775" cy="310395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half" idx="2"/>
          </p:nvPr>
        </p:nvSpPr>
        <p:spPr/>
        <p:txBody>
          <a:bodyPr>
            <a:normAutofit/>
          </a:bodyPr>
          <a:lstStyle/>
          <a:p>
            <a:r>
              <a:rPr lang="en-US" dirty="0"/>
              <a:t>Source: TURKSTAT, CBRT</a:t>
            </a:r>
            <a:r>
              <a:rPr lang="en-US" dirty="0" smtClean="0"/>
              <a:t>.</a:t>
            </a:r>
            <a:endParaRPr lang="en-US" dirty="0"/>
          </a:p>
        </p:txBody>
      </p:sp>
      <p:sp>
        <p:nvSpPr>
          <p:cNvPr id="6" name="Text Placeholder 5"/>
          <p:cNvSpPr>
            <a:spLocks noGrp="1"/>
          </p:cNvSpPr>
          <p:nvPr>
            <p:ph type="body" sz="half" idx="17"/>
          </p:nvPr>
        </p:nvSpPr>
        <p:spPr/>
        <p:txBody>
          <a:bodyPr/>
          <a:lstStyle/>
          <a:p>
            <a:r>
              <a:rPr lang="tr-TR" dirty="0" err="1"/>
              <a:t>Source:TurkStat</a:t>
            </a:r>
            <a:r>
              <a:rPr lang="tr-TR" dirty="0"/>
              <a:t>, CBRT </a:t>
            </a:r>
            <a:r>
              <a:rPr lang="tr-TR" dirty="0" smtClean="0"/>
              <a:t>.</a:t>
            </a:r>
            <a:endParaRPr lang="tr-TR" dirty="0"/>
          </a:p>
        </p:txBody>
      </p:sp>
      <p:sp>
        <p:nvSpPr>
          <p:cNvPr id="3" name="Slide Number Placeholder 2"/>
          <p:cNvSpPr>
            <a:spLocks noGrp="1"/>
          </p:cNvSpPr>
          <p:nvPr>
            <p:ph type="sldNum" sz="quarter" idx="19"/>
          </p:nvPr>
        </p:nvSpPr>
        <p:spPr/>
        <p:txBody>
          <a:bodyPr/>
          <a:lstStyle/>
          <a:p>
            <a:fld id="{AAF1C8FE-C820-4080-A51C-F0B60C82F507}" type="slidenum">
              <a:rPr lang="tr-TR" altLang="tr-TR" smtClean="0">
                <a:solidFill>
                  <a:srgbClr val="FFFFFF"/>
                </a:solidFill>
              </a:rPr>
              <a:pPr/>
              <a:t>6</a:t>
            </a:fld>
            <a:endParaRPr lang="tr-TR" altLang="tr-TR">
              <a:solidFill>
                <a:srgbClr val="FFFFFF"/>
              </a:solidFill>
            </a:endParaRPr>
          </a:p>
        </p:txBody>
      </p:sp>
    </p:spTree>
    <p:extLst>
      <p:ext uri="{BB962C8B-B14F-4D97-AF65-F5344CB8AC3E}">
        <p14:creationId xmlns:p14="http://schemas.microsoft.com/office/powerpoint/2010/main" val="134376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681540"/>
            <a:ext cx="7965157" cy="390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50" y="4468032"/>
            <a:ext cx="7818947" cy="55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220822" y="964725"/>
            <a:ext cx="762000" cy="257913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a:off x="4283969" y="3887471"/>
            <a:ext cx="2997021" cy="1015663"/>
          </a:xfrm>
          <a:prstGeom prst="rect">
            <a:avLst/>
          </a:prstGeom>
          <a:noFill/>
        </p:spPr>
        <p:txBody>
          <a:bodyPr wrap="square" rtlCol="0">
            <a:spAutoFit/>
          </a:bodyPr>
          <a:lstStyle/>
          <a:p>
            <a:r>
              <a:rPr lang="tr-TR" sz="1200" b="1" dirty="0" err="1" smtClean="0">
                <a:solidFill>
                  <a:schemeClr val="accent4">
                    <a:lumMod val="75000"/>
                  </a:schemeClr>
                </a:solidFill>
              </a:rPr>
              <a:t>and</a:t>
            </a:r>
            <a:r>
              <a:rPr lang="tr-TR" sz="1200" b="1" dirty="0" smtClean="0">
                <a:solidFill>
                  <a:schemeClr val="accent4">
                    <a:lumMod val="75000"/>
                  </a:schemeClr>
                </a:solidFill>
              </a:rPr>
              <a:t> </a:t>
            </a:r>
            <a:r>
              <a:rPr lang="tr-TR" sz="1200" b="1" dirty="0" err="1" smtClean="0">
                <a:solidFill>
                  <a:schemeClr val="accent4">
                    <a:lumMod val="75000"/>
                  </a:schemeClr>
                </a:solidFill>
              </a:rPr>
              <a:t>control</a:t>
            </a:r>
            <a:r>
              <a:rPr lang="tr-TR" sz="1200" b="1" dirty="0" smtClean="0">
                <a:solidFill>
                  <a:schemeClr val="accent4">
                    <a:lumMod val="75000"/>
                  </a:schemeClr>
                </a:solidFill>
              </a:rPr>
              <a:t> v. as </a:t>
            </a:r>
            <a:r>
              <a:rPr lang="tr-TR" sz="1200" b="1" dirty="0" err="1" smtClean="0">
                <a:solidFill>
                  <a:schemeClr val="accent4">
                    <a:lumMod val="75000"/>
                  </a:schemeClr>
                </a:solidFill>
              </a:rPr>
              <a:t>expected</a:t>
            </a:r>
            <a:r>
              <a:rPr lang="tr-TR" sz="1200" b="1" dirty="0" smtClean="0">
                <a:solidFill>
                  <a:schemeClr val="accent4">
                    <a:lumMod val="75000"/>
                  </a:schemeClr>
                </a:solidFill>
              </a:rPr>
              <a:t>:</a:t>
            </a:r>
          </a:p>
          <a:p>
            <a:r>
              <a:rPr lang="tr-TR" sz="1200" b="1" dirty="0" smtClean="0">
                <a:solidFill>
                  <a:schemeClr val="accent4">
                    <a:lumMod val="75000"/>
                  </a:schemeClr>
                </a:solidFill>
              </a:rPr>
              <a:t>∆ RER (+)</a:t>
            </a:r>
          </a:p>
          <a:p>
            <a:r>
              <a:rPr lang="tr-TR" sz="1200" b="1" dirty="0" smtClean="0">
                <a:solidFill>
                  <a:schemeClr val="accent4">
                    <a:lumMod val="75000"/>
                  </a:schemeClr>
                </a:solidFill>
              </a:rPr>
              <a:t>∆ Global Money (+)** </a:t>
            </a:r>
          </a:p>
          <a:p>
            <a:r>
              <a:rPr lang="tr-TR" sz="1200" b="1" dirty="0">
                <a:solidFill>
                  <a:schemeClr val="accent4">
                    <a:lumMod val="75000"/>
                  </a:schemeClr>
                </a:solidFill>
              </a:rPr>
              <a:t>∆ GDP </a:t>
            </a:r>
            <a:r>
              <a:rPr lang="tr-TR" sz="1200" b="1" dirty="0" smtClean="0">
                <a:solidFill>
                  <a:schemeClr val="accent4">
                    <a:lumMod val="75000"/>
                  </a:schemeClr>
                </a:solidFill>
              </a:rPr>
              <a:t>(+)** </a:t>
            </a:r>
          </a:p>
          <a:p>
            <a:r>
              <a:rPr lang="tr-TR" sz="1200" b="1" dirty="0" smtClean="0">
                <a:solidFill>
                  <a:schemeClr val="accent4">
                    <a:lumMod val="75000"/>
                  </a:schemeClr>
                </a:solidFill>
              </a:rPr>
              <a:t>∆ </a:t>
            </a:r>
            <a:r>
              <a:rPr lang="tr-TR" sz="1200" b="1" dirty="0" err="1" smtClean="0">
                <a:solidFill>
                  <a:schemeClr val="accent4">
                    <a:lumMod val="75000"/>
                  </a:schemeClr>
                </a:solidFill>
              </a:rPr>
              <a:t>Debt</a:t>
            </a:r>
            <a:r>
              <a:rPr lang="tr-TR" sz="1200" b="1" dirty="0" smtClean="0">
                <a:solidFill>
                  <a:schemeClr val="accent4">
                    <a:lumMod val="75000"/>
                  </a:schemeClr>
                </a:solidFill>
              </a:rPr>
              <a:t> </a:t>
            </a:r>
            <a:r>
              <a:rPr lang="tr-TR" sz="1200" b="1" dirty="0" err="1" smtClean="0">
                <a:solidFill>
                  <a:schemeClr val="accent4">
                    <a:lumMod val="75000"/>
                  </a:schemeClr>
                </a:solidFill>
              </a:rPr>
              <a:t>to</a:t>
            </a:r>
            <a:r>
              <a:rPr lang="tr-TR" sz="1200" b="1" dirty="0" smtClean="0">
                <a:solidFill>
                  <a:schemeClr val="accent4">
                    <a:lumMod val="75000"/>
                  </a:schemeClr>
                </a:solidFill>
              </a:rPr>
              <a:t> </a:t>
            </a:r>
            <a:r>
              <a:rPr lang="tr-TR" sz="1200" b="1" dirty="0">
                <a:solidFill>
                  <a:schemeClr val="accent4">
                    <a:lumMod val="75000"/>
                  </a:schemeClr>
                </a:solidFill>
              </a:rPr>
              <a:t>GDP </a:t>
            </a:r>
            <a:r>
              <a:rPr lang="tr-TR" sz="1200" b="1" dirty="0" smtClean="0">
                <a:solidFill>
                  <a:schemeClr val="accent4">
                    <a:lumMod val="75000"/>
                  </a:schemeClr>
                </a:solidFill>
              </a:rPr>
              <a:t>(-)***</a:t>
            </a:r>
          </a:p>
        </p:txBody>
      </p:sp>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60</a:t>
            </a:fld>
            <a:endParaRPr lang="tr-TR">
              <a:solidFill>
                <a:srgbClr val="FFFFFF"/>
              </a:solidFill>
            </a:endParaRPr>
          </a:p>
        </p:txBody>
      </p:sp>
      <p:sp>
        <p:nvSpPr>
          <p:cNvPr id="11" name="TextBox 10"/>
          <p:cNvSpPr txBox="1"/>
          <p:nvPr/>
        </p:nvSpPr>
        <p:spPr>
          <a:xfrm>
            <a:off x="3491880" y="3557643"/>
            <a:ext cx="4126423" cy="523220"/>
          </a:xfrm>
          <a:prstGeom prst="rect">
            <a:avLst/>
          </a:prstGeom>
          <a:noFill/>
        </p:spPr>
        <p:txBody>
          <a:bodyPr wrap="square" rtlCol="0">
            <a:spAutoFit/>
          </a:bodyPr>
          <a:lstStyle/>
          <a:p>
            <a:pPr marL="171450" indent="-171450">
              <a:buFont typeface="Arial" panose="020B0604020202020204" pitchFamily="34" charset="0"/>
              <a:buChar char="•"/>
            </a:pPr>
            <a:r>
              <a:rPr lang="tr-TR" sz="1400" b="1" dirty="0" smtClean="0">
                <a:solidFill>
                  <a:srgbClr val="C00000"/>
                </a:solidFill>
              </a:rPr>
              <a:t>Global </a:t>
            </a:r>
            <a:r>
              <a:rPr lang="tr-TR" sz="1400" b="1" dirty="0" err="1" smtClean="0">
                <a:solidFill>
                  <a:srgbClr val="C00000"/>
                </a:solidFill>
              </a:rPr>
              <a:t>wholesale</a:t>
            </a:r>
            <a:r>
              <a:rPr lang="tr-TR" sz="1400" b="1" dirty="0" smtClean="0">
                <a:solidFill>
                  <a:srgbClr val="C00000"/>
                </a:solidFill>
              </a:rPr>
              <a:t> </a:t>
            </a:r>
            <a:r>
              <a:rPr lang="tr-TR" sz="1400" b="1" dirty="0" err="1">
                <a:solidFill>
                  <a:srgbClr val="C00000"/>
                </a:solidFill>
              </a:rPr>
              <a:t>funding</a:t>
            </a:r>
            <a:r>
              <a:rPr lang="tr-TR" sz="1400" b="1" dirty="0">
                <a:solidFill>
                  <a:srgbClr val="C00000"/>
                </a:solidFill>
              </a:rPr>
              <a:t> </a:t>
            </a:r>
            <a:r>
              <a:rPr lang="tr-TR" sz="1400" b="1" dirty="0" smtClean="0">
                <a:solidFill>
                  <a:srgbClr val="C00000"/>
                </a:solidFill>
              </a:rPr>
              <a:t>→ </a:t>
            </a:r>
            <a:r>
              <a:rPr lang="tr-TR" sz="1400" b="1" dirty="0" err="1" smtClean="0">
                <a:solidFill>
                  <a:srgbClr val="C00000"/>
                </a:solidFill>
              </a:rPr>
              <a:t>higher</a:t>
            </a:r>
            <a:r>
              <a:rPr lang="tr-TR" sz="1400" b="1" dirty="0" smtClean="0">
                <a:solidFill>
                  <a:srgbClr val="C00000"/>
                </a:solidFill>
              </a:rPr>
              <a:t> </a:t>
            </a:r>
            <a:r>
              <a:rPr lang="tr-TR" sz="1400" b="1" dirty="0" err="1" smtClean="0">
                <a:solidFill>
                  <a:srgbClr val="C00000"/>
                </a:solidFill>
              </a:rPr>
              <a:t>inflows</a:t>
            </a:r>
            <a:endParaRPr lang="tr-TR" sz="1400" b="1" dirty="0" smtClean="0">
              <a:solidFill>
                <a:srgbClr val="C00000"/>
              </a:solidFill>
            </a:endParaRPr>
          </a:p>
          <a:p>
            <a:pPr marL="171450" indent="-171450">
              <a:buFont typeface="Arial" panose="020B0604020202020204" pitchFamily="34" charset="0"/>
              <a:buChar char="•"/>
            </a:pPr>
            <a:r>
              <a:rPr lang="tr-TR" sz="1400" b="1" dirty="0" err="1" smtClean="0">
                <a:solidFill>
                  <a:srgbClr val="C00000"/>
                </a:solidFill>
              </a:rPr>
              <a:t>Higher</a:t>
            </a:r>
            <a:r>
              <a:rPr lang="tr-TR" sz="1400" b="1" dirty="0" smtClean="0">
                <a:solidFill>
                  <a:srgbClr val="C00000"/>
                </a:solidFill>
              </a:rPr>
              <a:t> VIX → </a:t>
            </a:r>
            <a:r>
              <a:rPr lang="tr-TR" sz="1400" b="1" dirty="0" err="1" smtClean="0">
                <a:solidFill>
                  <a:srgbClr val="C00000"/>
                </a:solidFill>
              </a:rPr>
              <a:t>lower</a:t>
            </a:r>
            <a:r>
              <a:rPr lang="tr-TR" sz="1400" b="1" dirty="0" smtClean="0">
                <a:solidFill>
                  <a:srgbClr val="C00000"/>
                </a:solidFill>
              </a:rPr>
              <a:t> </a:t>
            </a:r>
            <a:r>
              <a:rPr lang="tr-TR" sz="1400" b="1" dirty="0" err="1" smtClean="0">
                <a:solidFill>
                  <a:srgbClr val="C00000"/>
                </a:solidFill>
              </a:rPr>
              <a:t>inflows</a:t>
            </a:r>
            <a:endParaRPr lang="tr-TR" sz="1400" b="1" dirty="0">
              <a:solidFill>
                <a:srgbClr val="C00000"/>
              </a:solidFill>
            </a:endParaRPr>
          </a:p>
        </p:txBody>
      </p:sp>
    </p:spTree>
    <p:extLst>
      <p:ext uri="{BB962C8B-B14F-4D97-AF65-F5344CB8AC3E}">
        <p14:creationId xmlns:p14="http://schemas.microsoft.com/office/powerpoint/2010/main" val="95695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681540"/>
            <a:ext cx="7965157" cy="390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53025" y="942975"/>
            <a:ext cx="762000" cy="92669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50" y="4591510"/>
            <a:ext cx="7818947" cy="55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83968" y="2334052"/>
            <a:ext cx="2808312" cy="923330"/>
          </a:xfrm>
          <a:prstGeom prst="rect">
            <a:avLst/>
          </a:prstGeom>
          <a:noFill/>
        </p:spPr>
        <p:txBody>
          <a:bodyPr wrap="square" rtlCol="0">
            <a:spAutoFit/>
          </a:bodyPr>
          <a:lstStyle/>
          <a:p>
            <a:r>
              <a:rPr lang="tr-TR" b="1" dirty="0" err="1" smtClean="0">
                <a:solidFill>
                  <a:srgbClr val="C00000"/>
                </a:solidFill>
              </a:rPr>
              <a:t>Turkey</a:t>
            </a:r>
            <a:r>
              <a:rPr lang="tr-TR" b="1" dirty="0" smtClean="0">
                <a:solidFill>
                  <a:srgbClr val="C00000"/>
                </a:solidFill>
              </a:rPr>
              <a:t> is </a:t>
            </a:r>
            <a:r>
              <a:rPr lang="tr-TR" b="1" dirty="0" err="1" smtClean="0">
                <a:solidFill>
                  <a:srgbClr val="C00000"/>
                </a:solidFill>
              </a:rPr>
              <a:t>more</a:t>
            </a:r>
            <a:r>
              <a:rPr lang="tr-TR" b="1" dirty="0" smtClean="0">
                <a:solidFill>
                  <a:srgbClr val="C00000"/>
                </a:solidFill>
              </a:rPr>
              <a:t> </a:t>
            </a:r>
            <a:r>
              <a:rPr lang="tr-TR" b="1" dirty="0" err="1" smtClean="0">
                <a:solidFill>
                  <a:srgbClr val="C00000"/>
                </a:solidFill>
              </a:rPr>
              <a:t>sensitive</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a:t>
            </a:r>
            <a:r>
              <a:rPr lang="tr-TR" b="1" dirty="0" err="1" smtClean="0">
                <a:solidFill>
                  <a:srgbClr val="C00000"/>
                </a:solidFill>
              </a:rPr>
              <a:t>wholesale</a:t>
            </a:r>
            <a:r>
              <a:rPr lang="tr-TR" b="1" dirty="0" smtClean="0">
                <a:solidFill>
                  <a:srgbClr val="C00000"/>
                </a:solidFill>
              </a:rPr>
              <a:t> </a:t>
            </a:r>
            <a:r>
              <a:rPr lang="tr-TR" b="1" dirty="0" err="1" smtClean="0">
                <a:solidFill>
                  <a:srgbClr val="C00000"/>
                </a:solidFill>
              </a:rPr>
              <a:t>funding</a:t>
            </a:r>
            <a:r>
              <a:rPr lang="tr-TR" b="1" dirty="0" smtClean="0">
                <a:solidFill>
                  <a:srgbClr val="C00000"/>
                </a:solidFill>
              </a:rPr>
              <a:t>.</a:t>
            </a:r>
            <a:endParaRPr lang="tr-TR" b="1" dirty="0">
              <a:solidFill>
                <a:srgbClr val="C00000"/>
              </a:solidFill>
            </a:endParaRPr>
          </a:p>
        </p:txBody>
      </p:sp>
      <p:sp>
        <p:nvSpPr>
          <p:cNvPr id="3" name="Title 2"/>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4" name="Slide Number Placeholder 3"/>
          <p:cNvSpPr>
            <a:spLocks noGrp="1"/>
          </p:cNvSpPr>
          <p:nvPr>
            <p:ph type="sldNum" sz="quarter" idx="12"/>
          </p:nvPr>
        </p:nvSpPr>
        <p:spPr/>
        <p:txBody>
          <a:bodyPr/>
          <a:lstStyle/>
          <a:p>
            <a:fld id="{506F0761-BE16-4D04-A06F-2D928E2DA77D}" type="slidenum">
              <a:rPr lang="tr-TR" smtClean="0">
                <a:solidFill>
                  <a:srgbClr val="FFFFFF"/>
                </a:solidFill>
              </a:rPr>
              <a:pPr/>
              <a:t>61</a:t>
            </a:fld>
            <a:endParaRPr lang="tr-TR">
              <a:solidFill>
                <a:srgbClr val="FFFFFF"/>
              </a:solidFill>
            </a:endParaRPr>
          </a:p>
        </p:txBody>
      </p:sp>
    </p:spTree>
    <p:extLst>
      <p:ext uri="{BB962C8B-B14F-4D97-AF65-F5344CB8AC3E}">
        <p14:creationId xmlns:p14="http://schemas.microsoft.com/office/powerpoint/2010/main" val="328555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681540"/>
            <a:ext cx="7965157" cy="390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53025" y="942975"/>
            <a:ext cx="762000" cy="100726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5915026" y="942975"/>
            <a:ext cx="866775" cy="119672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7650944" y="1971675"/>
            <a:ext cx="914400" cy="124814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Straight Arrow Connector 9"/>
          <p:cNvCxnSpPr/>
          <p:nvPr/>
        </p:nvCxnSpPr>
        <p:spPr>
          <a:xfrm flipV="1">
            <a:off x="6781800" y="1671638"/>
            <a:ext cx="490538" cy="2786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578080" y="1887588"/>
            <a:ext cx="159656" cy="10913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298747" y="1275716"/>
            <a:ext cx="1867643" cy="923330"/>
          </a:xfrm>
          <a:prstGeom prst="rect">
            <a:avLst/>
          </a:prstGeom>
        </p:spPr>
        <p:txBody>
          <a:bodyPr wrap="square">
            <a:spAutoFit/>
          </a:bodyPr>
          <a:lstStyle/>
          <a:p>
            <a:r>
              <a:rPr lang="tr-TR" b="1" dirty="0" err="1" smtClean="0">
                <a:solidFill>
                  <a:srgbClr val="C00000"/>
                </a:solidFill>
              </a:rPr>
              <a:t>lower</a:t>
            </a:r>
            <a:r>
              <a:rPr lang="tr-TR" b="1" dirty="0" smtClean="0">
                <a:solidFill>
                  <a:srgbClr val="C00000"/>
                </a:solidFill>
              </a:rPr>
              <a:t> </a:t>
            </a:r>
            <a:r>
              <a:rPr lang="tr-TR" b="1" dirty="0" err="1">
                <a:solidFill>
                  <a:srgbClr val="C00000"/>
                </a:solidFill>
              </a:rPr>
              <a:t>sensitivity</a:t>
            </a:r>
            <a:r>
              <a:rPr lang="tr-TR" b="1" dirty="0">
                <a:solidFill>
                  <a:srgbClr val="C00000"/>
                </a:solidFill>
              </a:rPr>
              <a:t> </a:t>
            </a:r>
          </a:p>
          <a:p>
            <a:r>
              <a:rPr lang="tr-TR" b="1" dirty="0" err="1">
                <a:solidFill>
                  <a:srgbClr val="C00000"/>
                </a:solidFill>
              </a:rPr>
              <a:t>after</a:t>
            </a:r>
            <a:r>
              <a:rPr lang="tr-TR" b="1" dirty="0">
                <a:solidFill>
                  <a:srgbClr val="C00000"/>
                </a:solidFill>
              </a:rPr>
              <a:t> </a:t>
            </a:r>
            <a:r>
              <a:rPr lang="tr-TR" b="1" dirty="0" smtClean="0">
                <a:solidFill>
                  <a:srgbClr val="C00000"/>
                </a:solidFill>
              </a:rPr>
              <a:t>2010Q4 </a:t>
            </a:r>
            <a:r>
              <a:rPr lang="tr-TR" b="1" dirty="0">
                <a:solidFill>
                  <a:srgbClr val="C00000"/>
                </a:solidFill>
              </a:rPr>
              <a:t>!</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50" y="4591510"/>
            <a:ext cx="7818947" cy="55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62</a:t>
            </a:fld>
            <a:endParaRPr lang="tr-TR">
              <a:solidFill>
                <a:srgbClr val="FFFFFF"/>
              </a:solidFill>
            </a:endParaRPr>
          </a:p>
        </p:txBody>
      </p:sp>
    </p:spTree>
    <p:extLst>
      <p:ext uri="{BB962C8B-B14F-4D97-AF65-F5344CB8AC3E}">
        <p14:creationId xmlns:p14="http://schemas.microsoft.com/office/powerpoint/2010/main" val="143143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43558"/>
            <a:ext cx="8208912" cy="2862322"/>
          </a:xfrm>
          <a:prstGeom prst="rect">
            <a:avLst/>
          </a:prstGeom>
          <a:noFill/>
        </p:spPr>
        <p:txBody>
          <a:bodyPr wrap="square" rtlCol="0">
            <a:spAutoFit/>
          </a:bodyPr>
          <a:lstStyle/>
          <a:p>
            <a:pPr lvl="1" indent="-342900" fontAlgn="auto">
              <a:spcBef>
                <a:spcPts val="0"/>
              </a:spcBef>
              <a:spcAft>
                <a:spcPts val="0"/>
              </a:spcAft>
              <a:buFont typeface="Arial" panose="020B0604020202020204" pitchFamily="34" charset="0"/>
              <a:buChar char="•"/>
              <a:defRPr/>
            </a:pPr>
            <a:r>
              <a:rPr lang="tr-TR" b="1" dirty="0" err="1" smtClean="0">
                <a:solidFill>
                  <a:srgbClr val="C00000"/>
                </a:solidFill>
              </a:rPr>
              <a:t>Results</a:t>
            </a:r>
            <a:r>
              <a:rPr lang="tr-TR" b="1" dirty="0" smtClean="0">
                <a:solidFill>
                  <a:srgbClr val="C00000"/>
                </a:solidFill>
              </a:rPr>
              <a:t>: </a:t>
            </a:r>
          </a:p>
          <a:p>
            <a:pPr lvl="1" indent="-342900" fontAlgn="auto">
              <a:spcBef>
                <a:spcPts val="0"/>
              </a:spcBef>
              <a:spcAft>
                <a:spcPts val="0"/>
              </a:spcAft>
              <a:buFont typeface="Arial" panose="020B0604020202020204" pitchFamily="34" charset="0"/>
              <a:buChar char="•"/>
              <a:defRPr/>
            </a:pPr>
            <a:endParaRPr lang="tr-TR" b="1" dirty="0">
              <a:solidFill>
                <a:srgbClr val="C00000"/>
              </a:solidFill>
            </a:endParaRPr>
          </a:p>
          <a:p>
            <a:pPr lvl="1" indent="-342900" fontAlgn="auto">
              <a:spcBef>
                <a:spcPts val="0"/>
              </a:spcBef>
              <a:spcAft>
                <a:spcPts val="0"/>
              </a:spcAft>
              <a:buFont typeface="Arial" panose="020B0604020202020204" pitchFamily="34" charset="0"/>
              <a:buChar char="•"/>
              <a:defRPr/>
            </a:pPr>
            <a:r>
              <a:rPr lang="tr-TR" dirty="0" err="1" smtClean="0"/>
              <a:t>Turkey</a:t>
            </a:r>
            <a:r>
              <a:rPr lang="tr-TR" dirty="0" smtClean="0"/>
              <a:t> has become less sensitive </a:t>
            </a:r>
            <a:r>
              <a:rPr lang="tr-TR" dirty="0" err="1" smtClean="0"/>
              <a:t>to</a:t>
            </a:r>
            <a:r>
              <a:rPr lang="tr-TR" dirty="0" smtClean="0"/>
              <a:t> global </a:t>
            </a:r>
            <a:r>
              <a:rPr lang="tr-TR" dirty="0" err="1" smtClean="0"/>
              <a:t>wholesale</a:t>
            </a:r>
            <a:r>
              <a:rPr lang="tr-TR" dirty="0" smtClean="0"/>
              <a:t> funding after 2010Q4 (compared to before 2010Q4), </a:t>
            </a:r>
            <a:r>
              <a:rPr lang="tr-TR" dirty="0" err="1" smtClean="0"/>
              <a:t>and</a:t>
            </a:r>
            <a:r>
              <a:rPr lang="tr-TR" dirty="0" smtClean="0"/>
              <a:t> has become close to average sensitivity of other economies. </a:t>
            </a:r>
          </a:p>
          <a:p>
            <a:pPr lvl="1" indent="-342900" fontAlgn="auto">
              <a:spcBef>
                <a:spcPts val="0"/>
              </a:spcBef>
              <a:spcAft>
                <a:spcPts val="0"/>
              </a:spcAft>
              <a:buFont typeface="Arial" panose="020B0604020202020204" pitchFamily="34" charset="0"/>
              <a:buChar char="•"/>
              <a:defRPr/>
            </a:pPr>
            <a:endParaRPr lang="tr-TR" dirty="0" smtClean="0"/>
          </a:p>
          <a:p>
            <a:pPr lvl="1" indent="-342900" fontAlgn="auto">
              <a:spcBef>
                <a:spcPts val="0"/>
              </a:spcBef>
              <a:spcAft>
                <a:spcPts val="0"/>
              </a:spcAft>
              <a:buFont typeface="Arial" panose="020B0604020202020204" pitchFamily="34" charset="0"/>
              <a:buChar char="•"/>
              <a:defRPr/>
            </a:pPr>
            <a:r>
              <a:rPr lang="tr-TR" dirty="0" smtClean="0"/>
              <a:t>Turkey has become less sensitive to the VIX after 2010Q4 (compared to before 2010Q4), is now less sensitive compared to average of other economies. </a:t>
            </a:r>
          </a:p>
          <a:p>
            <a:endParaRPr lang="tr-TR" dirty="0"/>
          </a:p>
        </p:txBody>
      </p:sp>
      <p:sp>
        <p:nvSpPr>
          <p:cNvPr id="3" name="Title 2"/>
          <p:cNvSpPr>
            <a:spLocks noGrp="1"/>
          </p:cNvSpPr>
          <p:nvPr>
            <p:ph type="title"/>
          </p:nvPr>
        </p:nvSpPr>
        <p:spPr/>
        <p:txBody>
          <a:bodyPr/>
          <a:lstStyle/>
          <a:p>
            <a:r>
              <a:rPr lang="tr-TR" dirty="0">
                <a:latin typeface="Calibri"/>
                <a:cs typeface="Calibri"/>
              </a:rPr>
              <a:t>①</a:t>
            </a:r>
            <a:r>
              <a:rPr lang="tr-TR" dirty="0">
                <a:solidFill>
                  <a:srgbClr val="C00000"/>
                </a:solidFill>
                <a:latin typeface="Calibri"/>
                <a:cs typeface="Calibri"/>
              </a:rPr>
              <a:t> </a:t>
            </a:r>
            <a:r>
              <a:rPr lang="tr-TR" dirty="0"/>
              <a:t>Global </a:t>
            </a:r>
            <a:r>
              <a:rPr lang="tr-TR" dirty="0" err="1"/>
              <a:t>financial</a:t>
            </a:r>
            <a:r>
              <a:rPr lang="tr-TR" dirty="0"/>
              <a:t> </a:t>
            </a:r>
            <a:r>
              <a:rPr lang="tr-TR" dirty="0" err="1"/>
              <a:t>conditions</a:t>
            </a:r>
            <a:r>
              <a:rPr lang="tr-TR" dirty="0"/>
              <a:t> </a:t>
            </a:r>
            <a:r>
              <a:rPr lang="tr-TR" dirty="0">
                <a:latin typeface="Bell MT" panose="02020503060305020303" pitchFamily="18" charset="0"/>
              </a:rPr>
              <a:t>↛</a:t>
            </a:r>
            <a:r>
              <a:rPr lang="tr-TR" dirty="0" smtClean="0"/>
              <a:t> </a:t>
            </a:r>
            <a:r>
              <a:rPr lang="tr-TR" dirty="0" err="1"/>
              <a:t>Capital</a:t>
            </a:r>
            <a:r>
              <a:rPr lang="tr-TR" dirty="0"/>
              <a:t> </a:t>
            </a:r>
            <a:r>
              <a:rPr lang="tr-TR" dirty="0" err="1"/>
              <a:t>Flows</a:t>
            </a:r>
            <a:r>
              <a:rPr lang="tr-TR" dirty="0"/>
              <a:t> </a:t>
            </a:r>
          </a:p>
        </p:txBody>
      </p:sp>
      <p:sp>
        <p:nvSpPr>
          <p:cNvPr id="4" name="Slide Number Placeholder 3"/>
          <p:cNvSpPr>
            <a:spLocks noGrp="1"/>
          </p:cNvSpPr>
          <p:nvPr>
            <p:ph type="sldNum" sz="quarter" idx="12"/>
          </p:nvPr>
        </p:nvSpPr>
        <p:spPr/>
        <p:txBody>
          <a:bodyPr/>
          <a:lstStyle/>
          <a:p>
            <a:fld id="{506F0761-BE16-4D04-A06F-2D928E2DA77D}" type="slidenum">
              <a:rPr lang="tr-TR" smtClean="0">
                <a:solidFill>
                  <a:srgbClr val="FFFFFF"/>
                </a:solidFill>
              </a:rPr>
              <a:pPr/>
              <a:t>63</a:t>
            </a:fld>
            <a:endParaRPr lang="tr-TR">
              <a:solidFill>
                <a:srgbClr val="FFFFFF"/>
              </a:solidFill>
            </a:endParaRPr>
          </a:p>
        </p:txBody>
      </p:sp>
    </p:spTree>
    <p:extLst>
      <p:ext uri="{BB962C8B-B14F-4D97-AF65-F5344CB8AC3E}">
        <p14:creationId xmlns:p14="http://schemas.microsoft.com/office/powerpoint/2010/main" val="342155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831795"/>
            <a:ext cx="6696744" cy="369332"/>
          </a:xfrm>
          <a:prstGeom prst="rect">
            <a:avLst/>
          </a:prstGeom>
          <a:noFill/>
        </p:spPr>
        <p:txBody>
          <a:bodyPr wrap="square" rtlCol="0">
            <a:spAutoFit/>
          </a:bodyPr>
          <a:lstStyle/>
          <a:p>
            <a:pPr algn="ctr"/>
            <a:r>
              <a:rPr lang="tr-TR" b="1" dirty="0" err="1" smtClean="0"/>
              <a:t>Capital-flows-driven</a:t>
            </a:r>
            <a:r>
              <a:rPr lang="tr-TR" b="1" dirty="0" smtClean="0"/>
              <a:t> </a:t>
            </a:r>
            <a:r>
              <a:rPr lang="tr-TR" b="1" dirty="0" err="1" smtClean="0"/>
              <a:t>financial</a:t>
            </a:r>
            <a:r>
              <a:rPr lang="tr-TR" b="1" dirty="0" smtClean="0"/>
              <a:t> </a:t>
            </a:r>
            <a:r>
              <a:rPr lang="tr-TR" b="1" dirty="0" err="1" smtClean="0"/>
              <a:t>instability</a:t>
            </a:r>
            <a:r>
              <a:rPr lang="tr-TR" b="1" dirty="0" smtClean="0"/>
              <a:t> </a:t>
            </a:r>
            <a:r>
              <a:rPr lang="tr-TR" b="1" dirty="0" err="1" smtClean="0"/>
              <a:t>cycle</a:t>
            </a:r>
            <a:endParaRPr lang="tr-TR" b="1" dirty="0" smtClean="0"/>
          </a:p>
        </p:txBody>
      </p:sp>
      <p:graphicFrame>
        <p:nvGraphicFramePr>
          <p:cNvPr id="9" name="Diagram 8"/>
          <p:cNvGraphicFramePr/>
          <p:nvPr>
            <p:extLst>
              <p:ext uri="{D42A27DB-BD31-4B8C-83A1-F6EECF244321}">
                <p14:modId xmlns:p14="http://schemas.microsoft.com/office/powerpoint/2010/main" val="3684146362"/>
              </p:ext>
            </p:extLst>
          </p:nvPr>
        </p:nvGraphicFramePr>
        <p:xfrm>
          <a:off x="1331640" y="1167594"/>
          <a:ext cx="6768752" cy="248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4"/>
          <p:cNvSpPr txBox="1">
            <a:spLocks/>
          </p:cNvSpPr>
          <p:nvPr/>
        </p:nvSpPr>
        <p:spPr>
          <a:xfrm>
            <a:off x="395536" y="3867895"/>
            <a:ext cx="8568952" cy="864095"/>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Need</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for</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capital</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flow</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management</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and</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macroprudential</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policies</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a:solidFill>
                  <a:srgbClr val="000000">
                    <a:hueOff val="0"/>
                    <a:satOff val="0"/>
                    <a:lumOff val="0"/>
                    <a:alphaOff val="0"/>
                  </a:srgbClr>
                </a:solidFill>
                <a:latin typeface="Arial" panose="020B0604020202020204" pitchFamily="34" charset="0"/>
                <a:cs typeface="Arial" panose="020B0604020202020204" pitchFamily="34" charset="0"/>
              </a:rPr>
              <a:t>e.g</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r>
              <a:rPr lang="tr-TR" sz="1800" dirty="0" err="1" smtClean="0">
                <a:solidFill>
                  <a:srgbClr val="000000">
                    <a:hueOff val="0"/>
                    <a:satOff val="0"/>
                    <a:lumOff val="0"/>
                    <a:alphaOff val="0"/>
                  </a:srgbClr>
                </a:solidFill>
                <a:latin typeface="Arial" panose="020B0604020202020204" pitchFamily="34" charset="0"/>
                <a:cs typeface="Arial" panose="020B0604020202020204" pitchFamily="34" charset="0"/>
              </a:rPr>
              <a:t>to</a:t>
            </a:r>
            <a:r>
              <a:rPr lang="tr-TR" sz="1800" dirty="0" smtClean="0">
                <a:solidFill>
                  <a:srgbClr val="000000">
                    <a:hueOff val="0"/>
                    <a:satOff val="0"/>
                    <a:lumOff val="0"/>
                    <a:alphaOff val="0"/>
                  </a:srgbClr>
                </a:solidFill>
                <a:latin typeface="Arial" panose="020B0604020202020204" pitchFamily="34" charset="0"/>
                <a:cs typeface="Arial" panose="020B0604020202020204" pitchFamily="34" charset="0"/>
              </a:rPr>
              <a:t> </a:t>
            </a:r>
            <a:endParaRPr lang="tr-TR" sz="1800" dirty="0">
              <a:solidFill>
                <a:srgbClr val="000000">
                  <a:hueOff val="0"/>
                  <a:satOff val="0"/>
                  <a:lumOff val="0"/>
                  <a:alphaOff val="0"/>
                </a:srgbClr>
              </a:solidFill>
              <a:latin typeface="Arial" panose="020B0604020202020204" pitchFamily="34" charset="0"/>
              <a:cs typeface="Arial" panose="020B0604020202020204" pitchFamily="34" charset="0"/>
            </a:endParaRPr>
          </a:p>
          <a:p>
            <a:pPr marL="457200" lvl="1" indent="0">
              <a:buNone/>
            </a:pPr>
            <a:r>
              <a:rPr lang="tr-TR" sz="1800" b="1" dirty="0">
                <a:solidFill>
                  <a:srgbClr val="C00000"/>
                </a:solidFill>
                <a:cs typeface="Calibri"/>
              </a:rPr>
              <a:t>① </a:t>
            </a:r>
            <a:r>
              <a:rPr lang="tr-TR" sz="1800" b="1" dirty="0" err="1" smtClean="0">
                <a:solidFill>
                  <a:srgbClr val="C00000"/>
                </a:solidFill>
                <a:latin typeface="Arial" panose="020B0604020202020204" pitchFamily="34" charset="0"/>
                <a:cs typeface="Arial" panose="020B0604020202020204" pitchFamily="34" charset="0"/>
              </a:rPr>
              <a:t>reduce</a:t>
            </a:r>
            <a:r>
              <a:rPr lang="tr-TR" sz="1800" b="1" dirty="0" smtClean="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the</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sensitivity</a:t>
            </a:r>
            <a:r>
              <a:rPr lang="tr-TR" sz="1800" b="1" dirty="0">
                <a:solidFill>
                  <a:srgbClr val="C00000"/>
                </a:solidFill>
                <a:latin typeface="Arial" panose="020B0604020202020204" pitchFamily="34" charset="0"/>
                <a:cs typeface="Arial" panose="020B0604020202020204" pitchFamily="34" charset="0"/>
              </a:rPr>
              <a:t> of </a:t>
            </a:r>
            <a:r>
              <a:rPr lang="tr-TR" sz="1800" b="1" dirty="0" err="1">
                <a:solidFill>
                  <a:srgbClr val="C00000"/>
                </a:solidFill>
                <a:latin typeface="Arial" panose="020B0604020202020204" pitchFamily="34" charset="0"/>
                <a:cs typeface="Arial" panose="020B0604020202020204" pitchFamily="34" charset="0"/>
              </a:rPr>
              <a:t>capital</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inflows</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to</a:t>
            </a:r>
            <a:r>
              <a:rPr lang="tr-TR" sz="1800" b="1" dirty="0">
                <a:solidFill>
                  <a:srgbClr val="C00000"/>
                </a:solidFill>
                <a:latin typeface="Arial" panose="020B0604020202020204" pitchFamily="34" charset="0"/>
                <a:cs typeface="Arial" panose="020B0604020202020204" pitchFamily="34" charset="0"/>
              </a:rPr>
              <a:t> global </a:t>
            </a:r>
            <a:r>
              <a:rPr lang="tr-TR" sz="1800" b="1" dirty="0" err="1">
                <a:solidFill>
                  <a:srgbClr val="C00000"/>
                </a:solidFill>
                <a:latin typeface="Arial" panose="020B0604020202020204" pitchFamily="34" charset="0"/>
                <a:cs typeface="Arial" panose="020B0604020202020204" pitchFamily="34" charset="0"/>
              </a:rPr>
              <a:t>financial</a:t>
            </a:r>
            <a:r>
              <a:rPr lang="tr-TR" sz="1800" b="1" dirty="0">
                <a:solidFill>
                  <a:srgbClr val="C00000"/>
                </a:solidFill>
                <a:latin typeface="Arial" panose="020B0604020202020204" pitchFamily="34" charset="0"/>
                <a:cs typeface="Arial" panose="020B0604020202020204" pitchFamily="34" charset="0"/>
              </a:rPr>
              <a:t> </a:t>
            </a:r>
            <a:r>
              <a:rPr lang="tr-TR" sz="1800" b="1" dirty="0" err="1">
                <a:solidFill>
                  <a:srgbClr val="C00000"/>
                </a:solidFill>
                <a:latin typeface="Arial" panose="020B0604020202020204" pitchFamily="34" charset="0"/>
                <a:cs typeface="Arial" panose="020B0604020202020204" pitchFamily="34" charset="0"/>
              </a:rPr>
              <a:t>conditions</a:t>
            </a:r>
            <a:r>
              <a:rPr lang="tr-TR" sz="1800" dirty="0">
                <a:solidFill>
                  <a:srgbClr val="C00000"/>
                </a:solidFill>
                <a:latin typeface="Arial" panose="020B0604020202020204" pitchFamily="34" charset="0"/>
                <a:cs typeface="Arial" panose="020B0604020202020204" pitchFamily="34" charset="0"/>
              </a:rPr>
              <a:t>,</a:t>
            </a:r>
          </a:p>
          <a:p>
            <a:pPr marL="457200" lvl="1" indent="0">
              <a:buNone/>
            </a:pPr>
            <a:r>
              <a:rPr lang="tr-TR" sz="1800" b="1" dirty="0">
                <a:solidFill>
                  <a:srgbClr val="0070C0"/>
                </a:solidFill>
                <a:cs typeface="Calibri"/>
              </a:rPr>
              <a:t>② </a:t>
            </a:r>
            <a:r>
              <a:rPr lang="tr-TR" sz="1800" b="1" dirty="0" err="1" smtClean="0">
                <a:solidFill>
                  <a:srgbClr val="0070C0"/>
                </a:solidFill>
                <a:latin typeface="Arial" panose="020B0604020202020204" pitchFamily="34" charset="0"/>
                <a:cs typeface="Arial" panose="020B0604020202020204" pitchFamily="34" charset="0"/>
              </a:rPr>
              <a:t>reduce</a:t>
            </a:r>
            <a:r>
              <a:rPr lang="tr-TR" sz="1800" b="1" dirty="0" smtClean="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the</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sensitivity</a:t>
            </a:r>
            <a:r>
              <a:rPr lang="tr-TR" sz="1800" b="1" dirty="0">
                <a:solidFill>
                  <a:srgbClr val="0070C0"/>
                </a:solidFill>
                <a:latin typeface="Arial" panose="020B0604020202020204" pitchFamily="34" charset="0"/>
                <a:cs typeface="Arial" panose="020B0604020202020204" pitchFamily="34" charset="0"/>
              </a:rPr>
              <a:t> of </a:t>
            </a:r>
            <a:r>
              <a:rPr lang="tr-TR" sz="1800" b="1" dirty="0" err="1">
                <a:solidFill>
                  <a:srgbClr val="0070C0"/>
                </a:solidFill>
                <a:latin typeface="Arial" panose="020B0604020202020204" pitchFamily="34" charset="0"/>
                <a:cs typeface="Arial" panose="020B0604020202020204" pitchFamily="34" charset="0"/>
              </a:rPr>
              <a:t>domestic</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credit</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growth</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to</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capital</a:t>
            </a:r>
            <a:r>
              <a:rPr lang="tr-TR" sz="1800" b="1" dirty="0">
                <a:solidFill>
                  <a:srgbClr val="0070C0"/>
                </a:solidFill>
                <a:latin typeface="Arial" panose="020B0604020202020204" pitchFamily="34" charset="0"/>
                <a:cs typeface="Arial" panose="020B0604020202020204" pitchFamily="34" charset="0"/>
              </a:rPr>
              <a:t> </a:t>
            </a:r>
            <a:r>
              <a:rPr lang="tr-TR" sz="1800" b="1" dirty="0" err="1">
                <a:solidFill>
                  <a:srgbClr val="0070C0"/>
                </a:solidFill>
                <a:latin typeface="Arial" panose="020B0604020202020204" pitchFamily="34" charset="0"/>
                <a:cs typeface="Arial" panose="020B0604020202020204" pitchFamily="34" charset="0"/>
              </a:rPr>
              <a:t>inflows</a:t>
            </a:r>
            <a:r>
              <a:rPr lang="tr-TR" sz="1800" b="1" dirty="0" smtClean="0">
                <a:solidFill>
                  <a:srgbClr val="0070C0"/>
                </a:solidFill>
                <a:latin typeface="Arial" panose="020B0604020202020204" pitchFamily="34" charset="0"/>
                <a:cs typeface="Arial" panose="020B0604020202020204" pitchFamily="34" charset="0"/>
              </a:rPr>
              <a:t>.</a:t>
            </a:r>
          </a:p>
        </p:txBody>
      </p:sp>
      <p:sp>
        <p:nvSpPr>
          <p:cNvPr id="4" name="TextBox 3"/>
          <p:cNvSpPr txBox="1"/>
          <p:nvPr/>
        </p:nvSpPr>
        <p:spPr>
          <a:xfrm>
            <a:off x="611560" y="1392973"/>
            <a:ext cx="1296144" cy="646331"/>
          </a:xfrm>
          <a:prstGeom prst="rect">
            <a:avLst/>
          </a:prstGeom>
          <a:noFill/>
        </p:spPr>
        <p:txBody>
          <a:bodyPr wrap="square" rtlCol="0">
            <a:spAutoFit/>
          </a:bodyPr>
          <a:lstStyle/>
          <a:p>
            <a:pPr algn="ct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favorable</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global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financial</a:t>
            </a:r>
            <a:r>
              <a:rPr lang="tr-TR" sz="1200" dirty="0">
                <a:solidFill>
                  <a:srgbClr val="000000">
                    <a:hueOff val="0"/>
                    <a:satOff val="0"/>
                    <a:lumOff val="0"/>
                    <a:alphaOff val="0"/>
                  </a:srgbClr>
                </a:solidFill>
                <a:latin typeface="Arial" panose="020B0604020202020204" pitchFamily="34" charset="0"/>
                <a:cs typeface="Arial" panose="020B0604020202020204" pitchFamily="34" charset="0"/>
              </a:rPr>
              <a:t> </a:t>
            </a:r>
            <a:r>
              <a:rPr lang="tr-TR" sz="1200" dirty="0" err="1">
                <a:solidFill>
                  <a:srgbClr val="000000">
                    <a:hueOff val="0"/>
                    <a:satOff val="0"/>
                    <a:lumOff val="0"/>
                    <a:alphaOff val="0"/>
                  </a:srgbClr>
                </a:solidFill>
                <a:latin typeface="Arial" panose="020B0604020202020204" pitchFamily="34" charset="0"/>
                <a:cs typeface="Arial" panose="020B0604020202020204" pitchFamily="34" charset="0"/>
              </a:rPr>
              <a:t>conditions</a:t>
            </a:r>
            <a:endParaRPr lang="tr-TR" sz="1200" dirty="0">
              <a:solidFill>
                <a:srgbClr val="000000">
                  <a:hueOff val="0"/>
                  <a:satOff val="0"/>
                  <a:lumOff val="0"/>
                  <a:alphaOff val="0"/>
                </a:srgbClr>
              </a:solidFill>
              <a:latin typeface="Arial" panose="020B0604020202020204" pitchFamily="34" charset="0"/>
              <a:cs typeface="Arial" panose="020B0604020202020204" pitchFamily="34" charset="0"/>
            </a:endParaRPr>
          </a:p>
        </p:txBody>
      </p:sp>
      <p:sp>
        <p:nvSpPr>
          <p:cNvPr id="10" name="Right Arrow 9"/>
          <p:cNvSpPr/>
          <p:nvPr/>
        </p:nvSpPr>
        <p:spPr>
          <a:xfrm>
            <a:off x="2051720" y="1554338"/>
            <a:ext cx="936104" cy="16201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flipH="1">
            <a:off x="2051720" y="1275606"/>
            <a:ext cx="936104" cy="756084"/>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03848" y="1653648"/>
            <a:ext cx="3240360" cy="1674186"/>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tr-TR" sz="2400" dirty="0" err="1" smtClean="0">
                <a:latin typeface="Arial" pitchFamily="34" charset="0"/>
                <a:cs typeface="Arial" pitchFamily="34" charset="0"/>
              </a:rPr>
              <a:t>Two</a:t>
            </a:r>
            <a:r>
              <a:rPr lang="tr-TR" sz="2400" dirty="0" smtClean="0">
                <a:latin typeface="Arial" pitchFamily="34" charset="0"/>
                <a:cs typeface="Arial" pitchFamily="34" charset="0"/>
              </a:rPr>
              <a:t> main </a:t>
            </a:r>
            <a:r>
              <a:rPr lang="tr-TR" sz="2400" dirty="0" err="1" smtClean="0">
                <a:latin typeface="Arial" pitchFamily="34" charset="0"/>
                <a:cs typeface="Arial" pitchFamily="34" charset="0"/>
              </a:rPr>
              <a:t>questions</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we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would</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like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to</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address</a:t>
            </a:r>
            <a:r>
              <a:rPr lang="tr-TR" sz="2400" dirty="0" smtClean="0">
                <a:latin typeface="Arial" pitchFamily="34" charset="0"/>
                <a:cs typeface="Arial" pitchFamily="34" charset="0"/>
              </a:rPr>
              <a:t>:</a:t>
            </a:r>
            <a:endParaRPr lang="tr-TR" sz="2400" dirty="0"/>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64</a:t>
            </a:fld>
            <a:endParaRPr lang="tr-TR">
              <a:solidFill>
                <a:srgbClr val="FFFFFF"/>
              </a:solidFill>
            </a:endParaRPr>
          </a:p>
        </p:txBody>
      </p:sp>
    </p:spTree>
    <p:extLst>
      <p:ext uri="{BB962C8B-B14F-4D97-AF65-F5344CB8AC3E}">
        <p14:creationId xmlns:p14="http://schemas.microsoft.com/office/powerpoint/2010/main" val="388866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331773"/>
            <a:ext cx="8892480" cy="1015663"/>
          </a:xfrm>
          <a:prstGeom prst="rect">
            <a:avLst/>
          </a:prstGeom>
          <a:noFill/>
        </p:spPr>
        <p:txBody>
          <a:bodyPr wrap="square">
            <a:spAutoFit/>
          </a:bodyPr>
          <a:lstStyle/>
          <a:p>
            <a:pPr lvl="1"/>
            <a:r>
              <a:rPr lang="tr-TR" sz="2000" b="1" dirty="0">
                <a:solidFill>
                  <a:srgbClr val="0070C0"/>
                </a:solidFill>
                <a:cs typeface="Calibri"/>
              </a:rPr>
              <a:t>② </a:t>
            </a:r>
            <a:r>
              <a:rPr lang="tr-TR" sz="2000" b="1" dirty="0" err="1">
                <a:solidFill>
                  <a:srgbClr val="0070C0"/>
                </a:solidFill>
              </a:rPr>
              <a:t>Does</a:t>
            </a:r>
            <a:r>
              <a:rPr lang="tr-TR" sz="2000" b="1" dirty="0">
                <a:solidFill>
                  <a:srgbClr val="0070C0"/>
                </a:solidFill>
              </a:rPr>
              <a:t> </a:t>
            </a:r>
            <a:r>
              <a:rPr lang="tr-TR" sz="2000" b="1" dirty="0" err="1">
                <a:solidFill>
                  <a:srgbClr val="0070C0"/>
                </a:solidFill>
              </a:rPr>
              <a:t>credit</a:t>
            </a:r>
            <a:r>
              <a:rPr lang="tr-TR" sz="2000" b="1" dirty="0">
                <a:solidFill>
                  <a:srgbClr val="0070C0"/>
                </a:solidFill>
              </a:rPr>
              <a:t> </a:t>
            </a:r>
            <a:r>
              <a:rPr lang="tr-TR" sz="2000" b="1" dirty="0" err="1">
                <a:solidFill>
                  <a:srgbClr val="0070C0"/>
                </a:solidFill>
              </a:rPr>
              <a:t>growth</a:t>
            </a:r>
            <a:r>
              <a:rPr lang="tr-TR" sz="2000" b="1" dirty="0">
                <a:solidFill>
                  <a:srgbClr val="0070C0"/>
                </a:solidFill>
              </a:rPr>
              <a:t> </a:t>
            </a:r>
            <a:r>
              <a:rPr lang="tr-TR" sz="2000" b="1" dirty="0" err="1">
                <a:solidFill>
                  <a:srgbClr val="0070C0"/>
                </a:solidFill>
              </a:rPr>
              <a:t>become</a:t>
            </a:r>
            <a:r>
              <a:rPr lang="tr-TR" sz="2000" b="1" dirty="0">
                <a:solidFill>
                  <a:srgbClr val="0070C0"/>
                </a:solidFill>
              </a:rPr>
              <a:t> </a:t>
            </a:r>
            <a:r>
              <a:rPr lang="tr-TR" sz="2000" b="1" dirty="0" err="1">
                <a:solidFill>
                  <a:srgbClr val="0070C0"/>
                </a:solidFill>
              </a:rPr>
              <a:t>less</a:t>
            </a:r>
            <a:r>
              <a:rPr lang="tr-TR" sz="2000" b="1" dirty="0">
                <a:solidFill>
                  <a:srgbClr val="0070C0"/>
                </a:solidFill>
              </a:rPr>
              <a:t> </a:t>
            </a:r>
            <a:r>
              <a:rPr lang="tr-TR" sz="2000" b="1" dirty="0" err="1">
                <a:solidFill>
                  <a:srgbClr val="0070C0"/>
                </a:solidFill>
              </a:rPr>
              <a:t>immune</a:t>
            </a:r>
            <a:r>
              <a:rPr lang="tr-TR" sz="2000" b="1" dirty="0">
                <a:solidFill>
                  <a:srgbClr val="0070C0"/>
                </a:solidFill>
              </a:rPr>
              <a:t> </a:t>
            </a:r>
            <a:r>
              <a:rPr lang="tr-TR" sz="2000" b="1" dirty="0" err="1">
                <a:solidFill>
                  <a:srgbClr val="0070C0"/>
                </a:solidFill>
              </a:rPr>
              <a:t>to</a:t>
            </a:r>
            <a:r>
              <a:rPr lang="tr-TR" sz="2000" b="1" dirty="0">
                <a:solidFill>
                  <a:srgbClr val="0070C0"/>
                </a:solidFill>
              </a:rPr>
              <a:t> </a:t>
            </a:r>
            <a:r>
              <a:rPr lang="tr-TR" sz="2000" b="1" dirty="0" err="1">
                <a:solidFill>
                  <a:srgbClr val="0070C0"/>
                </a:solidFill>
              </a:rPr>
              <a:t>swings</a:t>
            </a:r>
            <a:r>
              <a:rPr lang="tr-TR" sz="2000" b="1" dirty="0">
                <a:solidFill>
                  <a:srgbClr val="0070C0"/>
                </a:solidFill>
              </a:rPr>
              <a:t> in </a:t>
            </a:r>
            <a:r>
              <a:rPr lang="tr-TR" sz="2000" b="1" dirty="0" err="1">
                <a:solidFill>
                  <a:srgbClr val="0070C0"/>
                </a:solidFill>
              </a:rPr>
              <a:t>portfolio</a:t>
            </a:r>
            <a:r>
              <a:rPr lang="tr-TR" sz="2000" b="1" dirty="0">
                <a:solidFill>
                  <a:srgbClr val="0070C0"/>
                </a:solidFill>
              </a:rPr>
              <a:t> </a:t>
            </a:r>
            <a:r>
              <a:rPr lang="tr-TR" sz="2000" b="1" dirty="0" err="1">
                <a:solidFill>
                  <a:srgbClr val="0070C0"/>
                </a:solidFill>
              </a:rPr>
              <a:t>flows</a:t>
            </a:r>
            <a:r>
              <a:rPr lang="tr-TR" sz="2000" b="1" dirty="0">
                <a:solidFill>
                  <a:srgbClr val="0070C0"/>
                </a:solidFill>
              </a:rPr>
              <a:t> </a:t>
            </a:r>
            <a:r>
              <a:rPr lang="tr-TR" sz="2000" b="1" dirty="0" err="1">
                <a:solidFill>
                  <a:srgbClr val="0070C0"/>
                </a:solidFill>
              </a:rPr>
              <a:t>after</a:t>
            </a:r>
            <a:r>
              <a:rPr lang="tr-TR" sz="2000" b="1" dirty="0">
                <a:solidFill>
                  <a:srgbClr val="0070C0"/>
                </a:solidFill>
              </a:rPr>
              <a:t> </a:t>
            </a:r>
            <a:r>
              <a:rPr lang="tr-TR" sz="2000" b="1" dirty="0" err="1">
                <a:solidFill>
                  <a:srgbClr val="0070C0"/>
                </a:solidFill>
              </a:rPr>
              <a:t>the</a:t>
            </a:r>
            <a:r>
              <a:rPr lang="tr-TR" sz="2000" b="1" dirty="0">
                <a:solidFill>
                  <a:srgbClr val="0070C0"/>
                </a:solidFill>
              </a:rPr>
              <a:t> </a:t>
            </a:r>
            <a:r>
              <a:rPr lang="tr-TR" sz="2000" b="1" dirty="0" err="1">
                <a:solidFill>
                  <a:srgbClr val="0070C0"/>
                </a:solidFill>
              </a:rPr>
              <a:t>new</a:t>
            </a:r>
            <a:r>
              <a:rPr lang="tr-TR" sz="2000" b="1" dirty="0">
                <a:solidFill>
                  <a:srgbClr val="0070C0"/>
                </a:solidFill>
              </a:rPr>
              <a:t> </a:t>
            </a:r>
            <a:r>
              <a:rPr lang="tr-TR" sz="2000" b="1" dirty="0" err="1">
                <a:solidFill>
                  <a:srgbClr val="0070C0"/>
                </a:solidFill>
              </a:rPr>
              <a:t>policy</a:t>
            </a:r>
            <a:r>
              <a:rPr lang="tr-TR" sz="2000" b="1" dirty="0">
                <a:solidFill>
                  <a:srgbClr val="0070C0"/>
                </a:solidFill>
              </a:rPr>
              <a:t> </a:t>
            </a:r>
            <a:r>
              <a:rPr lang="tr-TR" sz="2000" b="1" dirty="0" err="1">
                <a:solidFill>
                  <a:srgbClr val="0070C0"/>
                </a:solidFill>
              </a:rPr>
              <a:t>framework</a:t>
            </a:r>
            <a:r>
              <a:rPr lang="tr-TR" sz="2000" b="1" dirty="0">
                <a:solidFill>
                  <a:srgbClr val="0070C0"/>
                </a:solidFill>
              </a:rPr>
              <a:t> (</a:t>
            </a:r>
            <a:r>
              <a:rPr lang="tr-TR" sz="2000" b="1" dirty="0" err="1">
                <a:solidFill>
                  <a:srgbClr val="0070C0"/>
                </a:solidFill>
              </a:rPr>
              <a:t>compared</a:t>
            </a:r>
            <a:r>
              <a:rPr lang="tr-TR" sz="2000" b="1" dirty="0">
                <a:solidFill>
                  <a:srgbClr val="0070C0"/>
                </a:solidFill>
              </a:rPr>
              <a:t> </a:t>
            </a:r>
            <a:r>
              <a:rPr lang="tr-TR" sz="2000" b="1" dirty="0" err="1">
                <a:solidFill>
                  <a:srgbClr val="0070C0"/>
                </a:solidFill>
              </a:rPr>
              <a:t>to</a:t>
            </a:r>
            <a:r>
              <a:rPr lang="tr-TR" sz="2000" b="1" dirty="0">
                <a:solidFill>
                  <a:srgbClr val="0070C0"/>
                </a:solidFill>
              </a:rPr>
              <a:t> </a:t>
            </a:r>
            <a:r>
              <a:rPr lang="tr-TR" sz="2000" b="1" dirty="0" err="1">
                <a:solidFill>
                  <a:srgbClr val="0070C0"/>
                </a:solidFill>
              </a:rPr>
              <a:t>other</a:t>
            </a:r>
            <a:r>
              <a:rPr lang="tr-TR" sz="2000" b="1" dirty="0">
                <a:solidFill>
                  <a:srgbClr val="0070C0"/>
                </a:solidFill>
              </a:rPr>
              <a:t> </a:t>
            </a:r>
            <a:r>
              <a:rPr lang="tr-TR" sz="2000" b="1" dirty="0" err="1">
                <a:solidFill>
                  <a:srgbClr val="0070C0"/>
                </a:solidFill>
              </a:rPr>
              <a:t>economies</a:t>
            </a:r>
            <a:r>
              <a:rPr lang="tr-TR" sz="2000" b="1" dirty="0">
                <a:solidFill>
                  <a:srgbClr val="0070C0"/>
                </a:solidFill>
              </a:rPr>
              <a:t>)? </a:t>
            </a:r>
          </a:p>
        </p:txBody>
      </p:sp>
      <p:sp>
        <p:nvSpPr>
          <p:cNvPr id="2" name="Title 1"/>
          <p:cNvSpPr>
            <a:spLocks noGrp="1"/>
          </p:cNvSpPr>
          <p:nvPr>
            <p:ph type="title"/>
          </p:nvPr>
        </p:nvSpPr>
        <p:spPr/>
        <p:txBody>
          <a:bodyPr/>
          <a:lstStyle/>
          <a:p>
            <a:r>
              <a:rPr lang="tr-TR" dirty="0">
                <a:cs typeface="Calibri"/>
              </a:rPr>
              <a:t>②</a:t>
            </a:r>
            <a:r>
              <a:rPr lang="tr-TR" dirty="0" smtClean="0">
                <a:solidFill>
                  <a:srgbClr val="C00000"/>
                </a:solidFill>
                <a:latin typeface="Calibri"/>
                <a:cs typeface="Calibri"/>
              </a:rPr>
              <a:t> </a:t>
            </a:r>
            <a:r>
              <a:rPr lang="tr-TR" dirty="0" err="1" smtClean="0"/>
              <a:t>Capital</a:t>
            </a:r>
            <a:r>
              <a:rPr lang="tr-TR" dirty="0" smtClean="0"/>
              <a:t> </a:t>
            </a:r>
            <a:r>
              <a:rPr lang="tr-TR" dirty="0" err="1"/>
              <a:t>Flows</a:t>
            </a:r>
            <a:r>
              <a:rPr lang="tr-TR" dirty="0"/>
              <a:t> </a:t>
            </a:r>
            <a:r>
              <a:rPr lang="tr-TR" dirty="0" smtClean="0"/>
              <a:t>↛ </a:t>
            </a:r>
            <a:r>
              <a:rPr lang="tr-TR" dirty="0" err="1" smtClean="0"/>
              <a:t>Domestic</a:t>
            </a:r>
            <a:r>
              <a:rPr lang="tr-TR" dirty="0" smtClean="0"/>
              <a:t> </a:t>
            </a:r>
            <a:r>
              <a:rPr lang="tr-TR" dirty="0" err="1" smtClean="0"/>
              <a:t>Credit</a:t>
            </a:r>
            <a:r>
              <a:rPr lang="tr-TR" dirty="0" smtClean="0"/>
              <a:t> </a:t>
            </a:r>
            <a:r>
              <a:rPr lang="tr-TR" dirty="0" err="1" smtClean="0"/>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65</a:t>
            </a:fld>
            <a:endParaRPr lang="tr-TR">
              <a:solidFill>
                <a:srgbClr val="FFFFFF"/>
              </a:solidFill>
            </a:endParaRPr>
          </a:p>
        </p:txBody>
      </p:sp>
    </p:spTree>
    <p:extLst>
      <p:ext uri="{BB962C8B-B14F-4D97-AF65-F5344CB8AC3E}">
        <p14:creationId xmlns:p14="http://schemas.microsoft.com/office/powerpoint/2010/main" val="20706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923644"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1800" u="sng" dirty="0" err="1" smtClean="0"/>
              <a:t>Methodology</a:t>
            </a:r>
            <a:r>
              <a:rPr lang="tr-TR" sz="1800" u="sng" dirty="0" smtClean="0"/>
              <a:t>:</a:t>
            </a:r>
          </a:p>
          <a:p>
            <a:pPr lvl="1">
              <a:buFont typeface="Arial" pitchFamily="34" charset="0"/>
              <a:buChar char="•"/>
            </a:pPr>
            <a:r>
              <a:rPr lang="tr-TR" sz="1800" dirty="0" smtClean="0"/>
              <a:t>A </a:t>
            </a:r>
            <a:r>
              <a:rPr lang="tr-TR" sz="1800" dirty="0" err="1" smtClean="0"/>
              <a:t>large</a:t>
            </a:r>
            <a:r>
              <a:rPr lang="tr-TR" sz="1800" dirty="0" smtClean="0"/>
              <a:t> data set of </a:t>
            </a:r>
            <a:r>
              <a:rPr lang="tr-TR" sz="1800" dirty="0" err="1" smtClean="0"/>
              <a:t>developed</a:t>
            </a:r>
            <a:r>
              <a:rPr lang="tr-TR" sz="1800" dirty="0" smtClean="0"/>
              <a:t> </a:t>
            </a:r>
            <a:r>
              <a:rPr lang="tr-TR" sz="1800" dirty="0" err="1" smtClean="0"/>
              <a:t>and</a:t>
            </a:r>
            <a:r>
              <a:rPr lang="tr-TR" sz="1800" dirty="0" smtClean="0"/>
              <a:t> </a:t>
            </a:r>
            <a:r>
              <a:rPr lang="tr-TR" sz="1800" dirty="0" err="1" smtClean="0"/>
              <a:t>EMs</a:t>
            </a:r>
            <a:r>
              <a:rPr lang="tr-TR" sz="1800" dirty="0" smtClean="0"/>
              <a:t>. (Developed: 15; Emerging: 18).</a:t>
            </a:r>
          </a:p>
          <a:p>
            <a:pPr lvl="1">
              <a:buFont typeface="Arial" pitchFamily="34" charset="0"/>
              <a:buChar char="•"/>
            </a:pPr>
            <a:r>
              <a:rPr lang="tr-TR" sz="1800" dirty="0" smtClean="0"/>
              <a:t>Data Source: BIS, IMF-BOP, Fed, WB. </a:t>
            </a:r>
          </a:p>
          <a:p>
            <a:pPr lvl="1">
              <a:buFont typeface="Arial" pitchFamily="34" charset="0"/>
              <a:buChar char="•"/>
            </a:pPr>
            <a:r>
              <a:rPr lang="tr-TR" sz="1800" dirty="0" err="1" smtClean="0"/>
              <a:t>Dynamic</a:t>
            </a:r>
            <a:r>
              <a:rPr lang="tr-TR" sz="1800" dirty="0" smtClean="0"/>
              <a:t> panel </a:t>
            </a:r>
            <a:r>
              <a:rPr lang="tr-TR" sz="1800" dirty="0" err="1" smtClean="0"/>
              <a:t>estimation</a:t>
            </a:r>
            <a:r>
              <a:rPr lang="tr-TR" sz="1800" dirty="0" smtClean="0"/>
              <a:t>.</a:t>
            </a:r>
          </a:p>
          <a:p>
            <a:pPr lvl="1">
              <a:buFont typeface="Arial" pitchFamily="34" charset="0"/>
              <a:buChar char="•"/>
            </a:pPr>
            <a:endParaRPr lang="tr-TR" sz="1800" dirty="0" smtClean="0"/>
          </a:p>
          <a:p>
            <a:pPr marL="342900" lvl="1" indent="-342900">
              <a:buFont typeface="Arial" pitchFamily="34" charset="0"/>
              <a:buChar char="•"/>
            </a:pPr>
            <a:r>
              <a:rPr lang="tr-TR" sz="1800" u="sng" dirty="0" smtClean="0"/>
              <a:t>Second </a:t>
            </a:r>
            <a:r>
              <a:rPr lang="tr-TR" sz="1800" u="sng" dirty="0" err="1" smtClean="0"/>
              <a:t>Question</a:t>
            </a:r>
            <a:r>
              <a:rPr lang="tr-TR" sz="1800" u="sng" dirty="0" smtClean="0"/>
              <a:t>: </a:t>
            </a:r>
            <a:r>
              <a:rPr lang="tr-TR" sz="1800" dirty="0" err="1"/>
              <a:t>Does</a:t>
            </a:r>
            <a:r>
              <a:rPr lang="tr-TR" sz="1800" dirty="0"/>
              <a:t> </a:t>
            </a:r>
            <a:r>
              <a:rPr lang="tr-TR" sz="1800" dirty="0" err="1"/>
              <a:t>credit</a:t>
            </a:r>
            <a:r>
              <a:rPr lang="tr-TR" sz="1800" dirty="0"/>
              <a:t> </a:t>
            </a:r>
            <a:r>
              <a:rPr lang="tr-TR" sz="1800" dirty="0" err="1"/>
              <a:t>growth</a:t>
            </a:r>
            <a:r>
              <a:rPr lang="tr-TR" sz="1800" dirty="0"/>
              <a:t> </a:t>
            </a:r>
            <a:r>
              <a:rPr lang="tr-TR" sz="1800" dirty="0" err="1"/>
              <a:t>become</a:t>
            </a:r>
            <a:r>
              <a:rPr lang="tr-TR" sz="1800" dirty="0"/>
              <a:t> </a:t>
            </a:r>
            <a:r>
              <a:rPr lang="tr-TR" sz="1800" dirty="0" err="1"/>
              <a:t>less</a:t>
            </a:r>
            <a:r>
              <a:rPr lang="tr-TR" sz="1800" dirty="0"/>
              <a:t> </a:t>
            </a:r>
            <a:r>
              <a:rPr lang="tr-TR" sz="1800" dirty="0" err="1"/>
              <a:t>immune</a:t>
            </a:r>
            <a:r>
              <a:rPr lang="tr-TR" sz="1800" dirty="0"/>
              <a:t> </a:t>
            </a:r>
            <a:r>
              <a:rPr lang="tr-TR" sz="1800" dirty="0" err="1"/>
              <a:t>to</a:t>
            </a:r>
            <a:r>
              <a:rPr lang="tr-TR" sz="1800" dirty="0"/>
              <a:t> </a:t>
            </a:r>
            <a:r>
              <a:rPr lang="tr-TR" sz="1800" dirty="0" err="1"/>
              <a:t>swings</a:t>
            </a:r>
            <a:r>
              <a:rPr lang="tr-TR" sz="1800" dirty="0"/>
              <a:t> in </a:t>
            </a:r>
            <a:r>
              <a:rPr lang="tr-TR" sz="1800" dirty="0" err="1"/>
              <a:t>portfolio</a:t>
            </a:r>
            <a:r>
              <a:rPr lang="tr-TR" sz="1800" dirty="0"/>
              <a:t> </a:t>
            </a:r>
            <a:r>
              <a:rPr lang="tr-TR" sz="1800" dirty="0" err="1"/>
              <a:t>flows</a:t>
            </a:r>
            <a:r>
              <a:rPr lang="tr-TR" sz="1800" dirty="0"/>
              <a:t> </a:t>
            </a:r>
            <a:r>
              <a:rPr lang="tr-TR" sz="1800" dirty="0" err="1"/>
              <a:t>after</a:t>
            </a:r>
            <a:r>
              <a:rPr lang="tr-TR" sz="1800" dirty="0"/>
              <a:t> </a:t>
            </a:r>
            <a:r>
              <a:rPr lang="tr-TR" sz="1800" dirty="0" err="1"/>
              <a:t>the</a:t>
            </a:r>
            <a:r>
              <a:rPr lang="tr-TR" sz="1800" dirty="0"/>
              <a:t> </a:t>
            </a:r>
            <a:r>
              <a:rPr lang="tr-TR" sz="1800" dirty="0" err="1"/>
              <a:t>new</a:t>
            </a:r>
            <a:r>
              <a:rPr lang="tr-TR" sz="1800" dirty="0"/>
              <a:t> </a:t>
            </a:r>
            <a:r>
              <a:rPr lang="tr-TR" sz="1800" dirty="0" err="1"/>
              <a:t>policy</a:t>
            </a:r>
            <a:r>
              <a:rPr lang="tr-TR" sz="1800" dirty="0"/>
              <a:t> </a:t>
            </a:r>
            <a:r>
              <a:rPr lang="tr-TR" sz="1800" dirty="0" err="1" smtClean="0"/>
              <a:t>framework</a:t>
            </a:r>
            <a:r>
              <a:rPr lang="tr-TR" sz="1800" dirty="0" smtClean="0"/>
              <a:t>?</a:t>
            </a:r>
            <a:endParaRPr lang="tr-TR" sz="1800" dirty="0"/>
          </a:p>
          <a:p>
            <a:pPr>
              <a:buFont typeface="Arial" pitchFamily="34" charset="0"/>
              <a:buChar char="•"/>
            </a:pPr>
            <a:endParaRPr lang="tr-TR" sz="1800" dirty="0"/>
          </a:p>
          <a:p>
            <a:pPr marL="0" lvl="1" indent="0" fontAlgn="auto">
              <a:spcBef>
                <a:spcPts val="0"/>
              </a:spcBef>
              <a:spcAft>
                <a:spcPts val="0"/>
              </a:spcAft>
              <a:buNone/>
              <a:defRPr/>
            </a:pPr>
            <a:r>
              <a:rPr lang="tr-TR" sz="1800" dirty="0" smtClean="0"/>
              <a:t>Real </a:t>
            </a:r>
            <a:r>
              <a:rPr lang="tr-TR" sz="1800" dirty="0" err="1" smtClean="0"/>
              <a:t>Credit</a:t>
            </a:r>
            <a:r>
              <a:rPr lang="tr-TR" sz="1800" dirty="0" smtClean="0"/>
              <a:t> </a:t>
            </a:r>
            <a:r>
              <a:rPr lang="tr-TR" sz="1800" dirty="0" err="1" smtClean="0"/>
              <a:t>Growth</a:t>
            </a:r>
            <a:r>
              <a:rPr lang="tr-TR" sz="1800" dirty="0" smtClean="0"/>
              <a:t> </a:t>
            </a:r>
            <a:r>
              <a:rPr lang="tr-TR" sz="1800" baseline="-25000" dirty="0" smtClean="0"/>
              <a:t>it</a:t>
            </a:r>
            <a:r>
              <a:rPr lang="tr-TR" sz="1800" dirty="0" smtClean="0"/>
              <a:t>  = </a:t>
            </a:r>
            <a:r>
              <a:rPr lang="el-GR" sz="1800" dirty="0" smtClean="0"/>
              <a:t>α</a:t>
            </a:r>
            <a:r>
              <a:rPr lang="tr-TR" sz="1800" baseline="-25000" dirty="0" smtClean="0"/>
              <a:t> </a:t>
            </a:r>
            <a:r>
              <a:rPr lang="tr-TR" sz="1800" baseline="-25000" dirty="0"/>
              <a:t>i</a:t>
            </a:r>
            <a:r>
              <a:rPr lang="tr-TR" sz="1800" dirty="0"/>
              <a:t> + </a:t>
            </a:r>
            <a:r>
              <a:rPr lang="el-GR" sz="1800" dirty="0" smtClean="0"/>
              <a:t>φ</a:t>
            </a:r>
            <a:r>
              <a:rPr lang="tr-TR" sz="1800" dirty="0" smtClean="0"/>
              <a:t> ( </a:t>
            </a:r>
            <a:r>
              <a:rPr lang="tr-TR" sz="1800" b="1" dirty="0" smtClean="0">
                <a:solidFill>
                  <a:schemeClr val="accent6">
                    <a:lumMod val="50000"/>
                  </a:schemeClr>
                </a:solidFill>
              </a:rPr>
              <a:t>Control </a:t>
            </a:r>
            <a:r>
              <a:rPr lang="tr-TR" sz="1800" b="1" dirty="0" err="1" smtClean="0">
                <a:solidFill>
                  <a:schemeClr val="accent6">
                    <a:lumMod val="50000"/>
                  </a:schemeClr>
                </a:solidFill>
              </a:rPr>
              <a:t>Variables</a:t>
            </a:r>
            <a:r>
              <a:rPr lang="tr-TR" sz="1800" b="1" dirty="0" smtClean="0">
                <a:solidFill>
                  <a:schemeClr val="accent6">
                    <a:lumMod val="50000"/>
                  </a:schemeClr>
                </a:solidFill>
              </a:rPr>
              <a:t> </a:t>
            </a:r>
            <a:r>
              <a:rPr lang="tr-TR" sz="1800" baseline="-25000" dirty="0" smtClean="0"/>
              <a:t>it-1</a:t>
            </a:r>
            <a:r>
              <a:rPr lang="tr-TR" sz="1800" dirty="0" smtClean="0"/>
              <a:t> )</a:t>
            </a:r>
          </a:p>
          <a:p>
            <a:pPr marL="0" lvl="1" indent="0" fontAlgn="auto">
              <a:spcBef>
                <a:spcPts val="0"/>
              </a:spcBef>
              <a:spcAft>
                <a:spcPts val="0"/>
              </a:spcAft>
              <a:buNone/>
              <a:defRPr/>
            </a:pPr>
            <a:r>
              <a:rPr lang="tr-TR" sz="1800" dirty="0"/>
              <a:t>		</a:t>
            </a:r>
            <a:r>
              <a:rPr lang="tr-TR" sz="1800" dirty="0" smtClean="0"/>
              <a:t>+ </a:t>
            </a:r>
            <a:r>
              <a:rPr lang="el-GR" sz="1800" dirty="0"/>
              <a:t>β</a:t>
            </a:r>
            <a:r>
              <a:rPr lang="tr-TR" sz="1800" baseline="-25000" dirty="0"/>
              <a:t>1</a:t>
            </a:r>
            <a:r>
              <a:rPr lang="tr-TR" sz="1800" dirty="0"/>
              <a:t> (∆ </a:t>
            </a:r>
            <a:r>
              <a:rPr lang="tr-TR" sz="1800" dirty="0" smtClean="0"/>
              <a:t>P. </a:t>
            </a:r>
            <a:r>
              <a:rPr lang="tr-TR" sz="1800" dirty="0" err="1" smtClean="0"/>
              <a:t>Flows</a:t>
            </a:r>
            <a:r>
              <a:rPr lang="tr-TR" sz="1800" dirty="0" smtClean="0"/>
              <a:t> / GDP </a:t>
            </a:r>
            <a:r>
              <a:rPr lang="tr-TR" sz="1800" baseline="-25000" dirty="0" smtClean="0"/>
              <a:t>t,t-1 </a:t>
            </a:r>
            <a:r>
              <a:rPr lang="tr-TR" sz="1800" dirty="0"/>
              <a:t>) </a:t>
            </a:r>
          </a:p>
          <a:p>
            <a:pPr marL="0" lvl="1" indent="0" fontAlgn="auto">
              <a:spcBef>
                <a:spcPts val="0"/>
              </a:spcBef>
              <a:spcAft>
                <a:spcPts val="0"/>
              </a:spcAft>
              <a:buNone/>
              <a:defRPr/>
            </a:pPr>
            <a:r>
              <a:rPr lang="tr-TR" sz="1800" dirty="0"/>
              <a:t>		+ </a:t>
            </a:r>
            <a:r>
              <a:rPr lang="el-GR" sz="1800" dirty="0"/>
              <a:t>β</a:t>
            </a:r>
            <a:r>
              <a:rPr lang="tr-TR" sz="1800" baseline="-25000" dirty="0"/>
              <a:t>2</a:t>
            </a:r>
            <a:r>
              <a:rPr lang="tr-TR" sz="1800" dirty="0"/>
              <a:t> (∆ P. </a:t>
            </a:r>
            <a:r>
              <a:rPr lang="tr-TR" sz="1800" dirty="0" err="1"/>
              <a:t>Flows</a:t>
            </a:r>
            <a:r>
              <a:rPr lang="tr-TR" sz="1800" dirty="0"/>
              <a:t> / GDP </a:t>
            </a:r>
            <a:r>
              <a:rPr lang="tr-TR" sz="1800" baseline="-25000" dirty="0" smtClean="0"/>
              <a:t>t,t-1</a:t>
            </a:r>
            <a:r>
              <a:rPr lang="tr-TR" sz="1800" dirty="0" smtClean="0"/>
              <a:t> </a:t>
            </a:r>
            <a:r>
              <a:rPr lang="tr-TR" sz="1800" dirty="0"/>
              <a:t>) * </a:t>
            </a:r>
            <a:r>
              <a:rPr lang="tr-TR" sz="1800" b="1" dirty="0" err="1" smtClean="0">
                <a:solidFill>
                  <a:schemeClr val="accent6">
                    <a:lumMod val="50000"/>
                  </a:schemeClr>
                </a:solidFill>
              </a:rPr>
              <a:t>D_MPrud_Framework</a:t>
            </a:r>
            <a:endParaRPr lang="tr-TR" sz="1800" b="1" dirty="0">
              <a:solidFill>
                <a:schemeClr val="accent6">
                  <a:lumMod val="50000"/>
                </a:schemeClr>
              </a:solidFill>
            </a:endParaRPr>
          </a:p>
          <a:p>
            <a:pPr marL="0" lvl="1" indent="0" fontAlgn="auto">
              <a:spcBef>
                <a:spcPts val="0"/>
              </a:spcBef>
              <a:spcAft>
                <a:spcPts val="0"/>
              </a:spcAft>
              <a:buNone/>
              <a:defRPr/>
            </a:pPr>
            <a:r>
              <a:rPr lang="tr-TR" sz="1800" dirty="0"/>
              <a:t>		+ </a:t>
            </a:r>
            <a:r>
              <a:rPr lang="el-GR" sz="1800" dirty="0"/>
              <a:t>β</a:t>
            </a:r>
            <a:r>
              <a:rPr lang="tr-TR" sz="1800" baseline="-25000" dirty="0"/>
              <a:t>3</a:t>
            </a:r>
            <a:r>
              <a:rPr lang="tr-TR" sz="1800" dirty="0"/>
              <a:t> (∆ P. </a:t>
            </a:r>
            <a:r>
              <a:rPr lang="tr-TR" sz="1800" dirty="0" err="1" smtClean="0"/>
              <a:t>Flows</a:t>
            </a:r>
            <a:r>
              <a:rPr lang="tr-TR" sz="1800" dirty="0" smtClean="0"/>
              <a:t> </a:t>
            </a:r>
            <a:r>
              <a:rPr lang="tr-TR" sz="1800" dirty="0"/>
              <a:t>/ GDP </a:t>
            </a:r>
            <a:r>
              <a:rPr lang="tr-TR" sz="1800" baseline="-25000" dirty="0" smtClean="0"/>
              <a:t>t,t-1</a:t>
            </a:r>
            <a:r>
              <a:rPr lang="tr-TR" sz="1800" dirty="0" smtClean="0"/>
              <a:t> </a:t>
            </a:r>
            <a:r>
              <a:rPr lang="tr-TR" sz="1800" dirty="0"/>
              <a:t>) * </a:t>
            </a:r>
            <a:r>
              <a:rPr lang="tr-TR" sz="1800" b="1" dirty="0" err="1" smtClean="0">
                <a:solidFill>
                  <a:schemeClr val="accent6">
                    <a:lumMod val="50000"/>
                  </a:schemeClr>
                </a:solidFill>
              </a:rPr>
              <a:t>D_Country</a:t>
            </a:r>
            <a:endParaRPr lang="tr-TR" sz="1800" b="1" dirty="0">
              <a:solidFill>
                <a:schemeClr val="accent6">
                  <a:lumMod val="50000"/>
                </a:schemeClr>
              </a:solidFill>
            </a:endParaRPr>
          </a:p>
          <a:p>
            <a:pPr marL="0" lvl="1" indent="0" fontAlgn="auto">
              <a:spcBef>
                <a:spcPts val="0"/>
              </a:spcBef>
              <a:spcAft>
                <a:spcPts val="0"/>
              </a:spcAft>
              <a:buNone/>
              <a:defRPr/>
            </a:pPr>
            <a:r>
              <a:rPr lang="tr-TR" sz="1800" dirty="0"/>
              <a:t>		+ </a:t>
            </a:r>
            <a:r>
              <a:rPr lang="el-GR" sz="1800" dirty="0"/>
              <a:t>β</a:t>
            </a:r>
            <a:r>
              <a:rPr lang="tr-TR" sz="1800" baseline="-25000" dirty="0"/>
              <a:t>4</a:t>
            </a:r>
            <a:r>
              <a:rPr lang="tr-TR" sz="1800" dirty="0"/>
              <a:t> (∆ P. </a:t>
            </a:r>
            <a:r>
              <a:rPr lang="tr-TR" sz="1800" dirty="0" err="1"/>
              <a:t>Flows</a:t>
            </a:r>
            <a:r>
              <a:rPr lang="tr-TR" sz="1800" dirty="0"/>
              <a:t> / GDP </a:t>
            </a:r>
            <a:r>
              <a:rPr lang="tr-TR" sz="1800" baseline="-25000" dirty="0" smtClean="0"/>
              <a:t>t,t-1</a:t>
            </a:r>
            <a:r>
              <a:rPr lang="tr-TR" sz="1800" dirty="0" smtClean="0"/>
              <a:t> </a:t>
            </a:r>
            <a:r>
              <a:rPr lang="tr-TR" sz="1800" dirty="0"/>
              <a:t>) * </a:t>
            </a:r>
            <a:r>
              <a:rPr lang="tr-TR" sz="1800" dirty="0" err="1"/>
              <a:t>D_Country</a:t>
            </a:r>
            <a:r>
              <a:rPr lang="tr-TR" sz="1800" dirty="0" smtClean="0"/>
              <a:t> </a:t>
            </a:r>
            <a:r>
              <a:rPr lang="tr-TR" sz="1800" dirty="0"/>
              <a:t>* </a:t>
            </a:r>
            <a:r>
              <a:rPr lang="tr-TR" sz="1800" dirty="0" smtClean="0"/>
              <a:t>	</a:t>
            </a:r>
            <a:r>
              <a:rPr lang="tr-TR" sz="1800" dirty="0" err="1" smtClean="0"/>
              <a:t>D_MPrud_Framework</a:t>
            </a:r>
            <a:r>
              <a:rPr lang="tr-TR" sz="1800" dirty="0" smtClean="0"/>
              <a:t> </a:t>
            </a:r>
          </a:p>
          <a:p>
            <a:pPr marL="0" lvl="1" indent="0" fontAlgn="auto">
              <a:spcBef>
                <a:spcPts val="0"/>
              </a:spcBef>
              <a:spcAft>
                <a:spcPts val="0"/>
              </a:spcAft>
              <a:buNone/>
              <a:defRPr/>
            </a:pPr>
            <a:r>
              <a:rPr lang="tr-TR" sz="1800" dirty="0" smtClean="0"/>
              <a:t>		+ </a:t>
            </a:r>
            <a:r>
              <a:rPr lang="tr-TR" sz="1800" dirty="0" err="1" smtClean="0"/>
              <a:t>dynamic</a:t>
            </a:r>
            <a:r>
              <a:rPr lang="tr-TR" sz="1800" dirty="0" smtClean="0"/>
              <a:t> </a:t>
            </a:r>
            <a:r>
              <a:rPr lang="tr-TR" sz="1800" dirty="0" err="1" smtClean="0"/>
              <a:t>terms</a:t>
            </a:r>
            <a:r>
              <a:rPr lang="tr-TR" sz="1800" dirty="0" smtClean="0"/>
              <a:t> + </a:t>
            </a:r>
            <a:r>
              <a:rPr lang="el-GR" sz="1800" dirty="0" smtClean="0"/>
              <a:t>ε</a:t>
            </a:r>
            <a:r>
              <a:rPr lang="tr-TR" sz="1800" baseline="-25000" dirty="0" smtClean="0"/>
              <a:t> </a:t>
            </a:r>
            <a:r>
              <a:rPr lang="tr-TR" sz="1800" baseline="-25000" dirty="0"/>
              <a:t>it</a:t>
            </a:r>
          </a:p>
          <a:p>
            <a:pPr marL="0" lvl="1" indent="0" fontAlgn="auto">
              <a:spcBef>
                <a:spcPts val="0"/>
              </a:spcBef>
              <a:spcAft>
                <a:spcPts val="0"/>
              </a:spcAft>
              <a:buNone/>
              <a:defRPr/>
            </a:pPr>
            <a:endParaRPr lang="tr-TR" sz="1800" baseline="-25000" dirty="0"/>
          </a:p>
          <a:p>
            <a:pPr marL="0" lvl="1" indent="0" fontAlgn="auto">
              <a:spcBef>
                <a:spcPts val="0"/>
              </a:spcBef>
              <a:spcAft>
                <a:spcPts val="0"/>
              </a:spcAft>
              <a:buNone/>
              <a:defRPr/>
            </a:pPr>
            <a:endParaRPr lang="tr-TR" sz="1800" baseline="-25000" dirty="0"/>
          </a:p>
          <a:p>
            <a:pPr marL="0" lvl="1" indent="0" fontAlgn="auto">
              <a:spcBef>
                <a:spcPts val="0"/>
              </a:spcBef>
              <a:spcAft>
                <a:spcPts val="0"/>
              </a:spcAft>
              <a:buNone/>
              <a:defRPr/>
            </a:pPr>
            <a:endParaRPr lang="tr-TR" sz="1800" dirty="0"/>
          </a:p>
          <a:p>
            <a:pPr lvl="1">
              <a:buFont typeface="Arial" pitchFamily="34" charset="0"/>
              <a:buChar char="•"/>
            </a:pPr>
            <a:endParaRPr lang="tr-TR" sz="1800" dirty="0" smtClean="0"/>
          </a:p>
        </p:txBody>
      </p:sp>
      <p:sp>
        <p:nvSpPr>
          <p:cNvPr id="4" name="TextBox 3"/>
          <p:cNvSpPr txBox="1"/>
          <p:nvPr/>
        </p:nvSpPr>
        <p:spPr>
          <a:xfrm>
            <a:off x="5652120" y="1599642"/>
            <a:ext cx="3744416" cy="830997"/>
          </a:xfrm>
          <a:prstGeom prst="rect">
            <a:avLst/>
          </a:prstGeom>
          <a:noFill/>
        </p:spPr>
        <p:txBody>
          <a:bodyPr wrap="square" rtlCol="0">
            <a:spAutoFit/>
          </a:bodyPr>
          <a:lstStyle/>
          <a:p>
            <a:r>
              <a:rPr lang="tr-TR" sz="1600" b="1" dirty="0" smtClean="0">
                <a:solidFill>
                  <a:schemeClr val="accent6">
                    <a:lumMod val="50000"/>
                  </a:schemeClr>
                </a:solidFill>
              </a:rPr>
              <a:t>∆ </a:t>
            </a:r>
            <a:r>
              <a:rPr lang="tr-TR" sz="1600" b="1" dirty="0" err="1" smtClean="0">
                <a:solidFill>
                  <a:schemeClr val="accent6">
                    <a:lumMod val="50000"/>
                  </a:schemeClr>
                </a:solidFill>
              </a:rPr>
              <a:t>Fiscal</a:t>
            </a:r>
            <a:r>
              <a:rPr lang="tr-TR" sz="1600" b="1" dirty="0" smtClean="0">
                <a:solidFill>
                  <a:schemeClr val="accent6">
                    <a:lumMod val="50000"/>
                  </a:schemeClr>
                </a:solidFill>
              </a:rPr>
              <a:t> </a:t>
            </a:r>
            <a:r>
              <a:rPr lang="tr-TR" sz="1600" b="1" dirty="0" err="1" smtClean="0">
                <a:solidFill>
                  <a:schemeClr val="accent6">
                    <a:lumMod val="50000"/>
                  </a:schemeClr>
                </a:solidFill>
              </a:rPr>
              <a:t>Balance</a:t>
            </a:r>
            <a:r>
              <a:rPr lang="tr-TR" sz="1600" b="1" dirty="0" smtClean="0">
                <a:solidFill>
                  <a:schemeClr val="accent6">
                    <a:lumMod val="50000"/>
                  </a:schemeClr>
                </a:solidFill>
              </a:rPr>
              <a:t>, </a:t>
            </a:r>
            <a:r>
              <a:rPr lang="tr-TR" sz="1600" b="1" dirty="0" err="1" smtClean="0">
                <a:solidFill>
                  <a:schemeClr val="accent6">
                    <a:lumMod val="50000"/>
                  </a:schemeClr>
                </a:solidFill>
              </a:rPr>
              <a:t>Interest</a:t>
            </a:r>
            <a:r>
              <a:rPr lang="tr-TR" sz="1600" b="1" dirty="0" smtClean="0">
                <a:solidFill>
                  <a:schemeClr val="accent6">
                    <a:lumMod val="50000"/>
                  </a:schemeClr>
                </a:solidFill>
              </a:rPr>
              <a:t> Rate, </a:t>
            </a:r>
          </a:p>
          <a:p>
            <a:r>
              <a:rPr lang="tr-TR" sz="1600" b="1" dirty="0" err="1" smtClean="0">
                <a:solidFill>
                  <a:schemeClr val="accent6">
                    <a:lumMod val="50000"/>
                  </a:schemeClr>
                </a:solidFill>
              </a:rPr>
              <a:t>Inflation</a:t>
            </a:r>
            <a:r>
              <a:rPr lang="tr-TR" sz="1600" b="1" dirty="0" smtClean="0">
                <a:solidFill>
                  <a:schemeClr val="accent6">
                    <a:lumMod val="50000"/>
                  </a:schemeClr>
                </a:solidFill>
              </a:rPr>
              <a:t>, RER (</a:t>
            </a:r>
            <a:r>
              <a:rPr lang="tr-TR" sz="1600" b="1" dirty="0" err="1" smtClean="0">
                <a:solidFill>
                  <a:schemeClr val="accent6">
                    <a:lumMod val="50000"/>
                  </a:schemeClr>
                </a:solidFill>
              </a:rPr>
              <a:t>robust</a:t>
            </a:r>
            <a:r>
              <a:rPr lang="tr-TR" sz="1600" b="1" dirty="0" smtClean="0">
                <a:solidFill>
                  <a:schemeClr val="accent6">
                    <a:lumMod val="50000"/>
                  </a:schemeClr>
                </a:solidFill>
              </a:rPr>
              <a:t> </a:t>
            </a:r>
            <a:r>
              <a:rPr lang="tr-TR" sz="1600" b="1" dirty="0" err="1" smtClean="0">
                <a:solidFill>
                  <a:schemeClr val="accent6">
                    <a:lumMod val="50000"/>
                  </a:schemeClr>
                </a:solidFill>
              </a:rPr>
              <a:t>to</a:t>
            </a:r>
            <a:r>
              <a:rPr lang="tr-TR" sz="1600" b="1" dirty="0" smtClean="0">
                <a:solidFill>
                  <a:schemeClr val="accent6">
                    <a:lumMod val="50000"/>
                  </a:schemeClr>
                </a:solidFill>
              </a:rPr>
              <a:t> </a:t>
            </a:r>
            <a:r>
              <a:rPr lang="tr-TR" sz="1600" b="1" dirty="0" err="1" smtClean="0">
                <a:solidFill>
                  <a:schemeClr val="accent6">
                    <a:lumMod val="50000"/>
                  </a:schemeClr>
                </a:solidFill>
              </a:rPr>
              <a:t>other</a:t>
            </a:r>
            <a:r>
              <a:rPr lang="tr-TR" sz="1600" b="1" dirty="0" smtClean="0">
                <a:solidFill>
                  <a:schemeClr val="accent6">
                    <a:lumMod val="50000"/>
                  </a:schemeClr>
                </a:solidFill>
              </a:rPr>
              <a:t> </a:t>
            </a:r>
            <a:r>
              <a:rPr lang="tr-TR" sz="1600" b="1" dirty="0" err="1" smtClean="0">
                <a:solidFill>
                  <a:schemeClr val="accent6">
                    <a:lumMod val="50000"/>
                  </a:schemeClr>
                </a:solidFill>
              </a:rPr>
              <a:t>spesifications</a:t>
            </a:r>
            <a:r>
              <a:rPr lang="tr-TR" sz="1600" b="1" dirty="0" smtClean="0">
                <a:solidFill>
                  <a:schemeClr val="accent6">
                    <a:lumMod val="50000"/>
                  </a:schemeClr>
                </a:solidFill>
              </a:rPr>
              <a:t>).</a:t>
            </a:r>
          </a:p>
        </p:txBody>
      </p:sp>
      <p:cxnSp>
        <p:nvCxnSpPr>
          <p:cNvPr id="5" name="Straight Arrow Connector 4"/>
          <p:cNvCxnSpPr/>
          <p:nvPr/>
        </p:nvCxnSpPr>
        <p:spPr>
          <a:xfrm flipV="1">
            <a:off x="5076056" y="2038224"/>
            <a:ext cx="576064" cy="1019581"/>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2059" y="2910093"/>
            <a:ext cx="2448665" cy="584775"/>
          </a:xfrm>
          <a:prstGeom prst="rect">
            <a:avLst/>
          </a:prstGeom>
          <a:noFill/>
        </p:spPr>
        <p:txBody>
          <a:bodyPr wrap="square" rtlCol="0">
            <a:spAutoFit/>
          </a:bodyPr>
          <a:lstStyle/>
          <a:p>
            <a:r>
              <a:rPr lang="tr-TR" sz="1600" b="1" dirty="0" smtClean="0">
                <a:solidFill>
                  <a:schemeClr val="accent6">
                    <a:lumMod val="50000"/>
                  </a:schemeClr>
                </a:solidFill>
              </a:rPr>
              <a:t>= 1 </a:t>
            </a:r>
            <a:r>
              <a:rPr lang="tr-TR" sz="1600" b="1" dirty="0" err="1" smtClean="0">
                <a:solidFill>
                  <a:schemeClr val="accent6">
                    <a:lumMod val="50000"/>
                  </a:schemeClr>
                </a:solidFill>
              </a:rPr>
              <a:t>after</a:t>
            </a:r>
            <a:r>
              <a:rPr lang="tr-TR" sz="1600" b="1" dirty="0" smtClean="0">
                <a:solidFill>
                  <a:schemeClr val="accent6">
                    <a:lumMod val="50000"/>
                  </a:schemeClr>
                </a:solidFill>
              </a:rPr>
              <a:t> 2010Q4*; </a:t>
            </a:r>
          </a:p>
          <a:p>
            <a:r>
              <a:rPr lang="tr-TR" sz="1600" b="1" dirty="0" smtClean="0">
                <a:solidFill>
                  <a:schemeClr val="accent6">
                    <a:lumMod val="50000"/>
                  </a:schemeClr>
                </a:solidFill>
              </a:rPr>
              <a:t>= 0 else.</a:t>
            </a:r>
          </a:p>
        </p:txBody>
      </p:sp>
      <p:cxnSp>
        <p:nvCxnSpPr>
          <p:cNvPr id="9" name="Straight Arrow Connector 8"/>
          <p:cNvCxnSpPr/>
          <p:nvPr/>
        </p:nvCxnSpPr>
        <p:spPr>
          <a:xfrm flipV="1">
            <a:off x="6114158" y="3145346"/>
            <a:ext cx="357901" cy="37557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93108" y="3813888"/>
            <a:ext cx="655156" cy="64807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48264" y="4404270"/>
            <a:ext cx="2177810" cy="584775"/>
          </a:xfrm>
          <a:prstGeom prst="rect">
            <a:avLst/>
          </a:prstGeom>
          <a:noFill/>
        </p:spPr>
        <p:txBody>
          <a:bodyPr wrap="square" rtlCol="0">
            <a:spAutoFit/>
          </a:bodyPr>
          <a:lstStyle/>
          <a:p>
            <a:r>
              <a:rPr lang="tr-TR" sz="1600" b="1" dirty="0" smtClean="0">
                <a:solidFill>
                  <a:schemeClr val="accent6">
                    <a:lumMod val="50000"/>
                  </a:schemeClr>
                </a:solidFill>
              </a:rPr>
              <a:t>= 1 </a:t>
            </a:r>
            <a:r>
              <a:rPr lang="tr-TR" sz="1600" b="1" dirty="0" err="1" smtClean="0">
                <a:solidFill>
                  <a:schemeClr val="accent6">
                    <a:lumMod val="50000"/>
                  </a:schemeClr>
                </a:solidFill>
              </a:rPr>
              <a:t>for</a:t>
            </a:r>
            <a:r>
              <a:rPr lang="tr-TR" sz="1600" b="1" dirty="0" smtClean="0">
                <a:solidFill>
                  <a:schemeClr val="accent6">
                    <a:lumMod val="50000"/>
                  </a:schemeClr>
                </a:solidFill>
              </a:rPr>
              <a:t> D[C]; </a:t>
            </a:r>
          </a:p>
          <a:p>
            <a:r>
              <a:rPr lang="tr-TR" sz="1600" b="1" dirty="0" smtClean="0">
                <a:solidFill>
                  <a:schemeClr val="accent6">
                    <a:lumMod val="50000"/>
                  </a:schemeClr>
                </a:solidFill>
              </a:rPr>
              <a:t>= 0 else.</a:t>
            </a:r>
          </a:p>
        </p:txBody>
      </p:sp>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66</a:t>
            </a:fld>
            <a:endParaRPr lang="tr-TR">
              <a:solidFill>
                <a:srgbClr val="FFFFFF"/>
              </a:solidFill>
            </a:endParaRPr>
          </a:p>
        </p:txBody>
      </p:sp>
    </p:spTree>
    <p:extLst>
      <p:ext uri="{BB962C8B-B14F-4D97-AF65-F5344CB8AC3E}">
        <p14:creationId xmlns:p14="http://schemas.microsoft.com/office/powerpoint/2010/main" val="12537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220356" y="735546"/>
            <a:ext cx="8923644" cy="394243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tr-TR" sz="2400" u="sng" dirty="0" err="1" smtClean="0"/>
              <a:t>Methodology</a:t>
            </a:r>
            <a:r>
              <a:rPr lang="tr-TR" sz="2400" u="sng" dirty="0" smtClean="0"/>
              <a:t>:</a:t>
            </a:r>
          </a:p>
          <a:p>
            <a:pPr lvl="1">
              <a:buFont typeface="Arial" pitchFamily="34" charset="0"/>
              <a:buChar char="•"/>
            </a:pPr>
            <a:r>
              <a:rPr lang="tr-TR" sz="2000" dirty="0" smtClean="0"/>
              <a:t>A </a:t>
            </a:r>
            <a:r>
              <a:rPr lang="tr-TR" sz="2000" dirty="0" err="1" smtClean="0"/>
              <a:t>large</a:t>
            </a:r>
            <a:r>
              <a:rPr lang="tr-TR" sz="2000" dirty="0" smtClean="0"/>
              <a:t> data set of </a:t>
            </a:r>
            <a:r>
              <a:rPr lang="tr-TR" sz="2000" dirty="0" err="1" smtClean="0"/>
              <a:t>developed</a:t>
            </a:r>
            <a:r>
              <a:rPr lang="tr-TR" sz="2000" dirty="0" smtClean="0"/>
              <a:t> </a:t>
            </a:r>
            <a:r>
              <a:rPr lang="tr-TR" sz="2000" dirty="0" err="1" smtClean="0"/>
              <a:t>and</a:t>
            </a:r>
            <a:r>
              <a:rPr lang="tr-TR" sz="2000" dirty="0" smtClean="0"/>
              <a:t> </a:t>
            </a:r>
            <a:r>
              <a:rPr lang="tr-TR" sz="2000" dirty="0" err="1" smtClean="0"/>
              <a:t>EMs</a:t>
            </a:r>
            <a:r>
              <a:rPr lang="tr-TR" sz="2000" dirty="0" smtClean="0"/>
              <a:t>. (Developed: 15; Emerging: 18).</a:t>
            </a:r>
          </a:p>
          <a:p>
            <a:pPr lvl="1">
              <a:buFont typeface="Arial" pitchFamily="34" charset="0"/>
              <a:buChar char="•"/>
            </a:pPr>
            <a:r>
              <a:rPr lang="tr-TR" sz="2000" dirty="0" smtClean="0"/>
              <a:t>Data Source: BIS, IMF-BOP, Fed, WB. </a:t>
            </a:r>
          </a:p>
          <a:p>
            <a:pPr lvl="1">
              <a:buFont typeface="Arial" pitchFamily="34" charset="0"/>
              <a:buChar char="•"/>
            </a:pPr>
            <a:r>
              <a:rPr lang="tr-TR" sz="2000" dirty="0" err="1" smtClean="0"/>
              <a:t>Dynamic</a:t>
            </a:r>
            <a:r>
              <a:rPr lang="tr-TR" sz="2000" dirty="0" smtClean="0"/>
              <a:t> panel </a:t>
            </a:r>
            <a:r>
              <a:rPr lang="tr-TR" sz="2000" dirty="0" err="1" smtClean="0"/>
              <a:t>estimation</a:t>
            </a:r>
            <a:r>
              <a:rPr lang="tr-TR" sz="2000" dirty="0" smtClean="0"/>
              <a:t>.</a:t>
            </a:r>
          </a:p>
          <a:p>
            <a:pPr lvl="1">
              <a:buFont typeface="Arial" pitchFamily="34" charset="0"/>
              <a:buChar char="•"/>
            </a:pPr>
            <a:endParaRPr lang="tr-TR" sz="2000" dirty="0" smtClean="0"/>
          </a:p>
          <a:p>
            <a:pPr marL="342900" lvl="1" indent="-342900">
              <a:buFont typeface="Arial" pitchFamily="34" charset="0"/>
              <a:buChar char="•"/>
            </a:pPr>
            <a:r>
              <a:rPr lang="tr-TR" sz="2400" u="sng" dirty="0" smtClean="0"/>
              <a:t>Second </a:t>
            </a:r>
            <a:r>
              <a:rPr lang="tr-TR" sz="2400" u="sng" dirty="0" err="1" smtClean="0"/>
              <a:t>Question</a:t>
            </a:r>
            <a:r>
              <a:rPr lang="tr-TR" sz="2400" u="sng" dirty="0" smtClean="0"/>
              <a:t>: </a:t>
            </a:r>
            <a:r>
              <a:rPr lang="tr-TR" sz="2000" dirty="0" err="1"/>
              <a:t>Does</a:t>
            </a:r>
            <a:r>
              <a:rPr lang="tr-TR" sz="2000" dirty="0"/>
              <a:t> </a:t>
            </a:r>
            <a:r>
              <a:rPr lang="tr-TR" sz="2000" dirty="0" err="1"/>
              <a:t>credit</a:t>
            </a:r>
            <a:r>
              <a:rPr lang="tr-TR" sz="2000" dirty="0"/>
              <a:t> </a:t>
            </a:r>
            <a:r>
              <a:rPr lang="tr-TR" sz="2000" dirty="0" err="1"/>
              <a:t>growth</a:t>
            </a:r>
            <a:r>
              <a:rPr lang="tr-TR" sz="2000" dirty="0"/>
              <a:t> </a:t>
            </a:r>
            <a:r>
              <a:rPr lang="tr-TR" sz="2000" dirty="0" err="1"/>
              <a:t>become</a:t>
            </a:r>
            <a:r>
              <a:rPr lang="tr-TR" sz="2000" dirty="0"/>
              <a:t> </a:t>
            </a:r>
            <a:r>
              <a:rPr lang="tr-TR" sz="2000" dirty="0" err="1"/>
              <a:t>less</a:t>
            </a:r>
            <a:r>
              <a:rPr lang="tr-TR" sz="2000" dirty="0"/>
              <a:t> </a:t>
            </a:r>
            <a:r>
              <a:rPr lang="tr-TR" sz="2000" dirty="0" err="1"/>
              <a:t>immune</a:t>
            </a:r>
            <a:r>
              <a:rPr lang="tr-TR" sz="2000" dirty="0"/>
              <a:t> </a:t>
            </a:r>
            <a:r>
              <a:rPr lang="tr-TR" sz="2000" dirty="0" err="1"/>
              <a:t>to</a:t>
            </a:r>
            <a:r>
              <a:rPr lang="tr-TR" sz="2000" dirty="0"/>
              <a:t> </a:t>
            </a:r>
            <a:r>
              <a:rPr lang="tr-TR" sz="2000" dirty="0" err="1"/>
              <a:t>swings</a:t>
            </a:r>
            <a:r>
              <a:rPr lang="tr-TR" sz="2000" dirty="0"/>
              <a:t> in </a:t>
            </a:r>
            <a:r>
              <a:rPr lang="tr-TR" sz="2000" dirty="0" err="1"/>
              <a:t>portfolio</a:t>
            </a:r>
            <a:r>
              <a:rPr lang="tr-TR" sz="2000" dirty="0"/>
              <a:t> </a:t>
            </a:r>
            <a:r>
              <a:rPr lang="tr-TR" sz="2000" dirty="0" err="1"/>
              <a:t>flows</a:t>
            </a:r>
            <a:r>
              <a:rPr lang="tr-TR" sz="2000" dirty="0"/>
              <a:t> </a:t>
            </a:r>
            <a:r>
              <a:rPr lang="tr-TR" sz="2000" dirty="0" err="1"/>
              <a:t>after</a:t>
            </a:r>
            <a:r>
              <a:rPr lang="tr-TR" sz="2000" dirty="0"/>
              <a:t> </a:t>
            </a:r>
            <a:r>
              <a:rPr lang="tr-TR" sz="2000" dirty="0" err="1"/>
              <a:t>the</a:t>
            </a:r>
            <a:r>
              <a:rPr lang="tr-TR" sz="2000" dirty="0"/>
              <a:t> </a:t>
            </a:r>
            <a:r>
              <a:rPr lang="tr-TR" sz="2000" dirty="0" err="1"/>
              <a:t>new</a:t>
            </a:r>
            <a:r>
              <a:rPr lang="tr-TR" sz="2000" dirty="0"/>
              <a:t> </a:t>
            </a:r>
            <a:r>
              <a:rPr lang="tr-TR" sz="2000" dirty="0" err="1"/>
              <a:t>policy</a:t>
            </a:r>
            <a:r>
              <a:rPr lang="tr-TR" sz="2000" dirty="0"/>
              <a:t> </a:t>
            </a:r>
            <a:r>
              <a:rPr lang="tr-TR" sz="2000" dirty="0" err="1" smtClean="0"/>
              <a:t>framework</a:t>
            </a:r>
            <a:r>
              <a:rPr lang="tr-TR" sz="2000" dirty="0" smtClean="0"/>
              <a:t>?</a:t>
            </a:r>
            <a:endParaRPr lang="tr-TR" sz="2000" dirty="0"/>
          </a:p>
          <a:p>
            <a:pPr>
              <a:buFont typeface="Arial" pitchFamily="34" charset="0"/>
              <a:buChar char="•"/>
            </a:pPr>
            <a:endParaRPr lang="tr-TR" sz="24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baseline="-25000" dirty="0"/>
          </a:p>
          <a:p>
            <a:pPr marL="0" lvl="1" indent="0" fontAlgn="auto">
              <a:spcBef>
                <a:spcPts val="0"/>
              </a:spcBef>
              <a:spcAft>
                <a:spcPts val="0"/>
              </a:spcAft>
              <a:buNone/>
              <a:defRPr/>
            </a:pPr>
            <a:endParaRPr lang="tr-TR" sz="2000" dirty="0"/>
          </a:p>
          <a:p>
            <a:pPr lvl="1">
              <a:buFont typeface="Arial" pitchFamily="34" charset="0"/>
              <a:buChar char="•"/>
            </a:pPr>
            <a:endParaRPr lang="tr-TR"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09" y="2878625"/>
            <a:ext cx="8267700"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00" y="3801862"/>
            <a:ext cx="7119118" cy="84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67</a:t>
            </a:fld>
            <a:endParaRPr lang="tr-TR">
              <a:solidFill>
                <a:srgbClr val="FFFFFF"/>
              </a:solidFill>
            </a:endParaRPr>
          </a:p>
        </p:txBody>
      </p:sp>
    </p:spTree>
    <p:extLst>
      <p:ext uri="{BB962C8B-B14F-4D97-AF65-F5344CB8AC3E}">
        <p14:creationId xmlns:p14="http://schemas.microsoft.com/office/powerpoint/2010/main" val="106529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21601"/>
            <a:ext cx="8410638" cy="323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92367" y="741074"/>
            <a:ext cx="8208912" cy="646331"/>
          </a:xfrm>
          <a:prstGeom prst="rect">
            <a:avLst/>
          </a:prstGeom>
          <a:noFill/>
        </p:spPr>
        <p:txBody>
          <a:bodyPr wrap="square" rtlCol="0">
            <a:spAutoFit/>
          </a:bodyPr>
          <a:lstStyle/>
          <a:p>
            <a:pPr lvl="1" indent="-342900" fontAlgn="auto">
              <a:spcBef>
                <a:spcPts val="0"/>
              </a:spcBef>
              <a:spcAft>
                <a:spcPts val="0"/>
              </a:spcAft>
              <a:buFont typeface="Arial" panose="020B0604020202020204" pitchFamily="34" charset="0"/>
              <a:buChar char="•"/>
              <a:defRPr/>
            </a:pPr>
            <a:r>
              <a:rPr lang="tr-TR" dirty="0" err="1" smtClean="0"/>
              <a:t>Unconditionally</a:t>
            </a:r>
            <a:r>
              <a:rPr lang="tr-TR" dirty="0" smtClean="0"/>
              <a:t>, </a:t>
            </a:r>
            <a:r>
              <a:rPr lang="tr-TR" dirty="0" err="1" smtClean="0"/>
              <a:t>real</a:t>
            </a:r>
            <a:r>
              <a:rPr lang="tr-TR" dirty="0" smtClean="0"/>
              <a:t> </a:t>
            </a:r>
            <a:r>
              <a:rPr lang="tr-TR" dirty="0" err="1" smtClean="0"/>
              <a:t>credit</a:t>
            </a:r>
            <a:r>
              <a:rPr lang="tr-TR" dirty="0" smtClean="0"/>
              <a:t> </a:t>
            </a:r>
            <a:r>
              <a:rPr lang="tr-TR" dirty="0" err="1" smtClean="0"/>
              <a:t>growth</a:t>
            </a:r>
            <a:r>
              <a:rPr lang="tr-TR" dirty="0" smtClean="0"/>
              <a:t> </a:t>
            </a:r>
            <a:r>
              <a:rPr lang="tr-TR" dirty="0" err="1" smtClean="0"/>
              <a:t>appears</a:t>
            </a:r>
            <a:r>
              <a:rPr lang="tr-TR" dirty="0" smtClean="0"/>
              <a:t> </a:t>
            </a:r>
            <a:r>
              <a:rPr lang="tr-TR" dirty="0" err="1" smtClean="0"/>
              <a:t>positively</a:t>
            </a:r>
            <a:r>
              <a:rPr lang="tr-TR" dirty="0" smtClean="0"/>
              <a:t> </a:t>
            </a:r>
            <a:r>
              <a:rPr lang="tr-TR" dirty="0" err="1" smtClean="0"/>
              <a:t>correlated</a:t>
            </a:r>
            <a:r>
              <a:rPr lang="tr-TR" dirty="0" smtClean="0"/>
              <a:t> </a:t>
            </a:r>
            <a:r>
              <a:rPr lang="tr-TR" dirty="0" err="1" smtClean="0"/>
              <a:t>with</a:t>
            </a:r>
            <a:r>
              <a:rPr lang="tr-TR" dirty="0" smtClean="0"/>
              <a:t> p. </a:t>
            </a:r>
            <a:r>
              <a:rPr lang="tr-TR" dirty="0" err="1" smtClean="0"/>
              <a:t>inflows</a:t>
            </a:r>
            <a:r>
              <a:rPr lang="tr-TR" dirty="0" smtClean="0"/>
              <a:t>, </a:t>
            </a:r>
            <a:r>
              <a:rPr lang="tr-TR" dirty="0" err="1" smtClean="0"/>
              <a:t>and</a:t>
            </a:r>
            <a:r>
              <a:rPr lang="tr-TR" dirty="0" smtClean="0"/>
              <a:t> </a:t>
            </a:r>
            <a:r>
              <a:rPr lang="tr-TR" dirty="0" err="1" smtClean="0"/>
              <a:t>the</a:t>
            </a:r>
            <a:r>
              <a:rPr lang="tr-TR" dirty="0" smtClean="0"/>
              <a:t> </a:t>
            </a:r>
            <a:r>
              <a:rPr lang="tr-TR" dirty="0" err="1" smtClean="0"/>
              <a:t>relation</a:t>
            </a:r>
            <a:r>
              <a:rPr lang="tr-TR" dirty="0" smtClean="0"/>
              <a:t> </a:t>
            </a:r>
            <a:r>
              <a:rPr lang="tr-TR" dirty="0" err="1" smtClean="0"/>
              <a:t>seems</a:t>
            </a:r>
            <a:r>
              <a:rPr lang="tr-TR" dirty="0" smtClean="0"/>
              <a:t> </a:t>
            </a:r>
            <a:r>
              <a:rPr lang="tr-TR" dirty="0" err="1" smtClean="0"/>
              <a:t>weakened</a:t>
            </a:r>
            <a:r>
              <a:rPr lang="tr-TR" dirty="0" smtClean="0"/>
              <a:t> </a:t>
            </a:r>
            <a:r>
              <a:rPr lang="tr-TR" dirty="0" err="1" smtClean="0"/>
              <a:t>after</a:t>
            </a:r>
            <a:r>
              <a:rPr lang="tr-TR" dirty="0" smtClean="0"/>
              <a:t> 2010 (</a:t>
            </a:r>
            <a:r>
              <a:rPr lang="tr-TR" dirty="0" err="1" smtClean="0"/>
              <a:t>dashed</a:t>
            </a:r>
            <a:r>
              <a:rPr lang="tr-TR" dirty="0" smtClean="0"/>
              <a:t> </a:t>
            </a:r>
            <a:r>
              <a:rPr lang="tr-TR" dirty="0" err="1" smtClean="0"/>
              <a:t>line</a:t>
            </a:r>
            <a:r>
              <a:rPr lang="tr-TR" dirty="0" smtClean="0"/>
              <a:t>).</a:t>
            </a:r>
            <a:endParaRPr lang="tr-TR" dirty="0"/>
          </a:p>
        </p:txBody>
      </p:sp>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68</a:t>
            </a:fld>
            <a:endParaRPr lang="tr-TR">
              <a:solidFill>
                <a:srgbClr val="FFFFFF"/>
              </a:solidFill>
            </a:endParaRPr>
          </a:p>
        </p:txBody>
      </p:sp>
    </p:spTree>
    <p:extLst>
      <p:ext uri="{BB962C8B-B14F-4D97-AF65-F5344CB8AC3E}">
        <p14:creationId xmlns:p14="http://schemas.microsoft.com/office/powerpoint/2010/main" val="381049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35546"/>
            <a:ext cx="8858250"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69</a:t>
            </a:fld>
            <a:endParaRPr lang="tr-TR">
              <a:solidFill>
                <a:srgbClr val="FFFFFF"/>
              </a:solidFill>
            </a:endParaRPr>
          </a:p>
        </p:txBody>
      </p:sp>
      <p:sp>
        <p:nvSpPr>
          <p:cNvPr id="5" name="Rectangle 4"/>
          <p:cNvSpPr/>
          <p:nvPr/>
        </p:nvSpPr>
        <p:spPr>
          <a:xfrm>
            <a:off x="3347864" y="1113588"/>
            <a:ext cx="554461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915816" y="1815666"/>
            <a:ext cx="5976664" cy="1077218"/>
          </a:xfrm>
          <a:prstGeom prst="rect">
            <a:avLst/>
          </a:prstGeom>
          <a:noFill/>
          <a:ln w="31750">
            <a:solidFill>
              <a:srgbClr val="87212E"/>
            </a:solidFill>
            <a:prstDash val="dash"/>
          </a:ln>
        </p:spPr>
        <p:txBody>
          <a:bodyPr wrap="square" rtlCol="0">
            <a:spAutoFit/>
          </a:bodyPr>
          <a:lstStyle/>
          <a:p>
            <a:r>
              <a:rPr lang="tr-TR" sz="1600" b="1" dirty="0" smtClean="0">
                <a:solidFill>
                  <a:schemeClr val="accent6">
                    <a:lumMod val="75000"/>
                  </a:schemeClr>
                </a:solidFill>
              </a:rPr>
              <a:t>D[MP] = 1 </a:t>
            </a:r>
            <a:r>
              <a:rPr lang="tr-TR" sz="1600" b="1" dirty="0" err="1" smtClean="0">
                <a:solidFill>
                  <a:schemeClr val="accent6">
                    <a:lumMod val="75000"/>
                  </a:schemeClr>
                </a:solidFill>
              </a:rPr>
              <a:t>for</a:t>
            </a:r>
            <a:r>
              <a:rPr lang="tr-TR" sz="1600" b="1" dirty="0" smtClean="0">
                <a:solidFill>
                  <a:schemeClr val="accent6">
                    <a:lumMod val="75000"/>
                  </a:schemeClr>
                </a:solidFill>
              </a:rPr>
              <a:t> 2010Q4 </a:t>
            </a:r>
            <a:r>
              <a:rPr lang="tr-TR" sz="1600" b="1" dirty="0" err="1" smtClean="0">
                <a:solidFill>
                  <a:schemeClr val="accent6">
                    <a:lumMod val="75000"/>
                  </a:schemeClr>
                </a:solidFill>
              </a:rPr>
              <a:t>onwards</a:t>
            </a:r>
            <a:r>
              <a:rPr lang="tr-TR" sz="1600" b="1" dirty="0" smtClean="0">
                <a:solidFill>
                  <a:schemeClr val="accent6">
                    <a:lumMod val="75000"/>
                  </a:schemeClr>
                </a:solidFill>
              </a:rPr>
              <a:t> </a:t>
            </a:r>
            <a:r>
              <a:rPr lang="tr-TR" sz="1600" b="1" dirty="0" err="1" smtClean="0">
                <a:solidFill>
                  <a:schemeClr val="accent6">
                    <a:lumMod val="75000"/>
                  </a:schemeClr>
                </a:solidFill>
              </a:rPr>
              <a:t>and</a:t>
            </a:r>
            <a:r>
              <a:rPr lang="tr-TR" sz="1600" b="1" dirty="0" smtClean="0">
                <a:solidFill>
                  <a:schemeClr val="accent6">
                    <a:lumMod val="75000"/>
                  </a:schemeClr>
                </a:solidFill>
              </a:rPr>
              <a:t> 0 </a:t>
            </a:r>
            <a:r>
              <a:rPr lang="tr-TR" sz="1600" b="1" dirty="0" err="1" smtClean="0">
                <a:solidFill>
                  <a:schemeClr val="accent6">
                    <a:lumMod val="75000"/>
                  </a:schemeClr>
                </a:solidFill>
              </a:rPr>
              <a:t>before</a:t>
            </a:r>
            <a:r>
              <a:rPr lang="tr-TR" sz="1600" b="1" dirty="0" smtClean="0">
                <a:solidFill>
                  <a:schemeClr val="accent6">
                    <a:lumMod val="75000"/>
                  </a:schemeClr>
                </a:solidFill>
              </a:rPr>
              <a:t>.</a:t>
            </a:r>
          </a:p>
          <a:p>
            <a:r>
              <a:rPr lang="tr-TR" b="1" dirty="0">
                <a:solidFill>
                  <a:schemeClr val="bg1">
                    <a:lumMod val="65000"/>
                  </a:schemeClr>
                </a:solidFill>
              </a:rPr>
              <a:t>	</a:t>
            </a:r>
            <a:r>
              <a:rPr lang="tr-TR" sz="1400" b="1" dirty="0" smtClean="0">
                <a:solidFill>
                  <a:schemeClr val="bg1">
                    <a:lumMod val="65000"/>
                  </a:schemeClr>
                </a:solidFill>
              </a:rPr>
              <a:t>(2010Q3 </a:t>
            </a:r>
            <a:r>
              <a:rPr lang="tr-TR" sz="1400" b="1" dirty="0" err="1" smtClean="0">
                <a:solidFill>
                  <a:schemeClr val="bg1">
                    <a:lumMod val="65000"/>
                  </a:schemeClr>
                </a:solidFill>
              </a:rPr>
              <a:t>and</a:t>
            </a:r>
            <a:r>
              <a:rPr lang="tr-TR" sz="1400" b="1" dirty="0" smtClean="0">
                <a:solidFill>
                  <a:schemeClr val="bg1">
                    <a:lumMod val="65000"/>
                  </a:schemeClr>
                </a:solidFill>
              </a:rPr>
              <a:t> 2011Q1 </a:t>
            </a:r>
            <a:r>
              <a:rPr lang="tr-TR" sz="1400" b="1" dirty="0" err="1" smtClean="0">
                <a:solidFill>
                  <a:schemeClr val="bg1">
                    <a:lumMod val="65000"/>
                  </a:schemeClr>
                </a:solidFill>
              </a:rPr>
              <a:t>are</a:t>
            </a:r>
            <a:r>
              <a:rPr lang="tr-TR" sz="1400" b="1" dirty="0" smtClean="0">
                <a:solidFill>
                  <a:schemeClr val="bg1">
                    <a:lumMod val="65000"/>
                  </a:schemeClr>
                </a:solidFill>
              </a:rPr>
              <a:t> </a:t>
            </a:r>
            <a:r>
              <a:rPr lang="tr-TR" sz="1400" b="1" dirty="0" err="1" smtClean="0">
                <a:solidFill>
                  <a:schemeClr val="bg1">
                    <a:lumMod val="65000"/>
                  </a:schemeClr>
                </a:solidFill>
              </a:rPr>
              <a:t>also</a:t>
            </a:r>
            <a:r>
              <a:rPr lang="tr-TR" sz="1400" b="1" dirty="0" smtClean="0">
                <a:solidFill>
                  <a:schemeClr val="bg1">
                    <a:lumMod val="65000"/>
                  </a:schemeClr>
                </a:solidFill>
              </a:rPr>
              <a:t> </a:t>
            </a:r>
            <a:r>
              <a:rPr lang="tr-TR" sz="1400" b="1" dirty="0" err="1" smtClean="0">
                <a:solidFill>
                  <a:schemeClr val="bg1">
                    <a:lumMod val="65000"/>
                  </a:schemeClr>
                </a:solidFill>
              </a:rPr>
              <a:t>studied</a:t>
            </a:r>
            <a:r>
              <a:rPr lang="tr-TR" sz="1400" b="1" dirty="0" smtClean="0">
                <a:solidFill>
                  <a:schemeClr val="bg1">
                    <a:lumMod val="65000"/>
                  </a:schemeClr>
                </a:solidFill>
              </a:rPr>
              <a:t> </a:t>
            </a:r>
            <a:r>
              <a:rPr lang="tr-TR" sz="1400" b="1" dirty="0" err="1" smtClean="0">
                <a:solidFill>
                  <a:schemeClr val="bg1">
                    <a:lumMod val="65000"/>
                  </a:schemeClr>
                </a:solidFill>
              </a:rPr>
              <a:t>for</a:t>
            </a:r>
            <a:r>
              <a:rPr lang="tr-TR" sz="1400" b="1" dirty="0" smtClean="0">
                <a:solidFill>
                  <a:schemeClr val="bg1">
                    <a:lumMod val="65000"/>
                  </a:schemeClr>
                </a:solidFill>
              </a:rPr>
              <a:t> </a:t>
            </a:r>
            <a:r>
              <a:rPr lang="tr-TR" sz="1400" b="1" dirty="0" err="1" smtClean="0">
                <a:solidFill>
                  <a:schemeClr val="bg1">
                    <a:lumMod val="65000"/>
                  </a:schemeClr>
                </a:solidFill>
              </a:rPr>
              <a:t>robustness</a:t>
            </a:r>
            <a:r>
              <a:rPr lang="tr-TR" sz="1400" b="1" dirty="0" smtClean="0">
                <a:solidFill>
                  <a:schemeClr val="bg1">
                    <a:lumMod val="65000"/>
                  </a:schemeClr>
                </a:solidFill>
              </a:rPr>
              <a:t>).</a:t>
            </a:r>
            <a:endParaRPr lang="tr-TR" b="1" dirty="0" smtClean="0">
              <a:solidFill>
                <a:schemeClr val="bg1">
                  <a:lumMod val="65000"/>
                </a:schemeClr>
              </a:solidFill>
            </a:endParaRPr>
          </a:p>
          <a:p>
            <a:r>
              <a:rPr lang="tr-TR" sz="1600" b="1" dirty="0" smtClean="0">
                <a:solidFill>
                  <a:schemeClr val="accent6">
                    <a:lumMod val="75000"/>
                  </a:schemeClr>
                </a:solidFill>
              </a:rPr>
              <a:t>D[C]    = 1 </a:t>
            </a:r>
            <a:r>
              <a:rPr lang="tr-TR" sz="1600" b="1" dirty="0" err="1" smtClean="0">
                <a:solidFill>
                  <a:schemeClr val="accent6">
                    <a:lumMod val="75000"/>
                  </a:schemeClr>
                </a:solidFill>
              </a:rPr>
              <a:t>for</a:t>
            </a:r>
            <a:r>
              <a:rPr lang="tr-TR" sz="1600" b="1" dirty="0" smtClean="0">
                <a:solidFill>
                  <a:schemeClr val="accent6">
                    <a:lumMod val="75000"/>
                  </a:schemeClr>
                </a:solidFill>
              </a:rPr>
              <a:t> </a:t>
            </a:r>
            <a:r>
              <a:rPr lang="tr-TR" sz="1600" b="1" dirty="0" err="1" smtClean="0">
                <a:solidFill>
                  <a:schemeClr val="accent6">
                    <a:lumMod val="75000"/>
                  </a:schemeClr>
                </a:solidFill>
              </a:rPr>
              <a:t>Turkey</a:t>
            </a:r>
            <a:r>
              <a:rPr lang="tr-TR" sz="1600" b="1" dirty="0" smtClean="0">
                <a:solidFill>
                  <a:schemeClr val="accent6">
                    <a:lumMod val="75000"/>
                  </a:schemeClr>
                </a:solidFill>
              </a:rPr>
              <a:t>, 0 </a:t>
            </a:r>
            <a:r>
              <a:rPr lang="tr-TR" sz="1600" b="1" dirty="0" err="1" smtClean="0">
                <a:solidFill>
                  <a:schemeClr val="accent6">
                    <a:lumMod val="75000"/>
                  </a:schemeClr>
                </a:solidFill>
              </a:rPr>
              <a:t>otherwise</a:t>
            </a:r>
            <a:r>
              <a:rPr lang="tr-TR" sz="1600" b="1" dirty="0" smtClean="0">
                <a:solidFill>
                  <a:schemeClr val="accent6">
                    <a:lumMod val="75000"/>
                  </a:schemeClr>
                </a:solidFill>
              </a:rPr>
              <a:t>.</a:t>
            </a:r>
          </a:p>
          <a:p>
            <a:r>
              <a:rPr lang="tr-TR" sz="1400" b="1" dirty="0">
                <a:solidFill>
                  <a:schemeClr val="bg1">
                    <a:lumMod val="65000"/>
                  </a:schemeClr>
                </a:solidFill>
              </a:rPr>
              <a:t>	</a:t>
            </a:r>
            <a:r>
              <a:rPr lang="tr-TR" sz="1400" b="1" dirty="0" smtClean="0">
                <a:solidFill>
                  <a:schemeClr val="bg1">
                    <a:lumMod val="65000"/>
                  </a:schemeClr>
                </a:solidFill>
              </a:rPr>
              <a:t>(</a:t>
            </a:r>
            <a:r>
              <a:rPr lang="tr-TR" sz="1400" b="1" dirty="0" err="1" smtClean="0">
                <a:solidFill>
                  <a:schemeClr val="bg1">
                    <a:lumMod val="65000"/>
                  </a:schemeClr>
                </a:solidFill>
              </a:rPr>
              <a:t>other</a:t>
            </a:r>
            <a:r>
              <a:rPr lang="tr-TR" sz="1400" b="1" dirty="0" smtClean="0">
                <a:solidFill>
                  <a:schemeClr val="bg1">
                    <a:lumMod val="65000"/>
                  </a:schemeClr>
                </a:solidFill>
              </a:rPr>
              <a:t> </a:t>
            </a:r>
            <a:r>
              <a:rPr lang="tr-TR" sz="1400" b="1" dirty="0" err="1" smtClean="0">
                <a:solidFill>
                  <a:schemeClr val="bg1">
                    <a:lumMod val="65000"/>
                  </a:schemeClr>
                </a:solidFill>
              </a:rPr>
              <a:t>country</a:t>
            </a:r>
            <a:r>
              <a:rPr lang="tr-TR" sz="1400" b="1" dirty="0" smtClean="0">
                <a:solidFill>
                  <a:schemeClr val="bg1">
                    <a:lumMod val="65000"/>
                  </a:schemeClr>
                </a:solidFill>
              </a:rPr>
              <a:t> </a:t>
            </a:r>
            <a:r>
              <a:rPr lang="tr-TR" sz="1400" b="1" dirty="0" err="1" smtClean="0">
                <a:solidFill>
                  <a:schemeClr val="bg1">
                    <a:lumMod val="65000"/>
                  </a:schemeClr>
                </a:solidFill>
              </a:rPr>
              <a:t>cases</a:t>
            </a:r>
            <a:r>
              <a:rPr lang="tr-TR" sz="1400" b="1" dirty="0" smtClean="0">
                <a:solidFill>
                  <a:schemeClr val="bg1">
                    <a:lumMod val="65000"/>
                  </a:schemeClr>
                </a:solidFill>
              </a:rPr>
              <a:t> </a:t>
            </a:r>
            <a:r>
              <a:rPr lang="tr-TR" sz="1400" b="1" dirty="0" err="1" smtClean="0">
                <a:solidFill>
                  <a:schemeClr val="bg1">
                    <a:lumMod val="65000"/>
                  </a:schemeClr>
                </a:solidFill>
              </a:rPr>
              <a:t>are</a:t>
            </a:r>
            <a:r>
              <a:rPr lang="tr-TR" sz="1400" b="1" dirty="0" smtClean="0">
                <a:solidFill>
                  <a:schemeClr val="bg1">
                    <a:lumMod val="65000"/>
                  </a:schemeClr>
                </a:solidFill>
              </a:rPr>
              <a:t> </a:t>
            </a:r>
            <a:r>
              <a:rPr lang="tr-TR" sz="1400" b="1" dirty="0" err="1" smtClean="0">
                <a:solidFill>
                  <a:schemeClr val="bg1">
                    <a:lumMod val="65000"/>
                  </a:schemeClr>
                </a:solidFill>
              </a:rPr>
              <a:t>also</a:t>
            </a:r>
            <a:r>
              <a:rPr lang="tr-TR" sz="1400" b="1" dirty="0" smtClean="0">
                <a:solidFill>
                  <a:schemeClr val="bg1">
                    <a:lumMod val="65000"/>
                  </a:schemeClr>
                </a:solidFill>
              </a:rPr>
              <a:t> </a:t>
            </a:r>
            <a:r>
              <a:rPr lang="tr-TR" sz="1400" b="1" dirty="0" err="1" smtClean="0">
                <a:solidFill>
                  <a:schemeClr val="bg1">
                    <a:lumMod val="65000"/>
                  </a:schemeClr>
                </a:solidFill>
              </a:rPr>
              <a:t>studied</a:t>
            </a:r>
            <a:r>
              <a:rPr lang="tr-TR" sz="1400" b="1" dirty="0" smtClean="0">
                <a:solidFill>
                  <a:schemeClr val="bg1">
                    <a:lumMod val="65000"/>
                  </a:schemeClr>
                </a:solidFill>
              </a:rPr>
              <a:t>).</a:t>
            </a:r>
          </a:p>
        </p:txBody>
      </p:sp>
      <p:sp>
        <p:nvSpPr>
          <p:cNvPr id="14" name="TextBox 13"/>
          <p:cNvSpPr txBox="1"/>
          <p:nvPr/>
        </p:nvSpPr>
        <p:spPr>
          <a:xfrm>
            <a:off x="2915816" y="1158039"/>
            <a:ext cx="5976664" cy="553998"/>
          </a:xfrm>
          <a:prstGeom prst="rect">
            <a:avLst/>
          </a:prstGeom>
          <a:noFill/>
          <a:ln w="31750">
            <a:solidFill>
              <a:srgbClr val="87212E"/>
            </a:solidFill>
            <a:prstDash val="dash"/>
          </a:ln>
        </p:spPr>
        <p:txBody>
          <a:bodyPr wrap="square" rtlCol="0">
            <a:spAutoFit/>
          </a:bodyPr>
          <a:lstStyle/>
          <a:p>
            <a:r>
              <a:rPr lang="tr-TR" sz="1600" b="1" dirty="0" err="1" smtClean="0">
                <a:solidFill>
                  <a:schemeClr val="accent4">
                    <a:lumMod val="75000"/>
                  </a:schemeClr>
                </a:solidFill>
              </a:rPr>
              <a:t>Different</a:t>
            </a:r>
            <a:r>
              <a:rPr lang="tr-TR" sz="1600" b="1" dirty="0" smtClean="0">
                <a:solidFill>
                  <a:schemeClr val="accent4">
                    <a:lumMod val="75000"/>
                  </a:schemeClr>
                </a:solidFill>
              </a:rPr>
              <a:t> </a:t>
            </a:r>
            <a:r>
              <a:rPr lang="tr-TR" sz="1600" b="1" dirty="0" err="1" smtClean="0">
                <a:solidFill>
                  <a:schemeClr val="accent4">
                    <a:lumMod val="75000"/>
                  </a:schemeClr>
                </a:solidFill>
              </a:rPr>
              <a:t>methodologies</a:t>
            </a:r>
            <a:r>
              <a:rPr lang="tr-TR" sz="1600" b="1" dirty="0" smtClean="0">
                <a:solidFill>
                  <a:schemeClr val="accent4">
                    <a:lumMod val="75000"/>
                  </a:schemeClr>
                </a:solidFill>
              </a:rPr>
              <a:t> </a:t>
            </a:r>
            <a:r>
              <a:rPr lang="tr-TR" sz="1600" b="1" dirty="0" err="1" smtClean="0">
                <a:solidFill>
                  <a:schemeClr val="accent4">
                    <a:lumMod val="75000"/>
                  </a:schemeClr>
                </a:solidFill>
              </a:rPr>
              <a:t>considered</a:t>
            </a:r>
            <a:r>
              <a:rPr lang="tr-TR" sz="1600" b="1" dirty="0" smtClean="0">
                <a:solidFill>
                  <a:schemeClr val="accent4">
                    <a:lumMod val="75000"/>
                  </a:schemeClr>
                </a:solidFill>
              </a:rPr>
              <a:t>: </a:t>
            </a:r>
          </a:p>
          <a:p>
            <a:r>
              <a:rPr lang="tr-TR" sz="1400" b="1" dirty="0" smtClean="0">
                <a:solidFill>
                  <a:srgbClr val="87212E"/>
                </a:solidFill>
              </a:rPr>
              <a:t>	</a:t>
            </a:r>
            <a:r>
              <a:rPr lang="tr-TR" sz="1400" b="1" dirty="0" smtClean="0">
                <a:solidFill>
                  <a:schemeClr val="bg1">
                    <a:lumMod val="65000"/>
                  </a:schemeClr>
                </a:solidFill>
              </a:rPr>
              <a:t>FE, AH (</a:t>
            </a:r>
            <a:r>
              <a:rPr lang="tr-TR" sz="1400" b="1" dirty="0" err="1">
                <a:solidFill>
                  <a:schemeClr val="bg1">
                    <a:lumMod val="65000"/>
                  </a:schemeClr>
                </a:solidFill>
              </a:rPr>
              <a:t>Anderson-Hsiao</a:t>
            </a:r>
            <a:r>
              <a:rPr lang="tr-TR" sz="1400" b="1" dirty="0" smtClean="0">
                <a:solidFill>
                  <a:schemeClr val="bg1">
                    <a:lumMod val="65000"/>
                  </a:schemeClr>
                </a:solidFill>
              </a:rPr>
              <a:t>), </a:t>
            </a:r>
            <a:r>
              <a:rPr lang="tr-TR" sz="1400" b="1" dirty="0" err="1" smtClean="0">
                <a:solidFill>
                  <a:schemeClr val="bg1">
                    <a:lumMod val="65000"/>
                  </a:schemeClr>
                </a:solidFill>
              </a:rPr>
              <a:t>System</a:t>
            </a:r>
            <a:r>
              <a:rPr lang="tr-TR" sz="1400" b="1" dirty="0" smtClean="0">
                <a:solidFill>
                  <a:schemeClr val="bg1">
                    <a:lumMod val="65000"/>
                  </a:schemeClr>
                </a:solidFill>
              </a:rPr>
              <a:t> GMM.</a:t>
            </a:r>
          </a:p>
        </p:txBody>
      </p:sp>
      <p:sp>
        <p:nvSpPr>
          <p:cNvPr id="15" name="TextBox 14"/>
          <p:cNvSpPr txBox="1"/>
          <p:nvPr/>
        </p:nvSpPr>
        <p:spPr>
          <a:xfrm>
            <a:off x="3024461" y="3435846"/>
            <a:ext cx="5527223" cy="307777"/>
          </a:xfrm>
          <a:prstGeom prst="rect">
            <a:avLst/>
          </a:prstGeom>
          <a:noFill/>
          <a:ln w="31750">
            <a:noFill/>
            <a:prstDash val="dash"/>
          </a:ln>
        </p:spPr>
        <p:txBody>
          <a:bodyPr wrap="square" rtlCol="0">
            <a:spAutoFit/>
          </a:bodyPr>
          <a:lstStyle/>
          <a:p>
            <a:r>
              <a:rPr lang="tr-TR" sz="1400" b="1" dirty="0" smtClean="0">
                <a:solidFill>
                  <a:srgbClr val="87212E"/>
                </a:solidFill>
              </a:rPr>
              <a:t>How </a:t>
            </a:r>
            <a:r>
              <a:rPr lang="tr-TR" sz="1400" b="1" dirty="0" err="1" smtClean="0">
                <a:solidFill>
                  <a:srgbClr val="87212E"/>
                </a:solidFill>
              </a:rPr>
              <a:t>does</a:t>
            </a:r>
            <a:r>
              <a:rPr lang="tr-TR" sz="1400" b="1" dirty="0" smtClean="0">
                <a:solidFill>
                  <a:srgbClr val="87212E"/>
                </a:solidFill>
              </a:rPr>
              <a:t> </a:t>
            </a:r>
            <a:r>
              <a:rPr lang="tr-TR" sz="1400" b="1" dirty="0" err="1" smtClean="0">
                <a:solidFill>
                  <a:srgbClr val="87212E"/>
                </a:solidFill>
              </a:rPr>
              <a:t>Turkey</a:t>
            </a:r>
            <a:r>
              <a:rPr lang="tr-TR" sz="1400" b="1" dirty="0" smtClean="0">
                <a:solidFill>
                  <a:srgbClr val="87212E"/>
                </a:solidFill>
              </a:rPr>
              <a:t> </a:t>
            </a:r>
            <a:r>
              <a:rPr lang="tr-TR" sz="1400" b="1" dirty="0" err="1" smtClean="0">
                <a:solidFill>
                  <a:srgbClr val="87212E"/>
                </a:solidFill>
              </a:rPr>
              <a:t>differ</a:t>
            </a:r>
            <a:r>
              <a:rPr lang="tr-TR" sz="1400" b="1" dirty="0" smtClean="0">
                <a:solidFill>
                  <a:srgbClr val="87212E"/>
                </a:solidFill>
              </a:rPr>
              <a:t> </a:t>
            </a:r>
            <a:r>
              <a:rPr lang="tr-TR" sz="1400" b="1" dirty="0" err="1" smtClean="0">
                <a:solidFill>
                  <a:srgbClr val="87212E"/>
                </a:solidFill>
              </a:rPr>
              <a:t>compared</a:t>
            </a:r>
            <a:r>
              <a:rPr lang="tr-TR" sz="1400" b="1" dirty="0" smtClean="0">
                <a:solidFill>
                  <a:srgbClr val="87212E"/>
                </a:solidFill>
              </a:rPr>
              <a:t> </a:t>
            </a:r>
            <a:r>
              <a:rPr lang="tr-TR" sz="1400" b="1" dirty="0" err="1" smtClean="0">
                <a:solidFill>
                  <a:srgbClr val="87212E"/>
                </a:solidFill>
              </a:rPr>
              <a:t>to</a:t>
            </a:r>
            <a:r>
              <a:rPr lang="tr-TR" sz="1400" b="1" dirty="0" smtClean="0">
                <a:solidFill>
                  <a:srgbClr val="87212E"/>
                </a:solidFill>
              </a:rPr>
              <a:t> </a:t>
            </a:r>
            <a:r>
              <a:rPr lang="tr-TR" sz="1400" b="1" dirty="0" err="1" smtClean="0">
                <a:solidFill>
                  <a:srgbClr val="87212E"/>
                </a:solidFill>
              </a:rPr>
              <a:t>others</a:t>
            </a:r>
            <a:r>
              <a:rPr lang="tr-TR" sz="1400" b="1" dirty="0" smtClean="0">
                <a:solidFill>
                  <a:srgbClr val="87212E"/>
                </a:solidFill>
              </a:rPr>
              <a:t>? (</a:t>
            </a:r>
            <a:r>
              <a:rPr lang="tr-TR" sz="1400" b="1" dirty="0" err="1" smtClean="0">
                <a:solidFill>
                  <a:srgbClr val="87212E"/>
                </a:solidFill>
              </a:rPr>
              <a:t>before</a:t>
            </a:r>
            <a:r>
              <a:rPr lang="tr-TR" sz="1400" b="1" dirty="0" smtClean="0">
                <a:solidFill>
                  <a:srgbClr val="87212E"/>
                </a:solidFill>
              </a:rPr>
              <a:t> 2010Q4)</a:t>
            </a:r>
            <a:endParaRPr lang="tr-TR" sz="1200" b="1" dirty="0" smtClean="0">
              <a:solidFill>
                <a:schemeClr val="bg1">
                  <a:lumMod val="65000"/>
                </a:schemeClr>
              </a:solidFill>
            </a:endParaRPr>
          </a:p>
        </p:txBody>
      </p:sp>
      <p:sp>
        <p:nvSpPr>
          <p:cNvPr id="16" name="TextBox 15"/>
          <p:cNvSpPr txBox="1"/>
          <p:nvPr/>
        </p:nvSpPr>
        <p:spPr>
          <a:xfrm>
            <a:off x="4355976" y="3921901"/>
            <a:ext cx="4195708" cy="1169551"/>
          </a:xfrm>
          <a:prstGeom prst="rect">
            <a:avLst/>
          </a:prstGeom>
          <a:noFill/>
          <a:ln w="31750">
            <a:noFill/>
            <a:prstDash val="dash"/>
          </a:ln>
        </p:spPr>
        <p:txBody>
          <a:bodyPr wrap="square" rtlCol="0">
            <a:spAutoFit/>
          </a:bodyPr>
          <a:lstStyle/>
          <a:p>
            <a:r>
              <a:rPr lang="tr-TR" sz="1400" b="1" dirty="0" smtClean="0">
                <a:solidFill>
                  <a:srgbClr val="87212E"/>
                </a:solidFill>
              </a:rPr>
              <a:t>How </a:t>
            </a:r>
            <a:r>
              <a:rPr lang="tr-TR" sz="1400" b="1" dirty="0" err="1" smtClean="0">
                <a:solidFill>
                  <a:srgbClr val="87212E"/>
                </a:solidFill>
              </a:rPr>
              <a:t>does</a:t>
            </a:r>
            <a:r>
              <a:rPr lang="tr-TR" sz="1400" b="1" dirty="0" smtClean="0">
                <a:solidFill>
                  <a:srgbClr val="87212E"/>
                </a:solidFill>
              </a:rPr>
              <a:t> </a:t>
            </a:r>
            <a:r>
              <a:rPr lang="tr-TR" sz="1400" b="1" dirty="0" err="1" smtClean="0">
                <a:solidFill>
                  <a:srgbClr val="87212E"/>
                </a:solidFill>
              </a:rPr>
              <a:t>Turkey</a:t>
            </a:r>
            <a:r>
              <a:rPr lang="tr-TR" sz="1400" b="1" dirty="0" smtClean="0">
                <a:solidFill>
                  <a:srgbClr val="87212E"/>
                </a:solidFill>
              </a:rPr>
              <a:t> </a:t>
            </a:r>
            <a:r>
              <a:rPr lang="tr-TR" sz="1400" b="1" dirty="0" err="1" smtClean="0">
                <a:solidFill>
                  <a:srgbClr val="87212E"/>
                </a:solidFill>
              </a:rPr>
              <a:t>differ</a:t>
            </a:r>
            <a:r>
              <a:rPr lang="tr-TR" sz="1400" b="1" dirty="0" smtClean="0">
                <a:solidFill>
                  <a:srgbClr val="87212E"/>
                </a:solidFill>
              </a:rPr>
              <a:t> </a:t>
            </a:r>
            <a:r>
              <a:rPr lang="tr-TR" sz="1400" b="1" dirty="0" err="1" smtClean="0">
                <a:solidFill>
                  <a:srgbClr val="87212E"/>
                </a:solidFill>
              </a:rPr>
              <a:t>compared</a:t>
            </a:r>
            <a:r>
              <a:rPr lang="tr-TR" sz="1400" b="1" dirty="0" smtClean="0">
                <a:solidFill>
                  <a:srgbClr val="87212E"/>
                </a:solidFill>
              </a:rPr>
              <a:t> </a:t>
            </a:r>
            <a:r>
              <a:rPr lang="tr-TR" sz="1400" b="1" dirty="0" err="1" smtClean="0">
                <a:solidFill>
                  <a:srgbClr val="87212E"/>
                </a:solidFill>
              </a:rPr>
              <a:t>to</a:t>
            </a:r>
            <a:r>
              <a:rPr lang="tr-TR" sz="1400" b="1" dirty="0" smtClean="0">
                <a:solidFill>
                  <a:srgbClr val="87212E"/>
                </a:solidFill>
              </a:rPr>
              <a:t> </a:t>
            </a:r>
            <a:r>
              <a:rPr lang="tr-TR" sz="1400" b="1" dirty="0" err="1" smtClean="0">
                <a:solidFill>
                  <a:srgbClr val="87212E"/>
                </a:solidFill>
              </a:rPr>
              <a:t>others</a:t>
            </a:r>
            <a:r>
              <a:rPr lang="tr-TR" sz="1400" b="1" dirty="0" smtClean="0">
                <a:solidFill>
                  <a:srgbClr val="87212E"/>
                </a:solidFill>
              </a:rPr>
              <a:t>? (</a:t>
            </a:r>
            <a:r>
              <a:rPr lang="tr-TR" sz="1400" b="1" dirty="0" err="1" smtClean="0">
                <a:solidFill>
                  <a:srgbClr val="87212E"/>
                </a:solidFill>
              </a:rPr>
              <a:t>after</a:t>
            </a:r>
            <a:r>
              <a:rPr lang="tr-TR" sz="1400" b="1" dirty="0" smtClean="0">
                <a:solidFill>
                  <a:srgbClr val="87212E"/>
                </a:solidFill>
              </a:rPr>
              <a:t> 2010Q4)</a:t>
            </a:r>
          </a:p>
          <a:p>
            <a:endParaRPr lang="tr-TR" sz="1400" b="1" dirty="0">
              <a:solidFill>
                <a:srgbClr val="87212E"/>
              </a:solidFill>
            </a:endParaRPr>
          </a:p>
          <a:p>
            <a:endParaRPr lang="tr-TR" sz="1400" b="1" dirty="0" smtClean="0">
              <a:solidFill>
                <a:srgbClr val="87212E"/>
              </a:solidFill>
            </a:endParaRPr>
          </a:p>
          <a:p>
            <a:r>
              <a:rPr lang="tr-TR" sz="1400" b="1" dirty="0" smtClean="0">
                <a:solidFill>
                  <a:srgbClr val="87212E"/>
                </a:solidFill>
              </a:rPr>
              <a:t>… </a:t>
            </a:r>
            <a:r>
              <a:rPr lang="tr-TR" sz="1400" b="1" dirty="0" err="1" smtClean="0">
                <a:solidFill>
                  <a:srgbClr val="87212E"/>
                </a:solidFill>
              </a:rPr>
              <a:t>and</a:t>
            </a:r>
            <a:r>
              <a:rPr lang="tr-TR" sz="1400" b="1" dirty="0" smtClean="0">
                <a:solidFill>
                  <a:srgbClr val="87212E"/>
                </a:solidFill>
              </a:rPr>
              <a:t> </a:t>
            </a:r>
            <a:r>
              <a:rPr lang="tr-TR" sz="1400" b="1" dirty="0" err="1" smtClean="0">
                <a:solidFill>
                  <a:srgbClr val="87212E"/>
                </a:solidFill>
              </a:rPr>
              <a:t>similarly</a:t>
            </a:r>
            <a:r>
              <a:rPr lang="tr-TR" sz="1400" b="1" dirty="0" smtClean="0">
                <a:solidFill>
                  <a:srgbClr val="87212E"/>
                </a:solidFill>
              </a:rPr>
              <a:t> </a:t>
            </a:r>
            <a:r>
              <a:rPr lang="tr-TR" sz="1400" b="1" dirty="0" err="1" smtClean="0">
                <a:solidFill>
                  <a:srgbClr val="87212E"/>
                </a:solidFill>
              </a:rPr>
              <a:t>for</a:t>
            </a:r>
            <a:r>
              <a:rPr lang="tr-TR" sz="1400" b="1" dirty="0" smtClean="0">
                <a:solidFill>
                  <a:srgbClr val="87212E"/>
                </a:solidFill>
              </a:rPr>
              <a:t> </a:t>
            </a:r>
            <a:r>
              <a:rPr lang="tr-TR" sz="1400" b="1" dirty="0" err="1" smtClean="0">
                <a:solidFill>
                  <a:srgbClr val="87212E"/>
                </a:solidFill>
              </a:rPr>
              <a:t>the</a:t>
            </a:r>
            <a:r>
              <a:rPr lang="tr-TR" sz="1400" b="1" dirty="0" smtClean="0">
                <a:solidFill>
                  <a:srgbClr val="87212E"/>
                </a:solidFill>
              </a:rPr>
              <a:t> </a:t>
            </a:r>
            <a:r>
              <a:rPr lang="tr-TR" sz="1400" b="1" dirty="0" err="1" smtClean="0">
                <a:solidFill>
                  <a:srgbClr val="87212E"/>
                </a:solidFill>
              </a:rPr>
              <a:t>lagged</a:t>
            </a:r>
            <a:r>
              <a:rPr lang="tr-TR" sz="1400" b="1" dirty="0" smtClean="0">
                <a:solidFill>
                  <a:srgbClr val="87212E"/>
                </a:solidFill>
              </a:rPr>
              <a:t> </a:t>
            </a:r>
            <a:r>
              <a:rPr lang="tr-TR" sz="1400" b="1" dirty="0" err="1" smtClean="0">
                <a:solidFill>
                  <a:srgbClr val="87212E"/>
                </a:solidFill>
              </a:rPr>
              <a:t>term</a:t>
            </a:r>
            <a:r>
              <a:rPr lang="tr-TR" sz="1400" b="1" dirty="0" smtClean="0">
                <a:solidFill>
                  <a:srgbClr val="87212E"/>
                </a:solidFill>
              </a:rPr>
              <a:t> …</a:t>
            </a:r>
            <a:endParaRPr lang="tr-TR" sz="1200" b="1" dirty="0" smtClean="0">
              <a:solidFill>
                <a:schemeClr val="bg1">
                  <a:lumMod val="65000"/>
                </a:schemeClr>
              </a:solidFill>
            </a:endParaRPr>
          </a:p>
        </p:txBody>
      </p:sp>
      <p:cxnSp>
        <p:nvCxnSpPr>
          <p:cNvPr id="13" name="Straight Arrow Connector 12"/>
          <p:cNvCxnSpPr/>
          <p:nvPr/>
        </p:nvCxnSpPr>
        <p:spPr>
          <a:xfrm>
            <a:off x="2411760" y="3551262"/>
            <a:ext cx="5040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11760" y="3551262"/>
            <a:ext cx="1872208" cy="435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59832" y="3854973"/>
            <a:ext cx="1224136" cy="2631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7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Need for Rebalancing</a:t>
            </a:r>
            <a:endParaRPr lang="en-US"/>
          </a:p>
        </p:txBody>
      </p:sp>
      <p:sp>
        <p:nvSpPr>
          <p:cNvPr id="4" name="Text Placeholder 3"/>
          <p:cNvSpPr>
            <a:spLocks noGrp="1"/>
          </p:cNvSpPr>
          <p:nvPr>
            <p:ph type="body" idx="1"/>
          </p:nvPr>
        </p:nvSpPr>
        <p:spPr/>
        <p:txBody>
          <a:bodyPr>
            <a:normAutofit fontScale="62500" lnSpcReduction="20000"/>
          </a:bodyPr>
          <a:lstStyle/>
          <a:p>
            <a:r>
              <a:rPr lang="en-US" sz="2100" dirty="0"/>
              <a:t>Monthly Imports and Exports </a:t>
            </a:r>
          </a:p>
          <a:p>
            <a:r>
              <a:rPr lang="en-US" sz="1900" dirty="0"/>
              <a:t>(Seasonally Adjusted, Million USD</a:t>
            </a:r>
            <a:r>
              <a:rPr lang="en-US" sz="1900" dirty="0" smtClean="0"/>
              <a:t>)</a:t>
            </a:r>
            <a:endParaRPr lang="en-US" sz="1900" dirty="0"/>
          </a:p>
        </p:txBody>
      </p:sp>
      <p:sp>
        <p:nvSpPr>
          <p:cNvPr id="5" name="Text Placeholder 4"/>
          <p:cNvSpPr>
            <a:spLocks noGrp="1"/>
          </p:cNvSpPr>
          <p:nvPr>
            <p:ph type="body" sz="quarter" idx="3"/>
          </p:nvPr>
        </p:nvSpPr>
        <p:spPr>
          <a:xfrm>
            <a:off x="4636148" y="836162"/>
            <a:ext cx="4256332" cy="445500"/>
          </a:xfrm>
        </p:spPr>
        <p:txBody>
          <a:bodyPr>
            <a:normAutofit fontScale="32500" lnSpcReduction="20000"/>
          </a:bodyPr>
          <a:lstStyle/>
          <a:p>
            <a:r>
              <a:rPr lang="en-US" sz="4000" dirty="0"/>
              <a:t>Main Sources of Current Account Deficit Finance</a:t>
            </a:r>
          </a:p>
          <a:p>
            <a:r>
              <a:rPr lang="en-US" sz="3500" dirty="0"/>
              <a:t>(12-months Cumulative, Billion USD) </a:t>
            </a:r>
          </a:p>
        </p:txBody>
      </p:sp>
      <p:graphicFrame>
        <p:nvGraphicFramePr>
          <p:cNvPr id="10" name="Chart Placeholder 9"/>
          <p:cNvGraphicFramePr>
            <a:graphicFrameLocks noGrp="1"/>
          </p:cNvGraphicFramePr>
          <p:nvPr>
            <p:ph type="chart" sz="quarter" idx="13"/>
            <p:extLst/>
          </p:nvPr>
        </p:nvGraphicFramePr>
        <p:xfrm>
          <a:off x="468313" y="1307307"/>
          <a:ext cx="4043362" cy="3103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Placeholder 10"/>
          <p:cNvGraphicFramePr>
            <a:graphicFrameLocks noGrp="1"/>
          </p:cNvGraphicFramePr>
          <p:nvPr>
            <p:ph type="chart" sz="quarter" idx="14"/>
            <p:extLst/>
          </p:nvPr>
        </p:nvGraphicFramePr>
        <p:xfrm>
          <a:off x="4635501" y="1310879"/>
          <a:ext cx="4041775" cy="310395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half" idx="2"/>
          </p:nvPr>
        </p:nvSpPr>
        <p:spPr/>
        <p:txBody>
          <a:bodyPr/>
          <a:lstStyle/>
          <a:p>
            <a:r>
              <a:rPr lang="en-US" smtClean="0"/>
              <a:t>Source: TurkStat, CBRT.</a:t>
            </a:r>
            <a:endParaRPr lang="en-US"/>
          </a:p>
        </p:txBody>
      </p:sp>
      <p:sp>
        <p:nvSpPr>
          <p:cNvPr id="6" name="Text Placeholder 5"/>
          <p:cNvSpPr>
            <a:spLocks noGrp="1"/>
          </p:cNvSpPr>
          <p:nvPr>
            <p:ph type="body" sz="half" idx="17"/>
          </p:nvPr>
        </p:nvSpPr>
        <p:spPr/>
        <p:txBody>
          <a:bodyPr/>
          <a:lstStyle/>
          <a:p>
            <a:r>
              <a:rPr lang="en-US" dirty="0"/>
              <a:t>Source: CBRT</a:t>
            </a:r>
            <a:r>
              <a:rPr lang="en-US" dirty="0" smtClean="0"/>
              <a:t>.</a:t>
            </a:r>
            <a:endParaRPr lang="en-US" dirty="0"/>
          </a:p>
        </p:txBody>
      </p:sp>
      <p:sp>
        <p:nvSpPr>
          <p:cNvPr id="7" name="Text Placeholder 6"/>
          <p:cNvSpPr>
            <a:spLocks noGrp="1"/>
          </p:cNvSpPr>
          <p:nvPr>
            <p:ph type="body" sz="half" idx="18"/>
          </p:nvPr>
        </p:nvSpPr>
        <p:spPr/>
        <p:txBody>
          <a:bodyPr>
            <a:normAutofit fontScale="77500" lnSpcReduction="20000"/>
          </a:bodyPr>
          <a:lstStyle/>
          <a:p>
            <a:r>
              <a:rPr lang="en-US" dirty="0"/>
              <a:t>*Short-term capital movements are sum of banking and real sectors' short term net credits and deposits in banks</a:t>
            </a:r>
            <a:r>
              <a:rPr lang="en-US" dirty="0" smtClean="0"/>
              <a:t>.</a:t>
            </a:r>
            <a:endParaRPr lang="en-US" dirty="0"/>
          </a:p>
        </p:txBody>
      </p:sp>
      <p:sp>
        <p:nvSpPr>
          <p:cNvPr id="3" name="Slide Number Placeholder 2"/>
          <p:cNvSpPr>
            <a:spLocks noGrp="1"/>
          </p:cNvSpPr>
          <p:nvPr>
            <p:ph type="sldNum" sz="quarter" idx="19"/>
          </p:nvPr>
        </p:nvSpPr>
        <p:spPr/>
        <p:txBody>
          <a:bodyPr/>
          <a:lstStyle/>
          <a:p>
            <a:fld id="{AAF1C8FE-C820-4080-A51C-F0B60C82F507}" type="slidenum">
              <a:rPr lang="tr-TR" altLang="tr-TR" smtClean="0">
                <a:solidFill>
                  <a:srgbClr val="FFFFFF"/>
                </a:solidFill>
              </a:rPr>
              <a:pPr/>
              <a:t>7</a:t>
            </a:fld>
            <a:endParaRPr lang="tr-TR" altLang="tr-TR">
              <a:solidFill>
                <a:srgbClr val="FFFFFF"/>
              </a:solidFill>
            </a:endParaRPr>
          </a:p>
        </p:txBody>
      </p:sp>
    </p:spTree>
    <p:extLst>
      <p:ext uri="{BB962C8B-B14F-4D97-AF65-F5344CB8AC3E}">
        <p14:creationId xmlns:p14="http://schemas.microsoft.com/office/powerpoint/2010/main" val="76455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35546"/>
            <a:ext cx="8858250"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419872" y="2139702"/>
            <a:ext cx="5581252" cy="113412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4427984" y="3349498"/>
            <a:ext cx="2376264" cy="954107"/>
          </a:xfrm>
          <a:prstGeom prst="rect">
            <a:avLst/>
          </a:prstGeom>
          <a:noFill/>
        </p:spPr>
        <p:txBody>
          <a:bodyPr wrap="square" rtlCol="0">
            <a:spAutoFit/>
          </a:bodyPr>
          <a:lstStyle/>
          <a:p>
            <a:r>
              <a:rPr lang="tr-TR" sz="1400" b="1" dirty="0" smtClean="0">
                <a:solidFill>
                  <a:srgbClr val="C00000"/>
                </a:solidFill>
              </a:rPr>
              <a:t>Control v. (as </a:t>
            </a:r>
            <a:r>
              <a:rPr lang="tr-TR" sz="1400" b="1" dirty="0" err="1" smtClean="0">
                <a:solidFill>
                  <a:srgbClr val="C00000"/>
                </a:solidFill>
              </a:rPr>
              <a:t>expected</a:t>
            </a:r>
            <a:r>
              <a:rPr lang="tr-TR" sz="1400" b="1" dirty="0" smtClean="0">
                <a:solidFill>
                  <a:srgbClr val="C00000"/>
                </a:solidFill>
              </a:rPr>
              <a:t>) :</a:t>
            </a:r>
          </a:p>
          <a:p>
            <a:r>
              <a:rPr lang="tr-TR" sz="1400" b="1" dirty="0" smtClean="0">
                <a:solidFill>
                  <a:srgbClr val="C00000"/>
                </a:solidFill>
              </a:rPr>
              <a:t>∆ RER (+)***</a:t>
            </a:r>
          </a:p>
          <a:p>
            <a:r>
              <a:rPr lang="tr-TR" sz="1400" b="1" dirty="0" smtClean="0">
                <a:solidFill>
                  <a:srgbClr val="C00000"/>
                </a:solidFill>
              </a:rPr>
              <a:t>∆ </a:t>
            </a:r>
            <a:r>
              <a:rPr lang="tr-TR" sz="1400" b="1" dirty="0" err="1" smtClean="0">
                <a:solidFill>
                  <a:srgbClr val="C00000"/>
                </a:solidFill>
              </a:rPr>
              <a:t>Inflation</a:t>
            </a:r>
            <a:r>
              <a:rPr lang="tr-TR" sz="1400" b="1" dirty="0" smtClean="0">
                <a:solidFill>
                  <a:srgbClr val="C00000"/>
                </a:solidFill>
              </a:rPr>
              <a:t> (+)*** </a:t>
            </a:r>
          </a:p>
          <a:p>
            <a:r>
              <a:rPr lang="tr-TR" sz="1400" b="1" dirty="0" smtClean="0">
                <a:solidFill>
                  <a:srgbClr val="C00000"/>
                </a:solidFill>
              </a:rPr>
              <a:t>∆ </a:t>
            </a:r>
            <a:r>
              <a:rPr lang="tr-TR" sz="1400" b="1" dirty="0" err="1" smtClean="0">
                <a:solidFill>
                  <a:srgbClr val="C00000"/>
                </a:solidFill>
              </a:rPr>
              <a:t>Debt</a:t>
            </a:r>
            <a:r>
              <a:rPr lang="tr-TR" sz="1400" b="1" dirty="0" smtClean="0">
                <a:solidFill>
                  <a:srgbClr val="C00000"/>
                </a:solidFill>
              </a:rPr>
              <a:t> </a:t>
            </a:r>
            <a:r>
              <a:rPr lang="tr-TR" sz="1400" b="1" dirty="0" err="1" smtClean="0">
                <a:solidFill>
                  <a:srgbClr val="C00000"/>
                </a:solidFill>
              </a:rPr>
              <a:t>to</a:t>
            </a:r>
            <a:r>
              <a:rPr lang="tr-TR" sz="1400" b="1" dirty="0" smtClean="0">
                <a:solidFill>
                  <a:srgbClr val="C00000"/>
                </a:solidFill>
              </a:rPr>
              <a:t> </a:t>
            </a:r>
            <a:r>
              <a:rPr lang="tr-TR" sz="1400" b="1" dirty="0">
                <a:solidFill>
                  <a:srgbClr val="C00000"/>
                </a:solidFill>
              </a:rPr>
              <a:t>GDP </a:t>
            </a:r>
            <a:r>
              <a:rPr lang="tr-TR" sz="1400" b="1" dirty="0" smtClean="0">
                <a:solidFill>
                  <a:srgbClr val="C00000"/>
                </a:solidFill>
              </a:rPr>
              <a:t>(-)***</a:t>
            </a:r>
          </a:p>
        </p:txBody>
      </p:sp>
      <p:sp>
        <p:nvSpPr>
          <p:cNvPr id="9" name="Rectangle 8"/>
          <p:cNvSpPr/>
          <p:nvPr/>
        </p:nvSpPr>
        <p:spPr>
          <a:xfrm>
            <a:off x="4247208" y="1061702"/>
            <a:ext cx="4753917" cy="645952"/>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2305870" y="1061702"/>
            <a:ext cx="1941339" cy="523220"/>
          </a:xfrm>
          <a:prstGeom prst="rect">
            <a:avLst/>
          </a:prstGeom>
          <a:noFill/>
        </p:spPr>
        <p:txBody>
          <a:bodyPr wrap="square" rtlCol="0">
            <a:spAutoFit/>
          </a:bodyPr>
          <a:lstStyle/>
          <a:p>
            <a:pPr algn="r"/>
            <a:r>
              <a:rPr lang="tr-TR" sz="1400" b="1" dirty="0" smtClean="0">
                <a:solidFill>
                  <a:schemeClr val="accent3">
                    <a:lumMod val="75000"/>
                  </a:schemeClr>
                </a:solidFill>
              </a:rPr>
              <a:t>a </a:t>
            </a:r>
            <a:r>
              <a:rPr lang="tr-TR" sz="1400" b="1" dirty="0" err="1" smtClean="0">
                <a:solidFill>
                  <a:schemeClr val="accent3">
                    <a:lumMod val="75000"/>
                  </a:schemeClr>
                </a:solidFill>
              </a:rPr>
              <a:t>significant</a:t>
            </a:r>
            <a:r>
              <a:rPr lang="tr-TR" sz="1400" b="1" dirty="0" smtClean="0">
                <a:solidFill>
                  <a:schemeClr val="accent3">
                    <a:lumMod val="75000"/>
                  </a:schemeClr>
                </a:solidFill>
              </a:rPr>
              <a:t> </a:t>
            </a:r>
            <a:r>
              <a:rPr lang="tr-TR" sz="1400" b="1" dirty="0" err="1" smtClean="0">
                <a:solidFill>
                  <a:schemeClr val="accent3">
                    <a:lumMod val="75000"/>
                  </a:schemeClr>
                </a:solidFill>
              </a:rPr>
              <a:t>dynamic</a:t>
            </a:r>
            <a:r>
              <a:rPr lang="tr-TR" sz="1400" b="1" dirty="0" smtClean="0">
                <a:solidFill>
                  <a:schemeClr val="accent3">
                    <a:lumMod val="75000"/>
                  </a:schemeClr>
                </a:solidFill>
              </a:rPr>
              <a:t> </a:t>
            </a:r>
            <a:r>
              <a:rPr lang="tr-TR" sz="1400" b="1" dirty="0" err="1" smtClean="0">
                <a:solidFill>
                  <a:schemeClr val="accent3">
                    <a:lumMod val="75000"/>
                  </a:schemeClr>
                </a:solidFill>
              </a:rPr>
              <a:t>structure</a:t>
            </a:r>
            <a:endParaRPr lang="tr-TR" sz="1400" b="1" dirty="0" smtClean="0">
              <a:solidFill>
                <a:schemeClr val="accent3">
                  <a:lumMod val="75000"/>
                </a:schemeClr>
              </a:solidFill>
            </a:endParaRPr>
          </a:p>
        </p:txBody>
      </p:sp>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70</a:t>
            </a:fld>
            <a:endParaRPr lang="tr-TR">
              <a:solidFill>
                <a:srgbClr val="FFFFFF"/>
              </a:solidFill>
            </a:endParaRPr>
          </a:p>
        </p:txBody>
      </p:sp>
    </p:spTree>
    <p:extLst>
      <p:ext uri="{BB962C8B-B14F-4D97-AF65-F5344CB8AC3E}">
        <p14:creationId xmlns:p14="http://schemas.microsoft.com/office/powerpoint/2010/main" val="392667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35546"/>
            <a:ext cx="8858250"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19872" y="1655767"/>
            <a:ext cx="5581253" cy="591947"/>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1481982" y="1113589"/>
            <a:ext cx="1941339" cy="954107"/>
          </a:xfrm>
          <a:prstGeom prst="rect">
            <a:avLst/>
          </a:prstGeom>
          <a:noFill/>
        </p:spPr>
        <p:txBody>
          <a:bodyPr wrap="square" rtlCol="0">
            <a:spAutoFit/>
          </a:bodyPr>
          <a:lstStyle/>
          <a:p>
            <a:pPr algn="r"/>
            <a:r>
              <a:rPr lang="tr-TR" sz="1400" b="1" dirty="0" err="1" smtClean="0">
                <a:solidFill>
                  <a:schemeClr val="accent3">
                    <a:lumMod val="75000"/>
                  </a:schemeClr>
                </a:solidFill>
              </a:rPr>
              <a:t>Positive</a:t>
            </a:r>
            <a:r>
              <a:rPr lang="tr-TR" sz="1400" b="1" dirty="0" smtClean="0">
                <a:solidFill>
                  <a:schemeClr val="accent3">
                    <a:lumMod val="75000"/>
                  </a:schemeClr>
                </a:solidFill>
              </a:rPr>
              <a:t> </a:t>
            </a:r>
            <a:r>
              <a:rPr lang="tr-TR" sz="1400" b="1" dirty="0" err="1" smtClean="0">
                <a:solidFill>
                  <a:schemeClr val="accent3">
                    <a:lumMod val="75000"/>
                  </a:schemeClr>
                </a:solidFill>
              </a:rPr>
              <a:t>and</a:t>
            </a:r>
            <a:r>
              <a:rPr lang="tr-TR" sz="1400" b="1" dirty="0" smtClean="0">
                <a:solidFill>
                  <a:schemeClr val="accent3">
                    <a:lumMod val="75000"/>
                  </a:schemeClr>
                </a:solidFill>
              </a:rPr>
              <a:t> </a:t>
            </a:r>
            <a:r>
              <a:rPr lang="tr-TR" sz="1400" b="1" dirty="0" err="1" smtClean="0">
                <a:solidFill>
                  <a:schemeClr val="accent3">
                    <a:lumMod val="75000"/>
                  </a:schemeClr>
                </a:solidFill>
              </a:rPr>
              <a:t>st.sgnft</a:t>
            </a:r>
            <a:r>
              <a:rPr lang="tr-TR" sz="1400" b="1" dirty="0" smtClean="0">
                <a:solidFill>
                  <a:schemeClr val="accent3">
                    <a:lumMod val="75000"/>
                  </a:schemeClr>
                </a:solidFill>
              </a:rPr>
              <a:t>. </a:t>
            </a:r>
            <a:r>
              <a:rPr lang="tr-TR" sz="1400" b="1" dirty="0" err="1" smtClean="0">
                <a:solidFill>
                  <a:schemeClr val="accent3">
                    <a:lumMod val="75000"/>
                  </a:schemeClr>
                </a:solidFill>
              </a:rPr>
              <a:t>relation</a:t>
            </a:r>
            <a:r>
              <a:rPr lang="tr-TR" sz="1400" b="1" dirty="0" smtClean="0">
                <a:solidFill>
                  <a:schemeClr val="accent3">
                    <a:lumMod val="75000"/>
                  </a:schemeClr>
                </a:solidFill>
              </a:rPr>
              <a:t> </a:t>
            </a:r>
            <a:r>
              <a:rPr lang="tr-TR" sz="1400" b="1" dirty="0" err="1" smtClean="0">
                <a:solidFill>
                  <a:schemeClr val="accent3">
                    <a:lumMod val="75000"/>
                  </a:schemeClr>
                </a:solidFill>
              </a:rPr>
              <a:t>between</a:t>
            </a:r>
            <a:r>
              <a:rPr lang="tr-TR" sz="1400" b="1" dirty="0" smtClean="0">
                <a:solidFill>
                  <a:schemeClr val="accent3">
                    <a:lumMod val="75000"/>
                  </a:schemeClr>
                </a:solidFill>
              </a:rPr>
              <a:t> p. </a:t>
            </a:r>
            <a:r>
              <a:rPr lang="tr-TR" sz="1400" b="1" dirty="0" err="1" smtClean="0">
                <a:solidFill>
                  <a:schemeClr val="accent3">
                    <a:lumMod val="75000"/>
                  </a:schemeClr>
                </a:solidFill>
              </a:rPr>
              <a:t>inflows</a:t>
            </a:r>
            <a:r>
              <a:rPr lang="tr-TR" sz="1400" b="1" dirty="0" smtClean="0">
                <a:solidFill>
                  <a:schemeClr val="accent3">
                    <a:lumMod val="75000"/>
                  </a:schemeClr>
                </a:solidFill>
              </a:rPr>
              <a:t> </a:t>
            </a:r>
            <a:r>
              <a:rPr lang="tr-TR" sz="1400" b="1" dirty="0" err="1" smtClean="0">
                <a:solidFill>
                  <a:schemeClr val="accent3">
                    <a:lumMod val="75000"/>
                  </a:schemeClr>
                </a:solidFill>
              </a:rPr>
              <a:t>and</a:t>
            </a:r>
            <a:r>
              <a:rPr lang="tr-TR" sz="1400" b="1" dirty="0" smtClean="0">
                <a:solidFill>
                  <a:schemeClr val="accent3">
                    <a:lumMod val="75000"/>
                  </a:schemeClr>
                </a:solidFill>
              </a:rPr>
              <a:t> </a:t>
            </a:r>
            <a:r>
              <a:rPr lang="tr-TR" sz="1400" b="1" dirty="0" err="1" smtClean="0">
                <a:solidFill>
                  <a:schemeClr val="accent3">
                    <a:lumMod val="75000"/>
                  </a:schemeClr>
                </a:solidFill>
              </a:rPr>
              <a:t>credit</a:t>
            </a:r>
            <a:r>
              <a:rPr lang="tr-TR" sz="1400" b="1" dirty="0" smtClean="0">
                <a:solidFill>
                  <a:schemeClr val="accent3">
                    <a:lumMod val="75000"/>
                  </a:schemeClr>
                </a:solidFill>
              </a:rPr>
              <a:t> </a:t>
            </a:r>
            <a:r>
              <a:rPr lang="tr-TR" sz="1400" b="1" dirty="0" err="1" smtClean="0">
                <a:solidFill>
                  <a:schemeClr val="accent3">
                    <a:lumMod val="75000"/>
                  </a:schemeClr>
                </a:solidFill>
              </a:rPr>
              <a:t>growth</a:t>
            </a:r>
            <a:endParaRPr lang="tr-TR" sz="1400" b="1" dirty="0" smtClean="0">
              <a:solidFill>
                <a:schemeClr val="accent3">
                  <a:lumMod val="75000"/>
                </a:schemeClr>
              </a:solidFill>
            </a:endParaRPr>
          </a:p>
        </p:txBody>
      </p:sp>
      <p:sp>
        <p:nvSpPr>
          <p:cNvPr id="12" name="Rectangle 11"/>
          <p:cNvSpPr/>
          <p:nvPr/>
        </p:nvSpPr>
        <p:spPr>
          <a:xfrm>
            <a:off x="7848997" y="3165816"/>
            <a:ext cx="1043483" cy="324036"/>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5787967" y="3867894"/>
            <a:ext cx="1941339" cy="738664"/>
          </a:xfrm>
          <a:prstGeom prst="rect">
            <a:avLst/>
          </a:prstGeom>
          <a:noFill/>
        </p:spPr>
        <p:txBody>
          <a:bodyPr wrap="square" rtlCol="0">
            <a:spAutoFit/>
          </a:bodyPr>
          <a:lstStyle/>
          <a:p>
            <a:pPr algn="r"/>
            <a:r>
              <a:rPr lang="tr-TR" sz="1400" b="1" dirty="0" err="1" smtClean="0">
                <a:solidFill>
                  <a:schemeClr val="accent3">
                    <a:lumMod val="75000"/>
                  </a:schemeClr>
                </a:solidFill>
              </a:rPr>
              <a:t>where</a:t>
            </a:r>
            <a:r>
              <a:rPr lang="tr-TR" sz="1400" b="1" dirty="0" smtClean="0">
                <a:solidFill>
                  <a:schemeClr val="accent3">
                    <a:lumMod val="75000"/>
                  </a:schemeClr>
                </a:solidFill>
              </a:rPr>
              <a:t> </a:t>
            </a:r>
            <a:r>
              <a:rPr lang="tr-TR" sz="1400" b="1" dirty="0" err="1" smtClean="0">
                <a:solidFill>
                  <a:schemeClr val="accent3">
                    <a:lumMod val="75000"/>
                  </a:schemeClr>
                </a:solidFill>
              </a:rPr>
              <a:t>the</a:t>
            </a:r>
            <a:r>
              <a:rPr lang="tr-TR" sz="1400" b="1" dirty="0" smtClean="0">
                <a:solidFill>
                  <a:schemeClr val="accent3">
                    <a:lumMod val="75000"/>
                  </a:schemeClr>
                </a:solidFill>
              </a:rPr>
              <a:t> </a:t>
            </a:r>
            <a:r>
              <a:rPr lang="tr-TR" sz="1400" b="1" dirty="0" err="1" smtClean="0">
                <a:solidFill>
                  <a:schemeClr val="accent3">
                    <a:lumMod val="75000"/>
                  </a:schemeClr>
                </a:solidFill>
              </a:rPr>
              <a:t>relation</a:t>
            </a:r>
            <a:r>
              <a:rPr lang="tr-TR" sz="1400" b="1" dirty="0" smtClean="0">
                <a:solidFill>
                  <a:schemeClr val="accent3">
                    <a:lumMod val="75000"/>
                  </a:schemeClr>
                </a:solidFill>
              </a:rPr>
              <a:t> has </a:t>
            </a:r>
            <a:r>
              <a:rPr lang="tr-TR" sz="1400" b="1" dirty="0" err="1" smtClean="0">
                <a:solidFill>
                  <a:schemeClr val="accent3">
                    <a:lumMod val="75000"/>
                  </a:schemeClr>
                </a:solidFill>
              </a:rPr>
              <a:t>been</a:t>
            </a:r>
            <a:r>
              <a:rPr lang="tr-TR" sz="1400" b="1" dirty="0" smtClean="0">
                <a:solidFill>
                  <a:schemeClr val="accent3">
                    <a:lumMod val="75000"/>
                  </a:schemeClr>
                </a:solidFill>
              </a:rPr>
              <a:t> </a:t>
            </a:r>
            <a:r>
              <a:rPr lang="tr-TR" sz="1400" b="1" dirty="0" err="1" smtClean="0">
                <a:solidFill>
                  <a:schemeClr val="accent3">
                    <a:lumMod val="75000"/>
                  </a:schemeClr>
                </a:solidFill>
              </a:rPr>
              <a:t>weakened</a:t>
            </a:r>
            <a:r>
              <a:rPr lang="tr-TR" sz="1400" b="1" dirty="0" smtClean="0">
                <a:solidFill>
                  <a:schemeClr val="accent3">
                    <a:lumMod val="75000"/>
                  </a:schemeClr>
                </a:solidFill>
              </a:rPr>
              <a:t> </a:t>
            </a:r>
            <a:r>
              <a:rPr lang="tr-TR" sz="1400" b="1" dirty="0" err="1" smtClean="0">
                <a:solidFill>
                  <a:schemeClr val="accent3">
                    <a:lumMod val="75000"/>
                  </a:schemeClr>
                </a:solidFill>
              </a:rPr>
              <a:t>during</a:t>
            </a:r>
            <a:r>
              <a:rPr lang="tr-TR" sz="1400" b="1" dirty="0" smtClean="0">
                <a:solidFill>
                  <a:schemeClr val="accent3">
                    <a:lumMod val="75000"/>
                  </a:schemeClr>
                </a:solidFill>
              </a:rPr>
              <a:t> </a:t>
            </a:r>
            <a:r>
              <a:rPr lang="tr-TR" sz="1400" b="1" dirty="0" err="1" smtClean="0">
                <a:solidFill>
                  <a:schemeClr val="accent3">
                    <a:lumMod val="75000"/>
                  </a:schemeClr>
                </a:solidFill>
              </a:rPr>
              <a:t>recent</a:t>
            </a:r>
            <a:r>
              <a:rPr lang="tr-TR" sz="1400" b="1" dirty="0" smtClean="0">
                <a:solidFill>
                  <a:schemeClr val="accent3">
                    <a:lumMod val="75000"/>
                  </a:schemeClr>
                </a:solidFill>
              </a:rPr>
              <a:t> </a:t>
            </a:r>
            <a:r>
              <a:rPr lang="tr-TR" sz="1400" b="1" dirty="0" err="1" smtClean="0">
                <a:solidFill>
                  <a:schemeClr val="accent3">
                    <a:lumMod val="75000"/>
                  </a:schemeClr>
                </a:solidFill>
              </a:rPr>
              <a:t>years</a:t>
            </a:r>
            <a:endParaRPr lang="tr-TR" sz="1400" b="1" dirty="0" smtClean="0">
              <a:solidFill>
                <a:schemeClr val="accent3">
                  <a:lumMod val="75000"/>
                </a:schemeClr>
              </a:solidFill>
            </a:endParaRPr>
          </a:p>
        </p:txBody>
      </p:sp>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71</a:t>
            </a:fld>
            <a:endParaRPr lang="tr-TR">
              <a:solidFill>
                <a:srgbClr val="FFFFFF"/>
              </a:solidFill>
            </a:endParaRPr>
          </a:p>
        </p:txBody>
      </p:sp>
      <p:sp>
        <p:nvSpPr>
          <p:cNvPr id="16" name="Rectangle 15"/>
          <p:cNvSpPr/>
          <p:nvPr/>
        </p:nvSpPr>
        <p:spPr>
          <a:xfrm>
            <a:off x="7816352" y="3955872"/>
            <a:ext cx="1043483" cy="34407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680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35546"/>
            <a:ext cx="8858250"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60232" y="3435846"/>
            <a:ext cx="792336" cy="37804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3527574" y="3489852"/>
            <a:ext cx="2772618" cy="1200329"/>
          </a:xfrm>
          <a:prstGeom prst="rect">
            <a:avLst/>
          </a:prstGeom>
          <a:noFill/>
        </p:spPr>
        <p:txBody>
          <a:bodyPr wrap="square" rtlCol="0">
            <a:spAutoFit/>
          </a:bodyPr>
          <a:lstStyle/>
          <a:p>
            <a:r>
              <a:rPr lang="tr-TR" b="1" dirty="0" err="1" smtClean="0">
                <a:solidFill>
                  <a:srgbClr val="C00000"/>
                </a:solidFill>
              </a:rPr>
              <a:t>Credit</a:t>
            </a:r>
            <a:r>
              <a:rPr lang="tr-TR" b="1" dirty="0" smtClean="0">
                <a:solidFill>
                  <a:srgbClr val="C00000"/>
                </a:solidFill>
              </a:rPr>
              <a:t> </a:t>
            </a:r>
            <a:r>
              <a:rPr lang="tr-TR" b="1" dirty="0" err="1" smtClean="0">
                <a:solidFill>
                  <a:srgbClr val="C00000"/>
                </a:solidFill>
              </a:rPr>
              <a:t>growth</a:t>
            </a:r>
            <a:r>
              <a:rPr lang="tr-TR" b="1" dirty="0" smtClean="0">
                <a:solidFill>
                  <a:srgbClr val="C00000"/>
                </a:solidFill>
              </a:rPr>
              <a:t> in </a:t>
            </a:r>
            <a:r>
              <a:rPr lang="tr-TR" b="1" dirty="0" err="1" smtClean="0">
                <a:solidFill>
                  <a:srgbClr val="C00000"/>
                </a:solidFill>
              </a:rPr>
              <a:t>Turkey</a:t>
            </a:r>
            <a:r>
              <a:rPr lang="tr-TR" b="1" dirty="0" smtClean="0">
                <a:solidFill>
                  <a:srgbClr val="C00000"/>
                </a:solidFill>
              </a:rPr>
              <a:t> had </a:t>
            </a:r>
            <a:r>
              <a:rPr lang="tr-TR" b="1" dirty="0" err="1" smtClean="0">
                <a:solidFill>
                  <a:srgbClr val="C00000"/>
                </a:solidFill>
              </a:rPr>
              <a:t>been</a:t>
            </a:r>
            <a:r>
              <a:rPr lang="tr-TR" b="1" dirty="0" smtClean="0">
                <a:solidFill>
                  <a:srgbClr val="C00000"/>
                </a:solidFill>
              </a:rPr>
              <a:t> </a:t>
            </a:r>
            <a:r>
              <a:rPr lang="tr-TR" b="1" dirty="0" err="1" smtClean="0">
                <a:solidFill>
                  <a:srgbClr val="C00000"/>
                </a:solidFill>
              </a:rPr>
              <a:t>more</a:t>
            </a:r>
            <a:r>
              <a:rPr lang="tr-TR" b="1" dirty="0" smtClean="0">
                <a:solidFill>
                  <a:srgbClr val="C00000"/>
                </a:solidFill>
              </a:rPr>
              <a:t> </a:t>
            </a:r>
            <a:r>
              <a:rPr lang="tr-TR" b="1" dirty="0" err="1" smtClean="0">
                <a:solidFill>
                  <a:srgbClr val="C00000"/>
                </a:solidFill>
              </a:rPr>
              <a:t>sensitive</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p. </a:t>
            </a:r>
            <a:r>
              <a:rPr lang="tr-TR" b="1" dirty="0" err="1" smtClean="0">
                <a:solidFill>
                  <a:srgbClr val="C00000"/>
                </a:solidFill>
              </a:rPr>
              <a:t>inflows</a:t>
            </a:r>
            <a:r>
              <a:rPr lang="tr-TR" b="1" dirty="0" smtClean="0">
                <a:solidFill>
                  <a:srgbClr val="C00000"/>
                </a:solidFill>
              </a:rPr>
              <a:t> </a:t>
            </a:r>
            <a:r>
              <a:rPr lang="tr-TR" b="1" dirty="0" err="1" smtClean="0">
                <a:solidFill>
                  <a:srgbClr val="C00000"/>
                </a:solidFill>
              </a:rPr>
              <a:t>before</a:t>
            </a:r>
            <a:r>
              <a:rPr lang="tr-TR" b="1" dirty="0" smtClean="0">
                <a:solidFill>
                  <a:srgbClr val="C00000"/>
                </a:solidFill>
              </a:rPr>
              <a:t> 2010Q4</a:t>
            </a:r>
            <a:endParaRPr lang="tr-TR" b="1" dirty="0">
              <a:solidFill>
                <a:srgbClr val="C00000"/>
              </a:solidFill>
            </a:endParaRPr>
          </a:p>
        </p:txBody>
      </p:sp>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72</a:t>
            </a:fld>
            <a:endParaRPr lang="tr-TR">
              <a:solidFill>
                <a:srgbClr val="FFFFFF"/>
              </a:solidFill>
            </a:endParaRPr>
          </a:p>
        </p:txBody>
      </p:sp>
    </p:spTree>
    <p:extLst>
      <p:ext uri="{BB962C8B-B14F-4D97-AF65-F5344CB8AC3E}">
        <p14:creationId xmlns:p14="http://schemas.microsoft.com/office/powerpoint/2010/main" val="60606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735546"/>
            <a:ext cx="8858250"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884368" y="4461960"/>
            <a:ext cx="864344" cy="32403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3491880" y="3867894"/>
            <a:ext cx="4327596" cy="923330"/>
          </a:xfrm>
          <a:prstGeom prst="rect">
            <a:avLst/>
          </a:prstGeom>
          <a:noFill/>
        </p:spPr>
        <p:txBody>
          <a:bodyPr wrap="square" rtlCol="0">
            <a:spAutoFit/>
          </a:bodyPr>
          <a:lstStyle/>
          <a:p>
            <a:pPr marL="285750" indent="-285750">
              <a:buFont typeface="Arial" panose="020B0604020202020204" pitchFamily="34" charset="0"/>
              <a:buChar char="•"/>
            </a:pPr>
            <a:r>
              <a:rPr lang="tr-TR" b="1" dirty="0" err="1" smtClean="0">
                <a:solidFill>
                  <a:srgbClr val="C00000"/>
                </a:solidFill>
              </a:rPr>
              <a:t>Credit</a:t>
            </a:r>
            <a:r>
              <a:rPr lang="tr-TR" b="1" dirty="0" smtClean="0">
                <a:solidFill>
                  <a:srgbClr val="C00000"/>
                </a:solidFill>
              </a:rPr>
              <a:t> </a:t>
            </a:r>
            <a:r>
              <a:rPr lang="tr-TR" b="1" dirty="0" err="1" smtClean="0">
                <a:solidFill>
                  <a:srgbClr val="C00000"/>
                </a:solidFill>
              </a:rPr>
              <a:t>growth</a:t>
            </a:r>
            <a:r>
              <a:rPr lang="tr-TR" b="1" dirty="0" smtClean="0">
                <a:solidFill>
                  <a:srgbClr val="C00000"/>
                </a:solidFill>
              </a:rPr>
              <a:t> in </a:t>
            </a:r>
            <a:r>
              <a:rPr lang="tr-TR" b="1" dirty="0" err="1" smtClean="0">
                <a:solidFill>
                  <a:srgbClr val="C00000"/>
                </a:solidFill>
              </a:rPr>
              <a:t>Turkey</a:t>
            </a:r>
            <a:r>
              <a:rPr lang="tr-TR" b="1" dirty="0" smtClean="0">
                <a:solidFill>
                  <a:srgbClr val="C00000"/>
                </a:solidFill>
              </a:rPr>
              <a:t> has </a:t>
            </a:r>
            <a:r>
              <a:rPr lang="tr-TR" b="1" dirty="0" err="1" smtClean="0">
                <a:solidFill>
                  <a:srgbClr val="C00000"/>
                </a:solidFill>
              </a:rPr>
              <a:t>become</a:t>
            </a:r>
            <a:r>
              <a:rPr lang="tr-TR" b="1" dirty="0" smtClean="0">
                <a:solidFill>
                  <a:srgbClr val="C00000"/>
                </a:solidFill>
              </a:rPr>
              <a:t> </a:t>
            </a:r>
            <a:r>
              <a:rPr lang="tr-TR" b="1" dirty="0" err="1" smtClean="0">
                <a:solidFill>
                  <a:srgbClr val="C00000"/>
                </a:solidFill>
              </a:rPr>
              <a:t>less</a:t>
            </a:r>
            <a:r>
              <a:rPr lang="tr-TR" b="1" dirty="0" smtClean="0">
                <a:solidFill>
                  <a:srgbClr val="C00000"/>
                </a:solidFill>
              </a:rPr>
              <a:t> </a:t>
            </a:r>
            <a:r>
              <a:rPr lang="tr-TR" b="1" dirty="0" err="1" smtClean="0">
                <a:solidFill>
                  <a:srgbClr val="C00000"/>
                </a:solidFill>
              </a:rPr>
              <a:t>sensitive</a:t>
            </a:r>
            <a:r>
              <a:rPr lang="tr-TR" b="1" dirty="0" smtClean="0">
                <a:solidFill>
                  <a:srgbClr val="C00000"/>
                </a:solidFill>
              </a:rPr>
              <a:t> </a:t>
            </a:r>
            <a:r>
              <a:rPr lang="tr-TR" b="1" dirty="0" err="1" smtClean="0">
                <a:solidFill>
                  <a:srgbClr val="C00000"/>
                </a:solidFill>
              </a:rPr>
              <a:t>to</a:t>
            </a:r>
            <a:r>
              <a:rPr lang="tr-TR" b="1" dirty="0" smtClean="0">
                <a:solidFill>
                  <a:srgbClr val="C00000"/>
                </a:solidFill>
              </a:rPr>
              <a:t> p. </a:t>
            </a:r>
            <a:r>
              <a:rPr lang="tr-TR" b="1" dirty="0" err="1" smtClean="0">
                <a:solidFill>
                  <a:srgbClr val="C00000"/>
                </a:solidFill>
              </a:rPr>
              <a:t>inflows</a:t>
            </a:r>
            <a:r>
              <a:rPr lang="tr-TR" b="1" dirty="0" smtClean="0">
                <a:solidFill>
                  <a:srgbClr val="C00000"/>
                </a:solidFill>
              </a:rPr>
              <a:t> </a:t>
            </a:r>
            <a:r>
              <a:rPr lang="tr-TR" b="1" dirty="0" err="1" smtClean="0">
                <a:solidFill>
                  <a:srgbClr val="C00000"/>
                </a:solidFill>
              </a:rPr>
              <a:t>after</a:t>
            </a:r>
            <a:r>
              <a:rPr lang="tr-TR" b="1" dirty="0" smtClean="0">
                <a:solidFill>
                  <a:srgbClr val="C00000"/>
                </a:solidFill>
              </a:rPr>
              <a:t> 2010Q4.</a:t>
            </a:r>
          </a:p>
        </p:txBody>
      </p:sp>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73</a:t>
            </a:fld>
            <a:endParaRPr lang="tr-TR">
              <a:solidFill>
                <a:srgbClr val="FFFFFF"/>
              </a:solidFill>
            </a:endParaRPr>
          </a:p>
        </p:txBody>
      </p:sp>
      <p:sp>
        <p:nvSpPr>
          <p:cNvPr id="11" name="Rectangle 10"/>
          <p:cNvSpPr/>
          <p:nvPr/>
        </p:nvSpPr>
        <p:spPr>
          <a:xfrm>
            <a:off x="7901675" y="3705876"/>
            <a:ext cx="864344" cy="32403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7246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27" y="1329612"/>
            <a:ext cx="6553200" cy="349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2367" y="741074"/>
            <a:ext cx="8208912" cy="646331"/>
          </a:xfrm>
          <a:prstGeom prst="rect">
            <a:avLst/>
          </a:prstGeom>
          <a:noFill/>
        </p:spPr>
        <p:txBody>
          <a:bodyPr wrap="square" rtlCol="0">
            <a:spAutoFit/>
          </a:bodyPr>
          <a:lstStyle/>
          <a:p>
            <a:pPr lvl="1" indent="-342900" fontAlgn="auto">
              <a:spcBef>
                <a:spcPts val="0"/>
              </a:spcBef>
              <a:spcAft>
                <a:spcPts val="0"/>
              </a:spcAft>
              <a:buFont typeface="Arial" panose="020B0604020202020204" pitchFamily="34" charset="0"/>
              <a:buChar char="•"/>
              <a:defRPr/>
            </a:pPr>
            <a:r>
              <a:rPr lang="tr-TR" dirty="0" err="1" smtClean="0"/>
              <a:t>Unconditionally</a:t>
            </a:r>
            <a:r>
              <a:rPr lang="tr-TR" dirty="0" smtClean="0"/>
              <a:t>, </a:t>
            </a:r>
            <a:r>
              <a:rPr lang="tr-TR" dirty="0" err="1" smtClean="0"/>
              <a:t>real</a:t>
            </a:r>
            <a:r>
              <a:rPr lang="tr-TR" dirty="0" smtClean="0"/>
              <a:t> </a:t>
            </a:r>
            <a:r>
              <a:rPr lang="tr-TR" dirty="0" err="1" smtClean="0"/>
              <a:t>credit</a:t>
            </a:r>
            <a:r>
              <a:rPr lang="tr-TR" dirty="0" smtClean="0"/>
              <a:t> </a:t>
            </a:r>
            <a:r>
              <a:rPr lang="tr-TR" dirty="0" err="1" smtClean="0"/>
              <a:t>growth</a:t>
            </a:r>
            <a:r>
              <a:rPr lang="tr-TR" dirty="0" smtClean="0"/>
              <a:t> is </a:t>
            </a:r>
            <a:r>
              <a:rPr lang="tr-TR" dirty="0" err="1" smtClean="0"/>
              <a:t>less</a:t>
            </a:r>
            <a:r>
              <a:rPr lang="tr-TR" dirty="0" smtClean="0"/>
              <a:t> </a:t>
            </a:r>
            <a:r>
              <a:rPr lang="tr-TR" dirty="0" err="1" smtClean="0"/>
              <a:t>positively</a:t>
            </a:r>
            <a:r>
              <a:rPr lang="tr-TR" dirty="0" smtClean="0"/>
              <a:t> </a:t>
            </a:r>
            <a:r>
              <a:rPr lang="tr-TR" dirty="0" err="1" smtClean="0"/>
              <a:t>associated</a:t>
            </a:r>
            <a:r>
              <a:rPr lang="tr-TR" dirty="0" smtClean="0"/>
              <a:t> </a:t>
            </a:r>
            <a:r>
              <a:rPr lang="tr-TR" dirty="0" err="1" smtClean="0"/>
              <a:t>with</a:t>
            </a:r>
            <a:r>
              <a:rPr lang="tr-TR" dirty="0" smtClean="0"/>
              <a:t> </a:t>
            </a:r>
            <a:r>
              <a:rPr lang="tr-TR" dirty="0" err="1" smtClean="0"/>
              <a:t>cross-border</a:t>
            </a:r>
            <a:r>
              <a:rPr lang="tr-TR" dirty="0" smtClean="0"/>
              <a:t> </a:t>
            </a:r>
            <a:r>
              <a:rPr lang="tr-TR" dirty="0" err="1" smtClean="0"/>
              <a:t>flows</a:t>
            </a:r>
            <a:r>
              <a:rPr lang="tr-TR" dirty="0" smtClean="0"/>
              <a:t> </a:t>
            </a:r>
            <a:r>
              <a:rPr lang="tr-TR" dirty="0" err="1" smtClean="0"/>
              <a:t>for</a:t>
            </a:r>
            <a:r>
              <a:rPr lang="tr-TR" dirty="0" smtClean="0"/>
              <a:t> </a:t>
            </a:r>
            <a:r>
              <a:rPr lang="tr-TR" dirty="0" err="1" smtClean="0"/>
              <a:t>most</a:t>
            </a:r>
            <a:r>
              <a:rPr lang="tr-TR" dirty="0" smtClean="0"/>
              <a:t> of </a:t>
            </a:r>
            <a:r>
              <a:rPr lang="tr-TR" dirty="0" err="1" smtClean="0"/>
              <a:t>these</a:t>
            </a:r>
            <a:r>
              <a:rPr lang="tr-TR" dirty="0" smtClean="0"/>
              <a:t> </a:t>
            </a:r>
            <a:r>
              <a:rPr lang="tr-TR" dirty="0" err="1" smtClean="0"/>
              <a:t>selected</a:t>
            </a:r>
            <a:r>
              <a:rPr lang="tr-TR" dirty="0" smtClean="0"/>
              <a:t> </a:t>
            </a:r>
            <a:r>
              <a:rPr lang="tr-TR" dirty="0" err="1" smtClean="0"/>
              <a:t>emerging</a:t>
            </a:r>
            <a:r>
              <a:rPr lang="tr-TR" dirty="0" smtClean="0"/>
              <a:t> </a:t>
            </a:r>
            <a:r>
              <a:rPr lang="tr-TR" dirty="0" err="1" smtClean="0"/>
              <a:t>countries</a:t>
            </a:r>
            <a:r>
              <a:rPr lang="tr-TR" dirty="0" smtClean="0"/>
              <a:t>.</a:t>
            </a:r>
            <a:endParaRPr lang="tr-TR" dirty="0"/>
          </a:p>
        </p:txBody>
      </p:sp>
      <p:sp>
        <p:nvSpPr>
          <p:cNvPr id="2" name="Title 1"/>
          <p:cNvSpPr>
            <a:spLocks noGrp="1"/>
          </p:cNvSpPr>
          <p:nvPr>
            <p:ph type="title"/>
          </p:nvPr>
        </p:nvSpPr>
        <p:spPr/>
        <p:txBody>
          <a:bodyPr>
            <a:normAutofit fontScale="90000"/>
          </a:bodyPr>
          <a:lstStyle/>
          <a:p>
            <a:r>
              <a:rPr lang="tr-TR" dirty="0" smtClean="0">
                <a:cs typeface="Calibri"/>
              </a:rPr>
              <a:t>②</a:t>
            </a:r>
            <a:r>
              <a:rPr lang="tr-TR" dirty="0" smtClean="0">
                <a:solidFill>
                  <a:srgbClr val="C00000"/>
                </a:solidFill>
                <a:latin typeface="Calibri"/>
                <a:cs typeface="Calibri"/>
              </a:rPr>
              <a:t> </a:t>
            </a:r>
            <a:r>
              <a:rPr lang="tr-TR" dirty="0" err="1" smtClean="0"/>
              <a:t>Capital</a:t>
            </a:r>
            <a:r>
              <a:rPr lang="tr-TR" dirty="0" smtClean="0"/>
              <a:t> </a:t>
            </a:r>
            <a:r>
              <a:rPr lang="tr-TR" dirty="0" err="1" smtClean="0"/>
              <a:t>Flows</a:t>
            </a:r>
            <a:r>
              <a:rPr lang="tr-TR" dirty="0" smtClean="0"/>
              <a:t> </a:t>
            </a:r>
            <a:r>
              <a:rPr lang="tr-TR" dirty="0">
                <a:latin typeface="Bell MT" panose="02020503060305020303" pitchFamily="18" charset="0"/>
              </a:rPr>
              <a:t>↛</a:t>
            </a:r>
            <a:r>
              <a:rPr lang="tr-TR" dirty="0" smtClean="0"/>
              <a:t> </a:t>
            </a:r>
            <a:r>
              <a:rPr lang="tr-TR" dirty="0" err="1" smtClean="0"/>
              <a:t>Domestic</a:t>
            </a:r>
            <a:r>
              <a:rPr lang="tr-TR" dirty="0" smtClean="0"/>
              <a:t> </a:t>
            </a:r>
            <a:r>
              <a:rPr lang="tr-TR" dirty="0" err="1" smtClean="0"/>
              <a:t>Credit</a:t>
            </a:r>
            <a:r>
              <a:rPr lang="tr-TR" dirty="0" smtClean="0"/>
              <a:t> </a:t>
            </a:r>
            <a:r>
              <a:rPr lang="tr-TR" dirty="0" err="1" smtClean="0"/>
              <a:t>Growth</a:t>
            </a:r>
            <a:r>
              <a:rPr lang="tr-TR" dirty="0" smtClean="0"/>
              <a:t/>
            </a:r>
            <a:br>
              <a:rPr lang="tr-TR" dirty="0" smtClean="0"/>
            </a:br>
            <a:r>
              <a:rPr lang="tr-TR" dirty="0" err="1" smtClean="0"/>
              <a:t>similar</a:t>
            </a:r>
            <a:r>
              <a:rPr lang="tr-TR" dirty="0" smtClean="0"/>
              <a:t> </a:t>
            </a:r>
            <a:r>
              <a:rPr lang="tr-TR" dirty="0" err="1" smtClean="0"/>
              <a:t>question</a:t>
            </a:r>
            <a:r>
              <a:rPr lang="tr-TR" dirty="0" smtClean="0"/>
              <a:t> </a:t>
            </a:r>
            <a:r>
              <a:rPr lang="tr-TR" dirty="0" err="1" smtClean="0"/>
              <a:t>for</a:t>
            </a:r>
            <a:r>
              <a:rPr lang="tr-TR" dirty="0" smtClean="0"/>
              <a:t> </a:t>
            </a:r>
            <a:r>
              <a:rPr lang="tr-TR" dirty="0" err="1" smtClean="0"/>
              <a:t>some</a:t>
            </a:r>
            <a:r>
              <a:rPr lang="tr-TR" dirty="0" smtClean="0"/>
              <a:t> </a:t>
            </a:r>
            <a:r>
              <a:rPr lang="tr-TR" dirty="0" err="1" smtClean="0"/>
              <a:t>major</a:t>
            </a:r>
            <a:r>
              <a:rPr lang="tr-TR" dirty="0" smtClean="0"/>
              <a:t> </a:t>
            </a:r>
            <a:r>
              <a:rPr lang="tr-TR" dirty="0" err="1" smtClean="0"/>
              <a:t>EMEs</a:t>
            </a:r>
            <a:r>
              <a:rPr lang="tr-TR" dirty="0" smtClean="0"/>
              <a:t>?</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74</a:t>
            </a:fld>
            <a:endParaRPr lang="tr-TR">
              <a:solidFill>
                <a:srgbClr val="FFFFFF"/>
              </a:solidFill>
            </a:endParaRPr>
          </a:p>
        </p:txBody>
      </p:sp>
    </p:spTree>
    <p:extLst>
      <p:ext uri="{BB962C8B-B14F-4D97-AF65-F5344CB8AC3E}">
        <p14:creationId xmlns:p14="http://schemas.microsoft.com/office/powerpoint/2010/main" val="102883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9552"/>
            <a:ext cx="8839200" cy="39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41490" y="3706759"/>
            <a:ext cx="5450991" cy="377159"/>
          </a:xfrm>
          <a:prstGeom prst="rect">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3441490" y="4461960"/>
            <a:ext cx="5450991" cy="378042"/>
          </a:xfrm>
          <a:prstGeom prst="rect">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75</a:t>
            </a:fld>
            <a:endParaRPr lang="tr-TR">
              <a:solidFill>
                <a:srgbClr val="FFFFFF"/>
              </a:solidFill>
            </a:endParaRPr>
          </a:p>
        </p:txBody>
      </p:sp>
    </p:spTree>
    <p:extLst>
      <p:ext uri="{BB962C8B-B14F-4D97-AF65-F5344CB8AC3E}">
        <p14:creationId xmlns:p14="http://schemas.microsoft.com/office/powerpoint/2010/main" val="62881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90" y="735546"/>
            <a:ext cx="7550868" cy="383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tr-TR" dirty="0">
                <a:cs typeface="Calibri"/>
              </a:rPr>
              <a:t>②</a:t>
            </a:r>
            <a:r>
              <a:rPr lang="tr-TR" dirty="0">
                <a:solidFill>
                  <a:srgbClr val="C00000"/>
                </a:solidFill>
                <a:latin typeface="Calibri"/>
                <a:cs typeface="Calibri"/>
              </a:rPr>
              <a:t> </a:t>
            </a:r>
            <a:r>
              <a:rPr lang="tr-TR" dirty="0" err="1"/>
              <a:t>Capital</a:t>
            </a:r>
            <a:r>
              <a:rPr lang="tr-TR" dirty="0"/>
              <a:t> </a:t>
            </a:r>
            <a:r>
              <a:rPr lang="tr-TR" dirty="0" err="1"/>
              <a:t>Flows</a:t>
            </a:r>
            <a:r>
              <a:rPr lang="tr-TR" dirty="0"/>
              <a:t> </a:t>
            </a:r>
            <a:r>
              <a:rPr lang="tr-TR" dirty="0">
                <a:latin typeface="Bell MT" panose="02020503060305020303" pitchFamily="18" charset="0"/>
              </a:rPr>
              <a:t>↛</a:t>
            </a:r>
            <a:r>
              <a:rPr lang="tr-TR" dirty="0" smtClean="0"/>
              <a:t> </a:t>
            </a:r>
            <a:r>
              <a:rPr lang="tr-TR" dirty="0" err="1"/>
              <a:t>Domestic</a:t>
            </a:r>
            <a:r>
              <a:rPr lang="tr-TR" dirty="0"/>
              <a:t> </a:t>
            </a:r>
            <a:r>
              <a:rPr lang="tr-TR" dirty="0" err="1"/>
              <a:t>Credit</a:t>
            </a:r>
            <a:r>
              <a:rPr lang="tr-TR" dirty="0"/>
              <a:t> </a:t>
            </a:r>
            <a:r>
              <a:rPr lang="tr-TR" dirty="0" err="1"/>
              <a:t>Growth</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76</a:t>
            </a:fld>
            <a:endParaRPr lang="tr-TR">
              <a:solidFill>
                <a:srgbClr val="FFFFFF"/>
              </a:solidFill>
            </a:endParaRPr>
          </a:p>
        </p:txBody>
      </p:sp>
      <p:sp>
        <p:nvSpPr>
          <p:cNvPr id="6" name="TextBox 5"/>
          <p:cNvSpPr txBox="1"/>
          <p:nvPr/>
        </p:nvSpPr>
        <p:spPr>
          <a:xfrm>
            <a:off x="323528" y="4588313"/>
            <a:ext cx="8568952" cy="307777"/>
          </a:xfrm>
          <a:prstGeom prst="rect">
            <a:avLst/>
          </a:prstGeom>
          <a:noFill/>
        </p:spPr>
        <p:txBody>
          <a:bodyPr wrap="square" rtlCol="0">
            <a:spAutoFit/>
          </a:bodyPr>
          <a:lstStyle/>
          <a:p>
            <a:r>
              <a:rPr lang="tr-TR" sz="1400" b="1" u="sng" dirty="0" err="1" smtClean="0"/>
              <a:t>Note</a:t>
            </a:r>
            <a:r>
              <a:rPr lang="tr-TR" sz="1400" b="1" dirty="0" smtClean="0"/>
              <a:t>: «</a:t>
            </a:r>
            <a:r>
              <a:rPr lang="tr-TR" sz="1400" b="1" dirty="0" err="1" smtClean="0"/>
              <a:t>Before</a:t>
            </a:r>
            <a:r>
              <a:rPr lang="tr-TR" sz="1400" b="1" dirty="0" smtClean="0"/>
              <a:t> 2010»: </a:t>
            </a:r>
            <a:r>
              <a:rPr lang="tr-TR" sz="1400" b="1" dirty="0" err="1" smtClean="0"/>
              <a:t>average</a:t>
            </a:r>
            <a:r>
              <a:rPr lang="tr-TR" sz="1400" b="1" dirty="0" smtClean="0"/>
              <a:t> </a:t>
            </a:r>
            <a:r>
              <a:rPr lang="el-GR" sz="1400" b="1" dirty="0" smtClean="0">
                <a:latin typeface="Times New Roman" panose="02020603050405020304" pitchFamily="18" charset="0"/>
                <a:cs typeface="Times New Roman" panose="02020603050405020304" pitchFamily="18" charset="0"/>
              </a:rPr>
              <a:t>γ</a:t>
            </a:r>
            <a:r>
              <a:rPr lang="tr-TR" sz="1400" b="1" baseline="-25000" dirty="0" smtClean="0"/>
              <a:t>3</a:t>
            </a:r>
            <a:r>
              <a:rPr lang="tr-TR" sz="1400" b="1" dirty="0" smtClean="0"/>
              <a:t>  ;  «</a:t>
            </a:r>
            <a:r>
              <a:rPr lang="tr-TR" sz="1400" b="1" dirty="0" err="1" smtClean="0"/>
              <a:t>After</a:t>
            </a:r>
            <a:r>
              <a:rPr lang="tr-TR" sz="1400" b="1" dirty="0" smtClean="0"/>
              <a:t> 2010»: </a:t>
            </a:r>
            <a:r>
              <a:rPr lang="tr-TR" sz="1400" b="1" dirty="0" err="1" smtClean="0"/>
              <a:t>average</a:t>
            </a:r>
            <a:r>
              <a:rPr lang="tr-TR" sz="1400" b="1" dirty="0" smtClean="0"/>
              <a:t> </a:t>
            </a:r>
            <a:r>
              <a:rPr lang="el-GR" sz="1400" b="1" dirty="0" smtClean="0">
                <a:latin typeface="Times New Roman" panose="02020603050405020304" pitchFamily="18" charset="0"/>
                <a:cs typeface="Times New Roman" panose="02020603050405020304" pitchFamily="18" charset="0"/>
              </a:rPr>
              <a:t>γ</a:t>
            </a:r>
            <a:r>
              <a:rPr lang="tr-TR" sz="1400" b="1" baseline="-25000" dirty="0" smtClean="0"/>
              <a:t>4.</a:t>
            </a:r>
            <a:endParaRPr lang="tr-TR" sz="1400" b="1" baseline="-25000" dirty="0"/>
          </a:p>
        </p:txBody>
      </p:sp>
    </p:spTree>
    <p:extLst>
      <p:ext uri="{BB962C8B-B14F-4D97-AF65-F5344CB8AC3E}">
        <p14:creationId xmlns:p14="http://schemas.microsoft.com/office/powerpoint/2010/main" val="342369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74585183"/>
              </p:ext>
            </p:extLst>
          </p:nvPr>
        </p:nvGraphicFramePr>
        <p:xfrm>
          <a:off x="107505" y="1113588"/>
          <a:ext cx="8784977" cy="3450607"/>
        </p:xfrm>
        <a:graphic>
          <a:graphicData uri="http://schemas.openxmlformats.org/drawingml/2006/table">
            <a:tbl>
              <a:tblPr firstRow="1" bandRow="1">
                <a:tableStyleId>{5C22544A-7EE6-4342-B048-85BDC9FD1C3A}</a:tableStyleId>
              </a:tblPr>
              <a:tblGrid>
                <a:gridCol w="2520282"/>
                <a:gridCol w="1800200"/>
                <a:gridCol w="950505"/>
                <a:gridCol w="1756995"/>
                <a:gridCol w="1756995"/>
              </a:tblGrid>
              <a:tr h="1165860">
                <a:tc>
                  <a:txBody>
                    <a:bodyPr/>
                    <a:lstStyle/>
                    <a:p>
                      <a:pPr algn="ctr"/>
                      <a:r>
                        <a:rPr lang="tr-TR" sz="1200" dirty="0" smtClean="0"/>
                        <a:t>Sensitivity of…</a:t>
                      </a:r>
                      <a:endParaRPr lang="en-US" sz="1200" dirty="0"/>
                    </a:p>
                  </a:txBody>
                  <a:tcPr marT="34290" marB="34290" anchor="ctr" anchorCtr="1"/>
                </a:tc>
                <a:tc>
                  <a:txBody>
                    <a:bodyPr/>
                    <a:lstStyle/>
                    <a:p>
                      <a:pPr algn="ctr"/>
                      <a:r>
                        <a:rPr lang="tr-TR" sz="1200" dirty="0" smtClean="0"/>
                        <a:t>to…</a:t>
                      </a:r>
                      <a:endParaRPr lang="en-US" sz="1200" dirty="0"/>
                    </a:p>
                  </a:txBody>
                  <a:tcPr marT="34290" marB="34290" anchor="ctr" anchorCtr="1"/>
                </a:tc>
                <a:tc>
                  <a:txBody>
                    <a:bodyPr/>
                    <a:lstStyle/>
                    <a:p>
                      <a:pPr algn="ctr"/>
                      <a:r>
                        <a:rPr lang="tr-TR" sz="1200" dirty="0" smtClean="0"/>
                        <a:t>Sample</a:t>
                      </a:r>
                      <a:endParaRPr lang="en-US" sz="1200" dirty="0"/>
                    </a:p>
                  </a:txBody>
                  <a:tcPr marT="34290" marB="34290" anchor="ctr" anchorCtr="1"/>
                </a:tc>
                <a:tc>
                  <a:txBody>
                    <a:bodyPr/>
                    <a:lstStyle/>
                    <a:p>
                      <a:pPr algn="ctr"/>
                      <a:r>
                        <a:rPr lang="tr-TR" sz="1200" dirty="0" smtClean="0"/>
                        <a:t>Result </a:t>
                      </a:r>
                    </a:p>
                    <a:p>
                      <a:pPr algn="ctr"/>
                      <a:r>
                        <a:rPr lang="tr-TR" sz="1200" dirty="0" smtClean="0"/>
                        <a:t>(statistically significant)</a:t>
                      </a:r>
                    </a:p>
                    <a:p>
                      <a:pPr algn="ctr"/>
                      <a:r>
                        <a:rPr lang="tr-TR" sz="1200" dirty="0" smtClean="0"/>
                        <a:t>(after controlling for domestic factors)</a:t>
                      </a:r>
                      <a:endParaRPr lang="en-US" sz="1200" dirty="0"/>
                    </a:p>
                  </a:txBody>
                  <a:tcPr marT="34290" marB="34290" anchor="ctr" anchorCtr="1"/>
                </a:tc>
                <a:tc>
                  <a:txBody>
                    <a:bodyPr/>
                    <a:lstStyle/>
                    <a:p>
                      <a:pPr marL="0" algn="ctr" defTabSz="914400" rtl="0" eaLnBrk="1" latinLnBrk="0" hangingPunct="1"/>
                      <a:r>
                        <a:rPr lang="tr-TR" sz="1200" b="1" kern="1200" dirty="0" err="1" smtClean="0">
                          <a:solidFill>
                            <a:schemeClr val="lt1"/>
                          </a:solidFill>
                          <a:latin typeface="+mn-lt"/>
                          <a:ea typeface="+mn-ea"/>
                          <a:cs typeface="+mn-cs"/>
                        </a:rPr>
                        <a:t>Robustness</a:t>
                      </a:r>
                      <a:endParaRPr lang="en-US" sz="1200" b="1" kern="1200" dirty="0">
                        <a:solidFill>
                          <a:schemeClr val="lt1"/>
                        </a:solidFill>
                        <a:latin typeface="+mn-lt"/>
                        <a:ea typeface="+mn-ea"/>
                        <a:cs typeface="+mn-cs"/>
                      </a:endParaRPr>
                    </a:p>
                  </a:txBody>
                  <a:tcPr marT="34290" marB="34290" anchor="ctr" anchorCtr="1"/>
                </a:tc>
              </a:tr>
              <a:tr h="936007">
                <a:tc>
                  <a:txBody>
                    <a:bodyPr/>
                    <a:lstStyle/>
                    <a:p>
                      <a:r>
                        <a:rPr lang="tr-TR" sz="1200" dirty="0" smtClean="0"/>
                        <a:t>Bank-based </a:t>
                      </a:r>
                      <a:r>
                        <a:rPr lang="tr-TR" sz="1200" dirty="0" err="1" smtClean="0"/>
                        <a:t>cross-border</a:t>
                      </a:r>
                      <a:r>
                        <a:rPr lang="tr-TR" sz="1200" dirty="0" smtClean="0"/>
                        <a:t> </a:t>
                      </a:r>
                      <a:r>
                        <a:rPr lang="tr-TR" sz="1200" dirty="0" err="1" smtClean="0"/>
                        <a:t>portfolio</a:t>
                      </a:r>
                      <a:r>
                        <a:rPr lang="tr-TR" sz="1200" dirty="0" smtClean="0"/>
                        <a:t> flows</a:t>
                      </a:r>
                      <a:endParaRPr lang="en-US" sz="1200" i="1" dirty="0"/>
                    </a:p>
                  </a:txBody>
                  <a:tcPr marT="34290" marB="34290" anchor="ctr"/>
                </a:tc>
                <a:tc>
                  <a:txBody>
                    <a:bodyPr/>
                    <a:lstStyle/>
                    <a:p>
                      <a:r>
                        <a:rPr lang="tr-TR" sz="1200" dirty="0" smtClean="0"/>
                        <a:t>VIX</a:t>
                      </a:r>
                      <a:endParaRPr lang="en-US" sz="1200" b="0" i="1" dirty="0">
                        <a:solidFill>
                          <a:schemeClr val="tx1"/>
                        </a:solidFill>
                      </a:endParaRPr>
                    </a:p>
                  </a:txBody>
                  <a:tcPr marT="34290" marB="34290" anchor="ctr" anchorCtr="1"/>
                </a:tc>
                <a:tc>
                  <a:txBody>
                    <a:bodyPr/>
                    <a:lstStyle/>
                    <a:p>
                      <a:r>
                        <a:rPr lang="tr-TR" sz="1200" dirty="0" err="1" smtClean="0"/>
                        <a:t>All</a:t>
                      </a:r>
                      <a:endParaRPr lang="tr-TR" sz="1200" i="1" dirty="0" smtClean="0"/>
                    </a:p>
                  </a:txBody>
                  <a:tcPr marT="34290" marB="34290" anchor="ctr" anchorCtr="1"/>
                </a:tc>
                <a:tc>
                  <a:txBody>
                    <a:bodyPr/>
                    <a:lstStyle/>
                    <a:p>
                      <a:r>
                        <a:rPr lang="tr-TR" sz="1200" dirty="0" err="1" smtClean="0"/>
                        <a:t>lower</a:t>
                      </a:r>
                      <a:r>
                        <a:rPr lang="tr-TR" sz="1200" dirty="0" smtClean="0"/>
                        <a:t> (</a:t>
                      </a:r>
                      <a:r>
                        <a:rPr lang="tr-TR" sz="1200" dirty="0" err="1" smtClean="0"/>
                        <a:t>for</a:t>
                      </a:r>
                      <a:r>
                        <a:rPr lang="tr-TR" sz="1200" dirty="0" smtClean="0"/>
                        <a:t> TR)</a:t>
                      </a:r>
                      <a:endParaRPr lang="en-US" sz="1200" i="1" dirty="0"/>
                    </a:p>
                  </a:txBody>
                  <a:tcPr marT="34290" marB="34290" anchor="ctr" anchorCtr="1"/>
                </a:tc>
                <a:tc>
                  <a:txBody>
                    <a:bodyPr/>
                    <a:lstStyle/>
                    <a:p>
                      <a:r>
                        <a:rPr lang="tr-TR" sz="1100" i="0" dirty="0" smtClean="0"/>
                        <a:t>. Using EM</a:t>
                      </a:r>
                      <a:r>
                        <a:rPr lang="tr-TR" sz="1100" i="0" baseline="0" dirty="0" smtClean="0"/>
                        <a:t> </a:t>
                      </a:r>
                      <a:r>
                        <a:rPr lang="tr-TR" sz="1100" i="0" baseline="0" dirty="0" err="1" smtClean="0"/>
                        <a:t>sample</a:t>
                      </a:r>
                      <a:r>
                        <a:rPr lang="tr-TR" sz="1100" i="0" baseline="0" dirty="0" smtClean="0"/>
                        <a:t>;</a:t>
                      </a:r>
                    </a:p>
                    <a:p>
                      <a:r>
                        <a:rPr lang="tr-TR" sz="1100" i="0" baseline="0" dirty="0" smtClean="0"/>
                        <a:t>. Using BOP data </a:t>
                      </a:r>
                      <a:r>
                        <a:rPr lang="tr-TR" sz="1100" i="0" baseline="0" dirty="0" err="1" smtClean="0"/>
                        <a:t>for</a:t>
                      </a:r>
                      <a:r>
                        <a:rPr lang="tr-TR" sz="1100" i="0" baseline="0" dirty="0" smtClean="0"/>
                        <a:t> </a:t>
                      </a:r>
                      <a:r>
                        <a:rPr lang="tr-TR" sz="1100" i="0" baseline="0" dirty="0" err="1" smtClean="0"/>
                        <a:t>gross</a:t>
                      </a:r>
                      <a:r>
                        <a:rPr lang="tr-TR" sz="1100" i="0" baseline="0" dirty="0" smtClean="0"/>
                        <a:t>/net </a:t>
                      </a:r>
                      <a:r>
                        <a:rPr lang="tr-TR" sz="1100" i="0" baseline="0" dirty="0" err="1" smtClean="0"/>
                        <a:t>inflows</a:t>
                      </a:r>
                      <a:r>
                        <a:rPr lang="tr-TR" sz="1100" i="0" baseline="0" dirty="0" smtClean="0"/>
                        <a:t>.</a:t>
                      </a:r>
                    </a:p>
                  </a:txBody>
                  <a:tcPr marT="34290" marB="34290" anchor="ctr" anchorCtr="1"/>
                </a:tc>
              </a:tr>
              <a:tr h="1348740">
                <a:tc>
                  <a:txBody>
                    <a:bodyPr/>
                    <a:lstStyle/>
                    <a:p>
                      <a:pPr marL="0" indent="0"/>
                      <a:r>
                        <a:rPr lang="tr-TR" sz="1200" dirty="0" smtClean="0"/>
                        <a:t>Real Domestic Credit Growth</a:t>
                      </a:r>
                      <a:endParaRPr lang="en-US" sz="1200" dirty="0"/>
                    </a:p>
                  </a:txBody>
                  <a:tcPr marT="34290" marB="34290" anchor="ctr"/>
                </a:tc>
                <a:tc>
                  <a:txBody>
                    <a:bodyPr/>
                    <a:lstStyle/>
                    <a:p>
                      <a:r>
                        <a:rPr lang="tr-TR" sz="1200" dirty="0" smtClean="0"/>
                        <a:t>Bank-</a:t>
                      </a:r>
                      <a:r>
                        <a:rPr lang="tr-TR" sz="1200" dirty="0" err="1" smtClean="0"/>
                        <a:t>based</a:t>
                      </a:r>
                      <a:r>
                        <a:rPr lang="tr-TR" sz="1200" dirty="0" smtClean="0"/>
                        <a:t> </a:t>
                      </a:r>
                      <a:r>
                        <a:rPr lang="tr-TR" sz="1200" dirty="0" err="1" smtClean="0"/>
                        <a:t>cross-border</a:t>
                      </a:r>
                      <a:r>
                        <a:rPr lang="tr-TR" sz="1200" dirty="0" smtClean="0"/>
                        <a:t> </a:t>
                      </a:r>
                      <a:r>
                        <a:rPr lang="tr-TR" sz="1200" dirty="0" err="1" smtClean="0"/>
                        <a:t>portfolio</a:t>
                      </a:r>
                      <a:r>
                        <a:rPr lang="tr-TR" sz="1200" dirty="0" smtClean="0"/>
                        <a:t> </a:t>
                      </a:r>
                      <a:r>
                        <a:rPr lang="tr-TR" sz="1200" dirty="0" err="1" smtClean="0"/>
                        <a:t>flows</a:t>
                      </a:r>
                      <a:endParaRPr lang="en-US" sz="1200" i="1" dirty="0"/>
                    </a:p>
                  </a:txBody>
                  <a:tcPr marT="34290" marB="34290" anchor="ctr" anchorCtr="1"/>
                </a:tc>
                <a:tc>
                  <a:txBody>
                    <a:bodyPr/>
                    <a:lstStyle/>
                    <a:p>
                      <a:r>
                        <a:rPr lang="tr-TR" sz="1200" dirty="0" err="1" smtClean="0"/>
                        <a:t>All</a:t>
                      </a:r>
                      <a:endParaRPr lang="en-US" sz="1200" dirty="0" smtClean="0"/>
                    </a:p>
                  </a:txBody>
                  <a:tcPr marT="34290" marB="34290" anchor="ctr" anchorCtr="1"/>
                </a:tc>
                <a:tc>
                  <a:txBody>
                    <a:bodyPr/>
                    <a:lstStyle/>
                    <a:p>
                      <a:r>
                        <a:rPr lang="tr-TR" sz="1200" dirty="0" err="1" smtClean="0"/>
                        <a:t>lower</a:t>
                      </a:r>
                      <a:r>
                        <a:rPr lang="tr-TR" sz="1200" dirty="0" smtClean="0"/>
                        <a:t> (</a:t>
                      </a:r>
                      <a:r>
                        <a:rPr lang="tr-TR" sz="1200" dirty="0" err="1" smtClean="0"/>
                        <a:t>for</a:t>
                      </a:r>
                      <a:r>
                        <a:rPr lang="tr-TR" sz="1200" dirty="0" smtClean="0"/>
                        <a:t> TR </a:t>
                      </a:r>
                      <a:r>
                        <a:rPr lang="tr-TR" sz="1200" dirty="0" err="1" smtClean="0"/>
                        <a:t>and</a:t>
                      </a:r>
                      <a:r>
                        <a:rPr lang="tr-TR" sz="1200" dirty="0" smtClean="0"/>
                        <a:t> </a:t>
                      </a:r>
                      <a:r>
                        <a:rPr lang="tr-TR" sz="1200" dirty="0" err="1" smtClean="0"/>
                        <a:t>many</a:t>
                      </a:r>
                      <a:r>
                        <a:rPr lang="tr-TR" sz="1200" dirty="0" smtClean="0"/>
                        <a:t> </a:t>
                      </a:r>
                      <a:r>
                        <a:rPr lang="tr-TR" sz="1200" dirty="0" err="1" smtClean="0"/>
                        <a:t>other</a:t>
                      </a:r>
                      <a:r>
                        <a:rPr lang="tr-TR" sz="1200" dirty="0" smtClean="0"/>
                        <a:t> EM)</a:t>
                      </a:r>
                      <a:endParaRPr lang="en-US" sz="1200" dirty="0"/>
                    </a:p>
                  </a:txBody>
                  <a:tcPr marT="34290" marB="34290" anchor="ctr" anchorCtr="1"/>
                </a:tc>
                <a:tc>
                  <a:txBody>
                    <a:bodyPr/>
                    <a:lstStyle/>
                    <a:p>
                      <a:r>
                        <a:rPr lang="tr-TR" sz="1100" i="0" dirty="0" smtClean="0"/>
                        <a:t>. Using EM</a:t>
                      </a:r>
                      <a:r>
                        <a:rPr lang="tr-TR" sz="1100" i="0" baseline="0" dirty="0" smtClean="0"/>
                        <a:t> </a:t>
                      </a:r>
                      <a:r>
                        <a:rPr lang="tr-TR" sz="1100" i="0" baseline="0" dirty="0" err="1" smtClean="0"/>
                        <a:t>sample</a:t>
                      </a:r>
                      <a:r>
                        <a:rPr lang="tr-TR" sz="1100" i="0" baseline="0" dirty="0" smtClean="0"/>
                        <a:t>;</a:t>
                      </a:r>
                    </a:p>
                    <a:p>
                      <a:r>
                        <a:rPr lang="tr-TR" sz="1100" i="0" baseline="0" dirty="0" smtClean="0"/>
                        <a:t>. Using 2010Q3 </a:t>
                      </a:r>
                      <a:r>
                        <a:rPr lang="tr-TR" sz="1100" i="0" baseline="0" dirty="0" err="1" smtClean="0"/>
                        <a:t>or</a:t>
                      </a:r>
                      <a:r>
                        <a:rPr lang="tr-TR" sz="1100" i="0" baseline="0" dirty="0" smtClean="0"/>
                        <a:t> 2011Q1 as </a:t>
                      </a:r>
                      <a:r>
                        <a:rPr lang="tr-TR" sz="1100" i="0" baseline="0" dirty="0" err="1" smtClean="0"/>
                        <a:t>the</a:t>
                      </a:r>
                      <a:r>
                        <a:rPr lang="tr-TR" sz="1100" i="0" baseline="0" dirty="0" smtClean="0"/>
                        <a:t> start of </a:t>
                      </a:r>
                      <a:r>
                        <a:rPr lang="tr-TR" sz="1100" i="0" baseline="0" dirty="0" err="1" smtClean="0"/>
                        <a:t>prudential</a:t>
                      </a:r>
                      <a:r>
                        <a:rPr lang="tr-TR" sz="1100" i="0" baseline="0" dirty="0" smtClean="0"/>
                        <a:t> </a:t>
                      </a:r>
                      <a:r>
                        <a:rPr lang="tr-TR" sz="1100" i="0" baseline="0" dirty="0" err="1" smtClean="0"/>
                        <a:t>framework</a:t>
                      </a:r>
                      <a:r>
                        <a:rPr lang="tr-TR" sz="1100" i="0" baseline="0" dirty="0" smtClean="0"/>
                        <a:t>;</a:t>
                      </a:r>
                    </a:p>
                    <a:p>
                      <a:r>
                        <a:rPr lang="tr-TR" sz="1100" i="0" baseline="0" dirty="0" smtClean="0"/>
                        <a:t>. </a:t>
                      </a:r>
                      <a:r>
                        <a:rPr lang="tr-TR" sz="1100" i="0" baseline="0" dirty="0" err="1" smtClean="0"/>
                        <a:t>Constructing</a:t>
                      </a:r>
                      <a:r>
                        <a:rPr lang="tr-TR" sz="1100" i="0" baseline="0" dirty="0" smtClean="0"/>
                        <a:t> a </a:t>
                      </a:r>
                      <a:r>
                        <a:rPr lang="tr-TR" sz="1100" i="0" baseline="0" dirty="0" err="1" smtClean="0"/>
                        <a:t>MaPP</a:t>
                      </a:r>
                      <a:r>
                        <a:rPr lang="tr-TR" sz="1100" i="0" baseline="0" dirty="0" smtClean="0"/>
                        <a:t> </a:t>
                      </a:r>
                      <a:r>
                        <a:rPr lang="tr-TR" sz="1100" i="0" baseline="0" dirty="0" err="1" smtClean="0"/>
                        <a:t>index</a:t>
                      </a:r>
                      <a:r>
                        <a:rPr lang="tr-TR" sz="1100" i="0" baseline="0" dirty="0" smtClean="0"/>
                        <a:t> </a:t>
                      </a:r>
                      <a:r>
                        <a:rPr lang="tr-TR" sz="1100" i="0" baseline="0" dirty="0" err="1" smtClean="0"/>
                        <a:t>for</a:t>
                      </a:r>
                      <a:r>
                        <a:rPr lang="tr-TR" sz="1100" i="0" baseline="0" dirty="0" smtClean="0"/>
                        <a:t> </a:t>
                      </a:r>
                      <a:r>
                        <a:rPr lang="tr-TR" sz="1100" i="0" baseline="0" dirty="0" err="1" smtClean="0"/>
                        <a:t>each</a:t>
                      </a:r>
                      <a:r>
                        <a:rPr lang="tr-TR" sz="1100" i="0" baseline="0" dirty="0" smtClean="0"/>
                        <a:t> </a:t>
                      </a:r>
                      <a:r>
                        <a:rPr lang="tr-TR" sz="1100" i="0" baseline="0" dirty="0" err="1" smtClean="0"/>
                        <a:t>country</a:t>
                      </a:r>
                      <a:r>
                        <a:rPr lang="tr-TR" sz="1100" i="0" baseline="0" dirty="0" smtClean="0"/>
                        <a:t> (in </a:t>
                      </a:r>
                      <a:r>
                        <a:rPr lang="tr-TR" sz="1100" i="0" baseline="0" dirty="0" err="1" smtClean="0"/>
                        <a:t>progress</a:t>
                      </a:r>
                      <a:r>
                        <a:rPr lang="tr-TR" sz="1100" i="0" baseline="0" dirty="0" smtClean="0"/>
                        <a:t>).</a:t>
                      </a:r>
                      <a:endParaRPr lang="en-US" sz="1100" dirty="0"/>
                    </a:p>
                  </a:txBody>
                  <a:tcPr marT="34290" marB="34290" anchor="ctr" anchorCtr="1"/>
                </a:tc>
              </a:tr>
            </a:tbl>
          </a:graphicData>
        </a:graphic>
      </p:graphicFrame>
      <p:sp>
        <p:nvSpPr>
          <p:cNvPr id="2" name="Title 1"/>
          <p:cNvSpPr>
            <a:spLocks noGrp="1"/>
          </p:cNvSpPr>
          <p:nvPr>
            <p:ph type="title"/>
          </p:nvPr>
        </p:nvSpPr>
        <p:spPr/>
        <p:txBody>
          <a:bodyPr/>
          <a:lstStyle/>
          <a:p>
            <a:r>
              <a:rPr lang="tr-TR" dirty="0" err="1" smtClean="0"/>
              <a:t>Summary</a:t>
            </a:r>
            <a:r>
              <a:rPr lang="tr-TR" dirty="0" smtClean="0"/>
              <a:t> </a:t>
            </a:r>
            <a:r>
              <a:rPr lang="tr-TR" dirty="0" err="1" smtClean="0"/>
              <a:t>and</a:t>
            </a:r>
            <a:r>
              <a:rPr lang="tr-TR" dirty="0" smtClean="0"/>
              <a:t> </a:t>
            </a:r>
            <a:r>
              <a:rPr lang="tr-TR" dirty="0" err="1" smtClean="0"/>
              <a:t>Robustness</a:t>
            </a:r>
            <a:endParaRPr lang="tr-TR" dirty="0"/>
          </a:p>
        </p:txBody>
      </p:sp>
      <p:sp>
        <p:nvSpPr>
          <p:cNvPr id="3" name="Slide Number Placeholder 2"/>
          <p:cNvSpPr>
            <a:spLocks noGrp="1"/>
          </p:cNvSpPr>
          <p:nvPr>
            <p:ph type="sldNum" sz="quarter" idx="12"/>
          </p:nvPr>
        </p:nvSpPr>
        <p:spPr/>
        <p:txBody>
          <a:bodyPr/>
          <a:lstStyle/>
          <a:p>
            <a:fld id="{506F0761-BE16-4D04-A06F-2D928E2DA77D}" type="slidenum">
              <a:rPr lang="tr-TR" smtClean="0">
                <a:solidFill>
                  <a:srgbClr val="FFFFFF"/>
                </a:solidFill>
              </a:rPr>
              <a:pPr/>
              <a:t>77</a:t>
            </a:fld>
            <a:endParaRPr lang="tr-TR">
              <a:solidFill>
                <a:srgbClr val="FFFFFF"/>
              </a:solidFill>
            </a:endParaRPr>
          </a:p>
        </p:txBody>
      </p:sp>
    </p:spTree>
    <p:extLst>
      <p:ext uri="{BB962C8B-B14F-4D97-AF65-F5344CB8AC3E}">
        <p14:creationId xmlns:p14="http://schemas.microsoft.com/office/powerpoint/2010/main" val="342155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508" y="1005576"/>
            <a:ext cx="8375956" cy="2554545"/>
          </a:xfrm>
          <a:prstGeom prst="rect">
            <a:avLst/>
          </a:prstGeom>
          <a:noFill/>
        </p:spPr>
        <p:txBody>
          <a:bodyPr wrap="square">
            <a:spAutoFit/>
          </a:bodyPr>
          <a:lstStyle/>
          <a:p>
            <a:pPr lvl="1" indent="-342900" fontAlgn="auto">
              <a:spcBef>
                <a:spcPts val="0"/>
              </a:spcBef>
              <a:spcAft>
                <a:spcPts val="0"/>
              </a:spcAft>
              <a:buFont typeface="Arial" panose="020B0604020202020204" pitchFamily="34" charset="0"/>
              <a:buChar char="•"/>
              <a:defRPr/>
            </a:pPr>
            <a:r>
              <a:rPr lang="tr-TR" sz="2000" dirty="0" smtClean="0">
                <a:latin typeface="+mn-lt"/>
                <a:cs typeface="+mn-cs"/>
              </a:rPr>
              <a:t>The new </a:t>
            </a:r>
            <a:r>
              <a:rPr lang="tr-TR" sz="2000" dirty="0" err="1" smtClean="0">
                <a:latin typeface="+mn-lt"/>
                <a:cs typeface="+mn-cs"/>
              </a:rPr>
              <a:t>framework</a:t>
            </a:r>
            <a:r>
              <a:rPr lang="tr-TR" sz="2000" dirty="0" smtClean="0">
                <a:latin typeface="+mn-lt"/>
                <a:cs typeface="+mn-cs"/>
              </a:rPr>
              <a:t> </a:t>
            </a:r>
            <a:r>
              <a:rPr lang="tr-TR" sz="2000" dirty="0" err="1" smtClean="0">
                <a:latin typeface="+mn-lt"/>
                <a:cs typeface="+mn-cs"/>
              </a:rPr>
              <a:t>appears</a:t>
            </a:r>
            <a:r>
              <a:rPr lang="tr-TR" sz="2000" dirty="0" smtClean="0">
                <a:latin typeface="+mn-lt"/>
                <a:cs typeface="+mn-cs"/>
              </a:rPr>
              <a:t> effective in managing capital inflows and mitigating financial stability risks compared to average of the rest of the economies.</a:t>
            </a:r>
          </a:p>
          <a:p>
            <a:pPr lvl="1" indent="-342900" fontAlgn="auto">
              <a:spcBef>
                <a:spcPts val="0"/>
              </a:spcBef>
              <a:spcAft>
                <a:spcPts val="0"/>
              </a:spcAft>
              <a:buFont typeface="Arial" panose="020B0604020202020204" pitchFamily="34" charset="0"/>
              <a:buChar char="•"/>
              <a:defRPr/>
            </a:pPr>
            <a:endParaRPr lang="tr-TR" sz="2000" dirty="0">
              <a:latin typeface="+mn-lt"/>
              <a:cs typeface="+mn-cs"/>
            </a:endParaRPr>
          </a:p>
          <a:p>
            <a:pPr lvl="1" indent="-342900" fontAlgn="auto">
              <a:spcBef>
                <a:spcPts val="0"/>
              </a:spcBef>
              <a:spcAft>
                <a:spcPts val="0"/>
              </a:spcAft>
              <a:buFont typeface="Arial" panose="020B0604020202020204" pitchFamily="34" charset="0"/>
              <a:buChar char="•"/>
              <a:defRPr/>
            </a:pPr>
            <a:r>
              <a:rPr lang="tr-TR" sz="2000" dirty="0" err="1" smtClean="0">
                <a:latin typeface="+mn-lt"/>
                <a:cs typeface="+mn-cs"/>
              </a:rPr>
              <a:t>For</a:t>
            </a:r>
            <a:r>
              <a:rPr lang="tr-TR" sz="2000" dirty="0" smtClean="0">
                <a:latin typeface="+mn-lt"/>
                <a:cs typeface="+mn-cs"/>
              </a:rPr>
              <a:t> </a:t>
            </a:r>
            <a:r>
              <a:rPr lang="tr-TR" sz="2000" dirty="0" err="1" smtClean="0">
                <a:latin typeface="+mn-lt"/>
                <a:cs typeface="+mn-cs"/>
              </a:rPr>
              <a:t>most</a:t>
            </a:r>
            <a:r>
              <a:rPr lang="tr-TR" sz="2000" dirty="0" smtClean="0">
                <a:latin typeface="+mn-lt"/>
                <a:cs typeface="+mn-cs"/>
              </a:rPr>
              <a:t> </a:t>
            </a:r>
            <a:r>
              <a:rPr lang="tr-TR" sz="2000" dirty="0" err="1" smtClean="0">
                <a:latin typeface="+mn-lt"/>
                <a:cs typeface="+mn-cs"/>
              </a:rPr>
              <a:t>emerging</a:t>
            </a:r>
            <a:r>
              <a:rPr lang="tr-TR" sz="2000" dirty="0" smtClean="0">
                <a:latin typeface="+mn-lt"/>
                <a:cs typeface="+mn-cs"/>
              </a:rPr>
              <a:t> </a:t>
            </a:r>
            <a:r>
              <a:rPr lang="tr-TR" sz="2000" dirty="0" err="1" smtClean="0">
                <a:latin typeface="+mn-lt"/>
                <a:cs typeface="+mn-cs"/>
              </a:rPr>
              <a:t>countries</a:t>
            </a:r>
            <a:r>
              <a:rPr lang="tr-TR" sz="2000" dirty="0" smtClean="0">
                <a:latin typeface="+mn-lt"/>
                <a:cs typeface="+mn-cs"/>
              </a:rPr>
              <a:t>, </a:t>
            </a:r>
            <a:r>
              <a:rPr lang="tr-TR" sz="2000" dirty="0" err="1" smtClean="0">
                <a:latin typeface="+mn-lt"/>
                <a:cs typeface="+mn-cs"/>
              </a:rPr>
              <a:t>the</a:t>
            </a:r>
            <a:r>
              <a:rPr lang="tr-TR" sz="2000" dirty="0" smtClean="0">
                <a:latin typeface="+mn-lt"/>
                <a:cs typeface="+mn-cs"/>
              </a:rPr>
              <a:t> </a:t>
            </a:r>
            <a:r>
              <a:rPr lang="tr-TR" sz="2000" dirty="0" err="1" smtClean="0">
                <a:latin typeface="+mn-lt"/>
                <a:cs typeface="+mn-cs"/>
              </a:rPr>
              <a:t>macroprudential</a:t>
            </a:r>
            <a:r>
              <a:rPr lang="tr-TR" sz="2000" dirty="0" smtClean="0">
                <a:latin typeface="+mn-lt"/>
                <a:cs typeface="+mn-cs"/>
              </a:rPr>
              <a:t> </a:t>
            </a:r>
            <a:r>
              <a:rPr lang="tr-TR" sz="2000" dirty="0" err="1" smtClean="0">
                <a:latin typeface="+mn-lt"/>
                <a:cs typeface="+mn-cs"/>
              </a:rPr>
              <a:t>frameworks</a:t>
            </a:r>
            <a:r>
              <a:rPr lang="tr-TR" sz="2000" dirty="0" smtClean="0">
                <a:latin typeface="+mn-lt"/>
                <a:cs typeface="+mn-cs"/>
              </a:rPr>
              <a:t> </a:t>
            </a:r>
            <a:r>
              <a:rPr lang="tr-TR" sz="2000" dirty="0" err="1" smtClean="0">
                <a:latin typeface="+mn-lt"/>
                <a:cs typeface="+mn-cs"/>
              </a:rPr>
              <a:t>seem</a:t>
            </a:r>
            <a:r>
              <a:rPr lang="tr-TR" sz="2000" dirty="0" smtClean="0">
                <a:latin typeface="+mn-lt"/>
                <a:cs typeface="+mn-cs"/>
              </a:rPr>
              <a:t> </a:t>
            </a:r>
            <a:r>
              <a:rPr lang="tr-TR" sz="2000" dirty="0" err="1" smtClean="0">
                <a:latin typeface="+mn-lt"/>
                <a:cs typeface="+mn-cs"/>
              </a:rPr>
              <a:t>helpful</a:t>
            </a:r>
            <a:r>
              <a:rPr lang="tr-TR" sz="2000" dirty="0" smtClean="0">
                <a:latin typeface="+mn-lt"/>
                <a:cs typeface="+mn-cs"/>
              </a:rPr>
              <a:t> in </a:t>
            </a:r>
            <a:r>
              <a:rPr lang="tr-TR" sz="2000" dirty="0" err="1" smtClean="0">
                <a:latin typeface="+mn-lt"/>
                <a:cs typeface="+mn-cs"/>
              </a:rPr>
              <a:t>reducing</a:t>
            </a:r>
            <a:r>
              <a:rPr lang="tr-TR" sz="2000" dirty="0" smtClean="0">
                <a:latin typeface="+mn-lt"/>
                <a:cs typeface="+mn-cs"/>
              </a:rPr>
              <a:t> </a:t>
            </a:r>
            <a:r>
              <a:rPr lang="tr-TR" sz="2000" dirty="0" err="1" smtClean="0">
                <a:latin typeface="+mn-lt"/>
                <a:cs typeface="+mn-cs"/>
              </a:rPr>
              <a:t>the</a:t>
            </a:r>
            <a:r>
              <a:rPr lang="tr-TR" sz="2000" dirty="0" smtClean="0">
                <a:latin typeface="+mn-lt"/>
                <a:cs typeface="+mn-cs"/>
              </a:rPr>
              <a:t> </a:t>
            </a:r>
            <a:r>
              <a:rPr lang="tr-TR" sz="2000" dirty="0" err="1" smtClean="0">
                <a:latin typeface="+mn-lt"/>
                <a:cs typeface="+mn-cs"/>
              </a:rPr>
              <a:t>sensitivity</a:t>
            </a:r>
            <a:r>
              <a:rPr lang="tr-TR" sz="2000" dirty="0" smtClean="0">
                <a:latin typeface="+mn-lt"/>
                <a:cs typeface="+mn-cs"/>
              </a:rPr>
              <a:t> of </a:t>
            </a:r>
            <a:r>
              <a:rPr lang="tr-TR" sz="2000" dirty="0" err="1" smtClean="0">
                <a:latin typeface="+mn-lt"/>
                <a:cs typeface="+mn-cs"/>
              </a:rPr>
              <a:t>domestic</a:t>
            </a:r>
            <a:r>
              <a:rPr lang="tr-TR" sz="2000" dirty="0" smtClean="0">
                <a:latin typeface="+mn-lt"/>
                <a:cs typeface="+mn-cs"/>
              </a:rPr>
              <a:t> </a:t>
            </a:r>
            <a:r>
              <a:rPr lang="tr-TR" sz="2000" dirty="0" err="1" smtClean="0">
                <a:latin typeface="+mn-lt"/>
                <a:cs typeface="+mn-cs"/>
              </a:rPr>
              <a:t>credit</a:t>
            </a:r>
            <a:r>
              <a:rPr lang="tr-TR" sz="2000" dirty="0" smtClean="0">
                <a:latin typeface="+mn-lt"/>
                <a:cs typeface="+mn-cs"/>
              </a:rPr>
              <a:t> </a:t>
            </a:r>
            <a:r>
              <a:rPr lang="tr-TR" sz="2000" dirty="0" err="1" smtClean="0">
                <a:latin typeface="+mn-lt"/>
                <a:cs typeface="+mn-cs"/>
              </a:rPr>
              <a:t>growth</a:t>
            </a:r>
            <a:r>
              <a:rPr lang="tr-TR" sz="2000" dirty="0" smtClean="0">
                <a:latin typeface="+mn-lt"/>
                <a:cs typeface="+mn-cs"/>
              </a:rPr>
              <a:t> </a:t>
            </a:r>
            <a:r>
              <a:rPr lang="tr-TR" sz="2000" dirty="0" err="1" smtClean="0">
                <a:latin typeface="+mn-lt"/>
                <a:cs typeface="+mn-cs"/>
              </a:rPr>
              <a:t>to</a:t>
            </a:r>
            <a:r>
              <a:rPr lang="tr-TR" sz="2000" dirty="0" smtClean="0">
                <a:latin typeface="+mn-lt"/>
                <a:cs typeface="+mn-cs"/>
              </a:rPr>
              <a:t> </a:t>
            </a:r>
            <a:r>
              <a:rPr lang="tr-TR" sz="2000" dirty="0" err="1" smtClean="0">
                <a:latin typeface="+mn-lt"/>
                <a:cs typeface="+mn-cs"/>
              </a:rPr>
              <a:t>cross-border</a:t>
            </a:r>
            <a:r>
              <a:rPr lang="tr-TR" sz="2000" dirty="0" smtClean="0">
                <a:latin typeface="+mn-lt"/>
                <a:cs typeface="+mn-cs"/>
              </a:rPr>
              <a:t> </a:t>
            </a:r>
            <a:r>
              <a:rPr lang="tr-TR" sz="2000" dirty="0" err="1" smtClean="0">
                <a:latin typeface="+mn-lt"/>
                <a:cs typeface="+mn-cs"/>
              </a:rPr>
              <a:t>portfolio</a:t>
            </a:r>
            <a:r>
              <a:rPr lang="tr-TR" sz="2000" dirty="0" smtClean="0">
                <a:latin typeface="+mn-lt"/>
                <a:cs typeface="+mn-cs"/>
              </a:rPr>
              <a:t> </a:t>
            </a:r>
            <a:r>
              <a:rPr lang="tr-TR" sz="2000" dirty="0" err="1" smtClean="0">
                <a:latin typeface="+mn-lt"/>
                <a:cs typeface="+mn-cs"/>
              </a:rPr>
              <a:t>flows</a:t>
            </a:r>
            <a:r>
              <a:rPr lang="tr-TR" sz="2000" dirty="0" smtClean="0">
                <a:latin typeface="+mn-lt"/>
                <a:cs typeface="+mn-cs"/>
              </a:rPr>
              <a:t>.</a:t>
            </a:r>
          </a:p>
          <a:p>
            <a:pPr lvl="1" indent="-342900" fontAlgn="auto">
              <a:spcBef>
                <a:spcPts val="0"/>
              </a:spcBef>
              <a:spcAft>
                <a:spcPts val="0"/>
              </a:spcAft>
              <a:buFont typeface="Arial" panose="020B0604020202020204" pitchFamily="34" charset="0"/>
              <a:buChar char="•"/>
              <a:defRPr/>
            </a:pPr>
            <a:endParaRPr lang="tr-TR" sz="2000" dirty="0">
              <a:latin typeface="+mn-lt"/>
              <a:cs typeface="+mn-cs"/>
            </a:endParaRPr>
          </a:p>
        </p:txBody>
      </p:sp>
      <p:sp>
        <p:nvSpPr>
          <p:cNvPr id="3" name="Title 2"/>
          <p:cNvSpPr>
            <a:spLocks noGrp="1"/>
          </p:cNvSpPr>
          <p:nvPr>
            <p:ph type="title"/>
          </p:nvPr>
        </p:nvSpPr>
        <p:spPr/>
        <p:txBody>
          <a:bodyPr/>
          <a:lstStyle/>
          <a:p>
            <a:r>
              <a:rPr lang="tr-TR" dirty="0" smtClean="0"/>
              <a:t>Final </a:t>
            </a:r>
            <a:r>
              <a:rPr lang="tr-TR" dirty="0" err="1" smtClean="0"/>
              <a:t>Remarks</a:t>
            </a:r>
            <a:endParaRPr lang="tr-TR" dirty="0"/>
          </a:p>
        </p:txBody>
      </p:sp>
      <p:sp>
        <p:nvSpPr>
          <p:cNvPr id="5" name="Slide Number Placeholder 4"/>
          <p:cNvSpPr>
            <a:spLocks noGrp="1"/>
          </p:cNvSpPr>
          <p:nvPr>
            <p:ph type="sldNum" sz="quarter" idx="12"/>
          </p:nvPr>
        </p:nvSpPr>
        <p:spPr/>
        <p:txBody>
          <a:bodyPr/>
          <a:lstStyle/>
          <a:p>
            <a:fld id="{506F0761-BE16-4D04-A06F-2D928E2DA77D}" type="slidenum">
              <a:rPr lang="tr-TR" smtClean="0">
                <a:solidFill>
                  <a:srgbClr val="FFFFFF"/>
                </a:solidFill>
              </a:rPr>
              <a:pPr/>
              <a:t>78</a:t>
            </a:fld>
            <a:endParaRPr lang="tr-TR">
              <a:solidFill>
                <a:srgbClr val="FFFFFF"/>
              </a:solidFill>
            </a:endParaRPr>
          </a:p>
        </p:txBody>
      </p:sp>
    </p:spTree>
    <p:extLst>
      <p:ext uri="{BB962C8B-B14F-4D97-AF65-F5344CB8AC3E}">
        <p14:creationId xmlns:p14="http://schemas.microsoft.com/office/powerpoint/2010/main" val="13125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0"/>
            <a:ext cx="9144000" cy="5143500"/>
          </a:xfrm>
          <a:prstGeom prst="rect">
            <a:avLst/>
          </a:prstGeom>
          <a:solidFill>
            <a:srgbClr val="87212E"/>
          </a:solidFill>
          <a:ln>
            <a:noFill/>
          </a:ln>
          <a:extLst/>
        </p:spPr>
        <p:txBody>
          <a:bodyPr>
            <a:scene3d>
              <a:camera prst="orthographicFront"/>
              <a:lightRig rig="soft" dir="t">
                <a:rot lat="0" lon="0" rev="10800000"/>
              </a:lightRig>
            </a:scene3d>
            <a:sp3d>
              <a:bevelT w="27940" h="12700"/>
              <a:contourClr>
                <a:srgbClr val="DDDDDD"/>
              </a:contourClr>
            </a:sp3d>
          </a:bodyPr>
          <a:lstStyle/>
          <a:p>
            <a:pPr marL="342900" indent="-342900" algn="ctr" fontAlgn="auto">
              <a:lnSpc>
                <a:spcPct val="95000"/>
              </a:lnSpc>
              <a:spcBef>
                <a:spcPct val="20000"/>
              </a:spcBef>
              <a:spcAft>
                <a:spcPts val="0"/>
              </a:spcAft>
              <a:buClr>
                <a:srgbClr val="000000"/>
              </a:buClr>
              <a:buSzPct val="75000"/>
              <a:buFont typeface="Wingdings" pitchFamily="2" charset="2"/>
              <a:buNone/>
              <a:defRPr/>
            </a:pPr>
            <a:endParaRPr lang="tr-TR" sz="3000" b="1" kern="0"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a:p>
            <a:pPr marL="342900" indent="-342900" algn="ctr" fontAlgn="auto">
              <a:lnSpc>
                <a:spcPct val="95000"/>
              </a:lnSpc>
              <a:spcBef>
                <a:spcPct val="20000"/>
              </a:spcBef>
              <a:spcAft>
                <a:spcPts val="0"/>
              </a:spcAft>
              <a:buClr>
                <a:srgbClr val="000000"/>
              </a:buClr>
              <a:buSzPct val="75000"/>
              <a:buFont typeface="Wingdings" pitchFamily="2" charset="2"/>
              <a:buNone/>
              <a:defRPr/>
            </a:pPr>
            <a:endParaRPr lang="tr-TR" sz="3400" b="1" kern="0"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a:p>
            <a:pPr marL="342900" indent="-342900" algn="ctr" fontAlgn="auto">
              <a:lnSpc>
                <a:spcPct val="95000"/>
              </a:lnSpc>
              <a:spcBef>
                <a:spcPct val="20000"/>
              </a:spcBef>
              <a:spcAft>
                <a:spcPts val="0"/>
              </a:spcAft>
              <a:buClr>
                <a:srgbClr val="000000"/>
              </a:buClr>
              <a:buSzPct val="75000"/>
              <a:defRPr/>
            </a:pPr>
            <a:r>
              <a:rPr lang="en-US" sz="2800" kern="0" dirty="0" smtClean="0">
                <a:solidFill>
                  <a:schemeClr val="bg1"/>
                </a:solidFill>
                <a:latin typeface="Arial" pitchFamily="34" charset="0"/>
                <a:cs typeface="Arial" pitchFamily="34" charset="0"/>
              </a:rPr>
              <a:t>“Managing </a:t>
            </a:r>
            <a:r>
              <a:rPr lang="en-US" sz="2800" kern="0" dirty="0">
                <a:solidFill>
                  <a:schemeClr val="bg1"/>
                </a:solidFill>
                <a:latin typeface="Arial" pitchFamily="34" charset="0"/>
                <a:cs typeface="Arial" pitchFamily="34" charset="0"/>
              </a:rPr>
              <a:t>Short-Term Capital Flows in New Central</a:t>
            </a:r>
          </a:p>
          <a:p>
            <a:pPr marL="342900" indent="-342900" algn="ctr" fontAlgn="auto">
              <a:lnSpc>
                <a:spcPct val="95000"/>
              </a:lnSpc>
              <a:spcBef>
                <a:spcPct val="20000"/>
              </a:spcBef>
              <a:spcAft>
                <a:spcPts val="0"/>
              </a:spcAft>
              <a:buClr>
                <a:srgbClr val="000000"/>
              </a:buClr>
              <a:buSzPct val="75000"/>
              <a:defRPr/>
            </a:pPr>
            <a:r>
              <a:rPr lang="en-US" sz="2800" kern="0" dirty="0">
                <a:solidFill>
                  <a:schemeClr val="bg1"/>
                </a:solidFill>
                <a:latin typeface="Arial" pitchFamily="34" charset="0"/>
                <a:cs typeface="Arial" pitchFamily="34" charset="0"/>
              </a:rPr>
              <a:t>Banking: Unconventional Monetary Policy Framework and New Central </a:t>
            </a:r>
            <a:r>
              <a:rPr lang="en-US" sz="2800" kern="0" dirty="0" smtClean="0">
                <a:solidFill>
                  <a:schemeClr val="bg1"/>
                </a:solidFill>
                <a:latin typeface="Arial" pitchFamily="34" charset="0"/>
                <a:cs typeface="Arial" pitchFamily="34" charset="0"/>
              </a:rPr>
              <a:t>Banking”</a:t>
            </a:r>
            <a:endParaRPr lang="tr-TR" sz="2800" kern="0" dirty="0" smtClean="0">
              <a:solidFill>
                <a:schemeClr val="bg1"/>
              </a:solidFill>
              <a:latin typeface="Arial" pitchFamily="34" charset="0"/>
              <a:cs typeface="Arial" pitchFamily="34" charset="0"/>
            </a:endParaRPr>
          </a:p>
          <a:p>
            <a:pPr marL="342900" indent="-342900" algn="ctr" fontAlgn="auto">
              <a:lnSpc>
                <a:spcPct val="95000"/>
              </a:lnSpc>
              <a:spcBef>
                <a:spcPct val="20000"/>
              </a:spcBef>
              <a:spcAft>
                <a:spcPts val="0"/>
              </a:spcAft>
              <a:buClr>
                <a:srgbClr val="000000"/>
              </a:buClr>
              <a:buSzPct val="75000"/>
              <a:defRPr/>
            </a:pPr>
            <a:endParaRPr lang="tr-TR" sz="3000" kern="0" dirty="0" smtClean="0">
              <a:solidFill>
                <a:schemeClr val="bg1"/>
              </a:solidFill>
              <a:latin typeface="Arial" pitchFamily="34" charset="0"/>
              <a:cs typeface="Arial" pitchFamily="34" charset="0"/>
            </a:endParaRP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tr-TR" sz="1600" kern="0" dirty="0" smtClean="0">
                <a:solidFill>
                  <a:schemeClr val="bg1"/>
                </a:solidFill>
                <a:latin typeface="Arial" pitchFamily="34" charset="0"/>
                <a:cs typeface="Arial" pitchFamily="34" charset="0"/>
              </a:rPr>
              <a:t>Ahmet Faruk Aysan* </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tr-TR" sz="1600" kern="0" dirty="0" err="1" smtClean="0">
                <a:solidFill>
                  <a:schemeClr val="bg1"/>
                </a:solidFill>
                <a:latin typeface="Arial" pitchFamily="34" charset="0"/>
                <a:cs typeface="Arial" pitchFamily="34" charset="0"/>
              </a:rPr>
              <a:t>Monetary</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Policy</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Committee</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Member</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and</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Member</a:t>
            </a:r>
            <a:r>
              <a:rPr lang="tr-TR" sz="1600" kern="0" dirty="0" smtClean="0">
                <a:solidFill>
                  <a:schemeClr val="bg1"/>
                </a:solidFill>
                <a:latin typeface="Arial" pitchFamily="34" charset="0"/>
                <a:cs typeface="Arial" pitchFamily="34" charset="0"/>
              </a:rPr>
              <a:t> of </a:t>
            </a:r>
            <a:r>
              <a:rPr lang="tr-TR" sz="1600" kern="0" dirty="0" err="1" smtClean="0">
                <a:solidFill>
                  <a:schemeClr val="bg1"/>
                </a:solidFill>
                <a:latin typeface="Arial" pitchFamily="34" charset="0"/>
                <a:cs typeface="Arial" pitchFamily="34" charset="0"/>
              </a:rPr>
              <a:t>the</a:t>
            </a:r>
            <a:r>
              <a:rPr lang="tr-TR" sz="1600" kern="0" dirty="0" smtClean="0">
                <a:solidFill>
                  <a:schemeClr val="bg1"/>
                </a:solidFill>
                <a:latin typeface="Arial" pitchFamily="34" charset="0"/>
                <a:cs typeface="Arial" pitchFamily="34" charset="0"/>
              </a:rPr>
              <a:t> Board</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tr-TR" sz="1600" kern="0" dirty="0" smtClean="0">
                <a:solidFill>
                  <a:schemeClr val="bg1"/>
                </a:solidFill>
                <a:latin typeface="Arial" pitchFamily="34" charset="0"/>
                <a:cs typeface="Arial" pitchFamily="34" charset="0"/>
              </a:rPr>
              <a:t>Central Bank of </a:t>
            </a:r>
            <a:r>
              <a:rPr lang="tr-TR" sz="1600" kern="0" dirty="0" err="1" smtClean="0">
                <a:solidFill>
                  <a:schemeClr val="bg1"/>
                </a:solidFill>
                <a:latin typeface="Arial" pitchFamily="34" charset="0"/>
                <a:cs typeface="Arial" pitchFamily="34" charset="0"/>
              </a:rPr>
              <a:t>the</a:t>
            </a:r>
            <a:r>
              <a:rPr lang="tr-TR" sz="1600" kern="0" dirty="0" smtClean="0">
                <a:solidFill>
                  <a:schemeClr val="bg1"/>
                </a:solidFill>
                <a:latin typeface="Arial" pitchFamily="34" charset="0"/>
                <a:cs typeface="Arial" pitchFamily="34" charset="0"/>
              </a:rPr>
              <a:t> </a:t>
            </a:r>
            <a:r>
              <a:rPr lang="tr-TR" sz="1600" kern="0" dirty="0" err="1" smtClean="0">
                <a:solidFill>
                  <a:schemeClr val="bg1"/>
                </a:solidFill>
                <a:latin typeface="Arial" pitchFamily="34" charset="0"/>
                <a:cs typeface="Arial" pitchFamily="34" charset="0"/>
              </a:rPr>
              <a:t>Republic</a:t>
            </a:r>
            <a:r>
              <a:rPr lang="tr-TR" sz="1600" kern="0" dirty="0" smtClean="0">
                <a:solidFill>
                  <a:schemeClr val="bg1"/>
                </a:solidFill>
                <a:latin typeface="Arial" pitchFamily="34" charset="0"/>
                <a:cs typeface="Arial" pitchFamily="34" charset="0"/>
              </a:rPr>
              <a:t> of </a:t>
            </a:r>
            <a:r>
              <a:rPr lang="tr-TR" sz="1600" kern="0" dirty="0" err="1" smtClean="0">
                <a:solidFill>
                  <a:schemeClr val="bg1"/>
                </a:solidFill>
                <a:latin typeface="Arial" pitchFamily="34" charset="0"/>
                <a:cs typeface="Arial" pitchFamily="34" charset="0"/>
              </a:rPr>
              <a:t>Turkey</a:t>
            </a:r>
            <a:endParaRPr lang="tr-TR" sz="1600" kern="0" dirty="0" smtClean="0">
              <a:solidFill>
                <a:schemeClr val="bg1"/>
              </a:solidFill>
              <a:latin typeface="Arial" pitchFamily="34" charset="0"/>
              <a:cs typeface="Arial" pitchFamily="34" charset="0"/>
            </a:endParaRP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tr-TR" sz="1600" kern="0" dirty="0" smtClean="0">
                <a:solidFill>
                  <a:schemeClr val="bg1"/>
                </a:solidFill>
                <a:latin typeface="Arial" pitchFamily="34" charset="0"/>
                <a:cs typeface="Arial" pitchFamily="34" charset="0"/>
              </a:rPr>
              <a:t>	</a:t>
            </a:r>
            <a:endParaRPr lang="tr-TR" kern="0" dirty="0" smtClean="0">
              <a:solidFill>
                <a:schemeClr val="bg1"/>
              </a:solidFill>
              <a:latin typeface="Arial" pitchFamily="34" charset="0"/>
              <a:cs typeface="Arial" pitchFamily="34" charset="0"/>
            </a:endParaRP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en-US" sz="1400" kern="0" dirty="0">
                <a:solidFill>
                  <a:schemeClr val="bg1"/>
                </a:solidFill>
                <a:latin typeface="Arial" pitchFamily="34" charset="0"/>
                <a:cs typeface="Arial" pitchFamily="34" charset="0"/>
              </a:rPr>
              <a:t>ADFIMI Development </a:t>
            </a:r>
            <a:r>
              <a:rPr lang="en-US" sz="1400" kern="0" dirty="0" smtClean="0">
                <a:solidFill>
                  <a:schemeClr val="bg1"/>
                </a:solidFill>
                <a:latin typeface="Arial" pitchFamily="34" charset="0"/>
                <a:cs typeface="Arial" pitchFamily="34" charset="0"/>
              </a:rPr>
              <a:t>Forum</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organized </a:t>
            </a:r>
            <a:r>
              <a:rPr lang="en-US" sz="1400" kern="0" dirty="0">
                <a:solidFill>
                  <a:schemeClr val="bg1"/>
                </a:solidFill>
                <a:latin typeface="Arial" pitchFamily="34" charset="0"/>
                <a:cs typeface="Arial" pitchFamily="34" charset="0"/>
              </a:rPr>
              <a:t>under the auspices </a:t>
            </a:r>
            <a:r>
              <a:rPr lang="en-US" sz="1400" kern="0" dirty="0" smtClean="0">
                <a:solidFill>
                  <a:schemeClr val="bg1"/>
                </a:solidFill>
                <a:latin typeface="Arial" pitchFamily="34" charset="0"/>
                <a:cs typeface="Arial" pitchFamily="34" charset="0"/>
              </a:rPr>
              <a:t>of</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QATAR </a:t>
            </a:r>
            <a:r>
              <a:rPr lang="en-US" sz="1400" kern="0" dirty="0">
                <a:solidFill>
                  <a:schemeClr val="bg1"/>
                </a:solidFill>
                <a:latin typeface="Arial" pitchFamily="34" charset="0"/>
                <a:cs typeface="Arial" pitchFamily="34" charset="0"/>
              </a:rPr>
              <a:t>CENTRAL </a:t>
            </a:r>
            <a:r>
              <a:rPr lang="en-US" sz="1400" kern="0" dirty="0" smtClean="0">
                <a:solidFill>
                  <a:schemeClr val="bg1"/>
                </a:solidFill>
                <a:latin typeface="Arial" pitchFamily="34" charset="0"/>
                <a:cs typeface="Arial" pitchFamily="34" charset="0"/>
              </a:rPr>
              <a:t>BANK</a:t>
            </a:r>
            <a:r>
              <a:rPr lang="tr-TR" sz="1400" kern="0" dirty="0" smtClean="0">
                <a:solidFill>
                  <a:schemeClr val="bg1"/>
                </a:solidFill>
                <a:latin typeface="Arial" pitchFamily="34" charset="0"/>
                <a:cs typeface="Arial" pitchFamily="34" charset="0"/>
              </a:rPr>
              <a:t> </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en-US" sz="1400" kern="0" dirty="0" smtClean="0">
                <a:solidFill>
                  <a:schemeClr val="bg1"/>
                </a:solidFill>
                <a:latin typeface="Arial" pitchFamily="34" charset="0"/>
                <a:cs typeface="Arial" pitchFamily="34" charset="0"/>
              </a:rPr>
              <a:t>Developmental </a:t>
            </a:r>
            <a:r>
              <a:rPr lang="en-US" sz="1400" kern="0" dirty="0">
                <a:solidFill>
                  <a:schemeClr val="bg1"/>
                </a:solidFill>
                <a:latin typeface="Arial" pitchFamily="34" charset="0"/>
                <a:cs typeface="Arial" pitchFamily="34" charset="0"/>
              </a:rPr>
              <a:t>Central </a:t>
            </a:r>
            <a:r>
              <a:rPr lang="en-US" sz="1400" kern="0" dirty="0" smtClean="0">
                <a:solidFill>
                  <a:schemeClr val="bg1"/>
                </a:solidFill>
                <a:latin typeface="Arial" pitchFamily="34" charset="0"/>
                <a:cs typeface="Arial" pitchFamily="34" charset="0"/>
              </a:rPr>
              <a:t>Banking:</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Issues</a:t>
            </a:r>
            <a:r>
              <a:rPr lang="en-US" sz="1400" kern="0" dirty="0">
                <a:solidFill>
                  <a:schemeClr val="bg1"/>
                </a:solidFill>
                <a:latin typeface="Arial" pitchFamily="34" charset="0"/>
                <a:cs typeface="Arial" pitchFamily="34" charset="0"/>
              </a:rPr>
              <a:t>, Prospects and Challenges</a:t>
            </a:r>
          </a:p>
          <a:p>
            <a:pPr marL="342900" indent="-1588" algn="ctr" fontAlgn="auto">
              <a:lnSpc>
                <a:spcPct val="95000"/>
              </a:lnSpc>
              <a:spcBef>
                <a:spcPct val="20000"/>
              </a:spcBef>
              <a:spcAft>
                <a:spcPts val="0"/>
              </a:spcAft>
              <a:buClr>
                <a:srgbClr val="000000"/>
              </a:buClr>
              <a:buSzPct val="75000"/>
              <a:buFont typeface="Wingdings" pitchFamily="2" charset="2"/>
              <a:buNone/>
              <a:defRPr/>
            </a:pPr>
            <a:r>
              <a:rPr lang="en-US" sz="1400" kern="0" dirty="0">
                <a:solidFill>
                  <a:schemeClr val="bg1"/>
                </a:solidFill>
                <a:latin typeface="Arial" pitchFamily="34" charset="0"/>
                <a:cs typeface="Arial" pitchFamily="34" charset="0"/>
              </a:rPr>
              <a:t>Ritz Carlton, Doha, </a:t>
            </a:r>
            <a:r>
              <a:rPr lang="en-US" sz="1400" kern="0" dirty="0" smtClean="0">
                <a:solidFill>
                  <a:schemeClr val="bg1"/>
                </a:solidFill>
                <a:latin typeface="Arial" pitchFamily="34" charset="0"/>
                <a:cs typeface="Arial" pitchFamily="34" charset="0"/>
              </a:rPr>
              <a:t>Qatar</a:t>
            </a:r>
            <a:r>
              <a:rPr lang="tr-TR" sz="1400" kern="0" dirty="0" smtClean="0">
                <a:solidFill>
                  <a:schemeClr val="bg1"/>
                </a:solidFill>
                <a:latin typeface="Arial" pitchFamily="34" charset="0"/>
                <a:cs typeface="Arial" pitchFamily="34" charset="0"/>
              </a:rPr>
              <a:t>, </a:t>
            </a:r>
            <a:r>
              <a:rPr lang="en-US" sz="1400" kern="0" dirty="0" smtClean="0">
                <a:solidFill>
                  <a:schemeClr val="bg1"/>
                </a:solidFill>
                <a:latin typeface="Arial" pitchFamily="34" charset="0"/>
                <a:cs typeface="Arial" pitchFamily="34" charset="0"/>
              </a:rPr>
              <a:t>25-26 </a:t>
            </a:r>
            <a:r>
              <a:rPr lang="en-US" sz="1400" kern="0">
                <a:solidFill>
                  <a:schemeClr val="bg1"/>
                </a:solidFill>
                <a:latin typeface="Arial" pitchFamily="34" charset="0"/>
                <a:cs typeface="Arial" pitchFamily="34" charset="0"/>
              </a:rPr>
              <a:t>April </a:t>
            </a:r>
            <a:r>
              <a:rPr lang="en-US" sz="1400" kern="0" smtClean="0">
                <a:solidFill>
                  <a:schemeClr val="bg1"/>
                </a:solidFill>
                <a:latin typeface="Arial" pitchFamily="34" charset="0"/>
                <a:cs typeface="Arial" pitchFamily="34" charset="0"/>
              </a:rPr>
              <a:t>2016</a:t>
            </a:r>
            <a:endParaRPr lang="tr-TR" sz="1400" kern="0" dirty="0" smtClean="0">
              <a:solidFill>
                <a:schemeClr val="bg1"/>
              </a:solidFill>
              <a:latin typeface="Arial" pitchFamily="34" charset="0"/>
              <a:cs typeface="Arial" pitchFamily="34" charset="0"/>
            </a:endParaRPr>
          </a:p>
          <a:p>
            <a:pPr marL="1588" indent="-1588" algn="just" fontAlgn="auto">
              <a:lnSpc>
                <a:spcPct val="95000"/>
              </a:lnSpc>
              <a:spcBef>
                <a:spcPct val="20000"/>
              </a:spcBef>
              <a:spcAft>
                <a:spcPts val="0"/>
              </a:spcAft>
              <a:buClr>
                <a:srgbClr val="000000"/>
              </a:buClr>
              <a:buSzPct val="75000"/>
              <a:buFont typeface="Wingdings" pitchFamily="2" charset="2"/>
              <a:buNone/>
              <a:defRPr/>
            </a:pPr>
            <a:r>
              <a:rPr lang="tr-TR" sz="1000" kern="0" dirty="0" err="1" smtClean="0">
                <a:solidFill>
                  <a:schemeClr val="bg1"/>
                </a:solidFill>
                <a:latin typeface="Arial" pitchFamily="34" charset="0"/>
                <a:cs typeface="Arial" pitchFamily="34" charset="0"/>
              </a:rPr>
              <a:t>Disclaimer</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views</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expressed</a:t>
            </a:r>
            <a:r>
              <a:rPr lang="tr-TR" sz="1000" kern="0" dirty="0" smtClean="0">
                <a:solidFill>
                  <a:schemeClr val="bg1"/>
                </a:solidFill>
                <a:latin typeface="Arial" pitchFamily="34" charset="0"/>
                <a:cs typeface="Arial" pitchFamily="34" charset="0"/>
              </a:rPr>
              <a:t> here </a:t>
            </a:r>
            <a:r>
              <a:rPr lang="tr-TR" sz="1000" kern="0" dirty="0" err="1" smtClean="0">
                <a:solidFill>
                  <a:schemeClr val="bg1"/>
                </a:solidFill>
                <a:latin typeface="Arial" pitchFamily="34" charset="0"/>
                <a:cs typeface="Arial" pitchFamily="34" charset="0"/>
              </a:rPr>
              <a:t>are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those</a:t>
            </a:r>
            <a:r>
              <a:rPr lang="tr-TR" sz="1000" kern="0" dirty="0" smtClean="0">
                <a:solidFill>
                  <a:schemeClr val="bg1"/>
                </a:solidFill>
                <a:latin typeface="Arial" pitchFamily="34" charset="0"/>
                <a:cs typeface="Arial" pitchFamily="34" charset="0"/>
              </a:rPr>
              <a:t> of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authors</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and</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should</a:t>
            </a:r>
            <a:r>
              <a:rPr lang="tr-TR" sz="1000" kern="0" dirty="0" smtClean="0">
                <a:solidFill>
                  <a:schemeClr val="bg1"/>
                </a:solidFill>
                <a:latin typeface="Arial" pitchFamily="34" charset="0"/>
                <a:cs typeface="Arial" pitchFamily="34" charset="0"/>
              </a:rPr>
              <a:t> not be </a:t>
            </a:r>
            <a:r>
              <a:rPr lang="tr-TR" sz="1000" kern="0" dirty="0" err="1" smtClean="0">
                <a:solidFill>
                  <a:schemeClr val="bg1"/>
                </a:solidFill>
                <a:latin typeface="Arial" pitchFamily="34" charset="0"/>
                <a:cs typeface="Arial" pitchFamily="34" charset="0"/>
              </a:rPr>
              <a:t>interpreted</a:t>
            </a:r>
            <a:r>
              <a:rPr lang="tr-TR" sz="1000" kern="0" dirty="0" smtClean="0">
                <a:solidFill>
                  <a:schemeClr val="bg1"/>
                </a:solidFill>
                <a:latin typeface="Arial" pitchFamily="34" charset="0"/>
                <a:cs typeface="Arial" pitchFamily="34" charset="0"/>
              </a:rPr>
              <a:t> as </a:t>
            </a:r>
            <a:r>
              <a:rPr lang="tr-TR" sz="1000" kern="0" dirty="0" err="1" smtClean="0">
                <a:solidFill>
                  <a:schemeClr val="bg1"/>
                </a:solidFill>
                <a:latin typeface="Arial" pitchFamily="34" charset="0"/>
                <a:cs typeface="Arial" pitchFamily="34" charset="0"/>
              </a:rPr>
              <a:t>reflecting</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official</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views</a:t>
            </a:r>
            <a:r>
              <a:rPr lang="tr-TR" sz="1000" kern="0" dirty="0" smtClean="0">
                <a:solidFill>
                  <a:schemeClr val="bg1"/>
                </a:solidFill>
                <a:latin typeface="Arial" pitchFamily="34" charset="0"/>
                <a:cs typeface="Arial" pitchFamily="34" charset="0"/>
              </a:rPr>
              <a:t> of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Central Bank of </a:t>
            </a:r>
            <a:r>
              <a:rPr lang="tr-TR" sz="1000" kern="0" dirty="0" err="1" smtClean="0">
                <a:solidFill>
                  <a:schemeClr val="bg1"/>
                </a:solidFill>
                <a:latin typeface="Arial" pitchFamily="34" charset="0"/>
                <a:cs typeface="Arial" pitchFamily="34" charset="0"/>
              </a:rPr>
              <a:t>the</a:t>
            </a:r>
            <a:r>
              <a:rPr lang="tr-TR" sz="1000" kern="0" dirty="0" smtClean="0">
                <a:solidFill>
                  <a:schemeClr val="bg1"/>
                </a:solidFill>
                <a:latin typeface="Arial" pitchFamily="34" charset="0"/>
                <a:cs typeface="Arial" pitchFamily="34" charset="0"/>
              </a:rPr>
              <a:t> </a:t>
            </a:r>
            <a:r>
              <a:rPr lang="tr-TR" sz="1000" kern="0" dirty="0" err="1" smtClean="0">
                <a:solidFill>
                  <a:schemeClr val="bg1"/>
                </a:solidFill>
                <a:latin typeface="Arial" pitchFamily="34" charset="0"/>
                <a:cs typeface="Arial" pitchFamily="34" charset="0"/>
              </a:rPr>
              <a:t>Republic</a:t>
            </a:r>
            <a:r>
              <a:rPr lang="tr-TR" sz="1000" kern="0" dirty="0" smtClean="0">
                <a:solidFill>
                  <a:schemeClr val="bg1"/>
                </a:solidFill>
                <a:latin typeface="Arial" pitchFamily="34" charset="0"/>
                <a:cs typeface="Arial" pitchFamily="34" charset="0"/>
              </a:rPr>
              <a:t> of </a:t>
            </a:r>
            <a:r>
              <a:rPr lang="tr-TR" sz="1000" kern="0" dirty="0" err="1" smtClean="0">
                <a:solidFill>
                  <a:schemeClr val="bg1"/>
                </a:solidFill>
                <a:latin typeface="Arial" pitchFamily="34" charset="0"/>
                <a:cs typeface="Arial" pitchFamily="34" charset="0"/>
              </a:rPr>
              <a:t>Turkey</a:t>
            </a:r>
            <a:r>
              <a:rPr lang="tr-TR" sz="1000" kern="0" dirty="0" smtClean="0">
                <a:solidFill>
                  <a:schemeClr val="bg1"/>
                </a:solidFill>
                <a:latin typeface="Arial" pitchFamily="34" charset="0"/>
                <a:cs typeface="Arial" pitchFamily="34" charset="0"/>
              </a:rPr>
              <a:t>.</a:t>
            </a:r>
            <a:endParaRPr lang="en-US" sz="1000" kern="0" dirty="0">
              <a:solidFill>
                <a:schemeClr val="bg1"/>
              </a:solidFill>
              <a:latin typeface="Arial" pitchFamily="34" charset="0"/>
              <a:cs typeface="Arial" pitchFamily="34" charset="0"/>
            </a:endParaRPr>
          </a:p>
        </p:txBody>
      </p:sp>
      <p:pic>
        <p:nvPicPr>
          <p:cNvPr id="163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370" y="195486"/>
            <a:ext cx="4343400"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325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NEW Central </a:t>
            </a:r>
            <a:r>
              <a:rPr lang="tr-TR" dirty="0" err="1" smtClean="0"/>
              <a:t>bankING</a:t>
            </a:r>
            <a:endParaRPr lang="tr-TR" dirty="0"/>
          </a:p>
        </p:txBody>
      </p:sp>
      <p:sp>
        <p:nvSpPr>
          <p:cNvPr id="3" name="Slide Number Placeholder 2"/>
          <p:cNvSpPr>
            <a:spLocks noGrp="1"/>
          </p:cNvSpPr>
          <p:nvPr>
            <p:ph type="sldNum" sz="quarter" idx="10"/>
          </p:nvPr>
        </p:nvSpPr>
        <p:spPr/>
        <p:txBody>
          <a:bodyPr/>
          <a:lstStyle/>
          <a:p>
            <a:fld id="{DE9E0133-E000-4780-B86F-150BEFDCB418}" type="slidenum">
              <a:rPr lang="tr-TR" altLang="tr-TR" smtClean="0">
                <a:solidFill>
                  <a:srgbClr val="FFFFFF"/>
                </a:solidFill>
              </a:rPr>
              <a:pPr/>
              <a:t>8</a:t>
            </a:fld>
            <a:endParaRPr lang="tr-TR" altLang="tr-TR">
              <a:solidFill>
                <a:srgbClr val="FFFFFF"/>
              </a:solidFill>
            </a:endParaRPr>
          </a:p>
        </p:txBody>
      </p:sp>
    </p:spTree>
    <p:extLst>
      <p:ext uri="{BB962C8B-B14F-4D97-AF65-F5344CB8AC3E}">
        <p14:creationId xmlns:p14="http://schemas.microsoft.com/office/powerpoint/2010/main" val="3739385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tr-TR" altLang="tr-TR" smtClean="0"/>
              <a:t>Central Bank’s Role</a:t>
            </a:r>
            <a:endParaRPr lang="en-US" altLang="tr-TR" smtClean="0"/>
          </a:p>
        </p:txBody>
      </p:sp>
      <p:sp>
        <p:nvSpPr>
          <p:cNvPr id="7171" name="Content Placeholder 2"/>
          <p:cNvSpPr>
            <a:spLocks noGrp="1"/>
          </p:cNvSpPr>
          <p:nvPr>
            <p:ph idx="1"/>
          </p:nvPr>
        </p:nvSpPr>
        <p:spPr>
          <a:xfrm>
            <a:off x="1681163" y="1168003"/>
            <a:ext cx="7138987" cy="3024188"/>
          </a:xfrm>
        </p:spPr>
        <p:txBody>
          <a:bodyPr/>
          <a:lstStyle/>
          <a:p>
            <a:pPr marL="514350" indent="-514350" eaLnBrk="1" hangingPunct="1">
              <a:buFont typeface="Calibri" pitchFamily="34" charset="0"/>
              <a:buAutoNum type="arabicPeriod"/>
            </a:pPr>
            <a:r>
              <a:rPr lang="tr-TR" altLang="tr-TR" sz="2800" smtClean="0"/>
              <a:t>Price Stability (Safeguard)</a:t>
            </a:r>
          </a:p>
          <a:p>
            <a:pPr marL="514350" indent="-514350" eaLnBrk="1" hangingPunct="1">
              <a:buFont typeface="Calibri" pitchFamily="34" charset="0"/>
              <a:buAutoNum type="arabicPeriod"/>
            </a:pPr>
            <a:endParaRPr lang="tr-TR" altLang="tr-TR" sz="2800" smtClean="0"/>
          </a:p>
          <a:p>
            <a:pPr marL="514350" indent="-514350" eaLnBrk="1" hangingPunct="1">
              <a:buFont typeface="Calibri" pitchFamily="34" charset="0"/>
              <a:buAutoNum type="arabicPeriod"/>
            </a:pPr>
            <a:r>
              <a:rPr lang="tr-TR" altLang="tr-TR" sz="2800" smtClean="0"/>
              <a:t>Financial Stability (Contribute to)</a:t>
            </a:r>
            <a:endParaRPr lang="en-US" altLang="tr-TR" sz="2800" smtClean="0"/>
          </a:p>
        </p:txBody>
      </p:sp>
      <p:sp>
        <p:nvSpPr>
          <p:cNvPr id="2" name="Slide Number Placeholder 1"/>
          <p:cNvSpPr>
            <a:spLocks noGrp="1"/>
          </p:cNvSpPr>
          <p:nvPr>
            <p:ph type="sldNum" sz="quarter" idx="10"/>
          </p:nvPr>
        </p:nvSpPr>
        <p:spPr/>
        <p:txBody>
          <a:bodyPr/>
          <a:lstStyle/>
          <a:p>
            <a:fld id="{61AB47EC-37E5-4239-9B36-CDD2BC0A0F82}" type="slidenum">
              <a:rPr lang="tr-TR" altLang="tr-TR" smtClean="0">
                <a:solidFill>
                  <a:srgbClr val="FFFFFF"/>
                </a:solidFill>
              </a:rPr>
              <a:pPr/>
              <a:t>9</a:t>
            </a:fld>
            <a:endParaRPr lang="tr-TR" altLang="tr-TR">
              <a:solidFill>
                <a:srgbClr val="FFFFFF"/>
              </a:solidFill>
            </a:endParaRPr>
          </a:p>
        </p:txBody>
      </p:sp>
    </p:spTree>
    <p:extLst>
      <p:ext uri="{BB962C8B-B14F-4D97-AF65-F5344CB8AC3E}">
        <p14:creationId xmlns:p14="http://schemas.microsoft.com/office/powerpoint/2010/main" val="39766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CMB-Presentation-Template v4">
  <a:themeElements>
    <a:clrScheme name="TCMB">
      <a:dk1>
        <a:srgbClr val="000000"/>
      </a:dk1>
      <a:lt1>
        <a:srgbClr val="FFFFFF"/>
      </a:lt1>
      <a:dk2>
        <a:srgbClr val="1F497D"/>
      </a:dk2>
      <a:lt2>
        <a:srgbClr val="EEECE1"/>
      </a:lt2>
      <a:accent1>
        <a:srgbClr val="4F81BD"/>
      </a:accent1>
      <a:accent2>
        <a:srgbClr val="C0504D"/>
      </a:accent2>
      <a:accent3>
        <a:srgbClr val="9BBB59"/>
      </a:accent3>
      <a:accent4>
        <a:srgbClr val="F79646"/>
      </a:accent4>
      <a:accent5>
        <a:srgbClr val="1F497D"/>
      </a:accent5>
      <a:accent6>
        <a:srgbClr val="4BACC6"/>
      </a:accent6>
      <a:hlink>
        <a:srgbClr val="1F497D"/>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CMB-Presentation-Template v4">
  <a:themeElements>
    <a:clrScheme name="TCMB">
      <a:dk1>
        <a:srgbClr val="000000"/>
      </a:dk1>
      <a:lt1>
        <a:srgbClr val="FFFFFF"/>
      </a:lt1>
      <a:dk2>
        <a:srgbClr val="1F497D"/>
      </a:dk2>
      <a:lt2>
        <a:srgbClr val="EEECE1"/>
      </a:lt2>
      <a:accent1>
        <a:srgbClr val="4F81BD"/>
      </a:accent1>
      <a:accent2>
        <a:srgbClr val="C0504D"/>
      </a:accent2>
      <a:accent3>
        <a:srgbClr val="9BBB59"/>
      </a:accent3>
      <a:accent4>
        <a:srgbClr val="F79646"/>
      </a:accent4>
      <a:accent5>
        <a:srgbClr val="1F497D"/>
      </a:accent5>
      <a:accent6>
        <a:srgbClr val="4BACC6"/>
      </a:accent6>
      <a:hlink>
        <a:srgbClr val="1F497D"/>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CMB-Presentation-Template v4">
  <a:themeElements>
    <a:clrScheme name="TCMB">
      <a:dk1>
        <a:srgbClr val="000000"/>
      </a:dk1>
      <a:lt1>
        <a:srgbClr val="FFFFFF"/>
      </a:lt1>
      <a:dk2>
        <a:srgbClr val="1F497D"/>
      </a:dk2>
      <a:lt2>
        <a:srgbClr val="EEECE1"/>
      </a:lt2>
      <a:accent1>
        <a:srgbClr val="4F81BD"/>
      </a:accent1>
      <a:accent2>
        <a:srgbClr val="C0504D"/>
      </a:accent2>
      <a:accent3>
        <a:srgbClr val="9BBB59"/>
      </a:accent3>
      <a:accent4>
        <a:srgbClr val="F79646"/>
      </a:accent4>
      <a:accent5>
        <a:srgbClr val="1F497D"/>
      </a:accent5>
      <a:accent6>
        <a:srgbClr val="4BACC6"/>
      </a:accent6>
      <a:hlink>
        <a:srgbClr val="1F497D"/>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CMB">
    <a:dk1>
      <a:srgbClr val="000000"/>
    </a:dk1>
    <a:lt1>
      <a:srgbClr val="FFFFFF"/>
    </a:lt1>
    <a:dk2>
      <a:srgbClr val="1F497D"/>
    </a:dk2>
    <a:lt2>
      <a:srgbClr val="EEECE1"/>
    </a:lt2>
    <a:accent1>
      <a:srgbClr val="4F81BD"/>
    </a:accent1>
    <a:accent2>
      <a:srgbClr val="C0504D"/>
    </a:accent2>
    <a:accent3>
      <a:srgbClr val="9BBB59"/>
    </a:accent3>
    <a:accent4>
      <a:srgbClr val="F79646"/>
    </a:accent4>
    <a:accent5>
      <a:srgbClr val="1F497D"/>
    </a:accent5>
    <a:accent6>
      <a:srgbClr val="4BACC6"/>
    </a:accent6>
    <a:hlink>
      <a:srgbClr val="1F497D"/>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24497</TotalTime>
  <Words>6715</Words>
  <Application>Microsoft Office PowerPoint</Application>
  <PresentationFormat>On-screen Show (16:9)</PresentationFormat>
  <Paragraphs>1065</Paragraphs>
  <Slides>79</Slides>
  <Notes>42</Notes>
  <HiddenSlides>0</HiddenSlides>
  <MMClips>0</MMClips>
  <ScaleCrop>false</ScaleCrop>
  <HeadingPairs>
    <vt:vector size="4" baseType="variant">
      <vt:variant>
        <vt:lpstr>Theme</vt:lpstr>
      </vt:variant>
      <vt:variant>
        <vt:i4>4</vt:i4>
      </vt:variant>
      <vt:variant>
        <vt:lpstr>Slide Titles</vt:lpstr>
      </vt:variant>
      <vt:variant>
        <vt:i4>79</vt:i4>
      </vt:variant>
    </vt:vector>
  </HeadingPairs>
  <TitlesOfParts>
    <vt:vector size="83" baseType="lpstr">
      <vt:lpstr>Office Theme</vt:lpstr>
      <vt:lpstr>TCMB-Presentation-Template v4</vt:lpstr>
      <vt:lpstr>1_TCMB-Presentation-Template v4</vt:lpstr>
      <vt:lpstr>2_TCMB-Presentation-Template v4</vt:lpstr>
      <vt:lpstr>PowerPoint Presentation</vt:lpstr>
      <vt:lpstr>Contents</vt:lpstr>
      <vt:lpstr>Challenges after  the global fInancIal CrISIS</vt:lpstr>
      <vt:lpstr>While ACs’ central banks pumping liquidity…</vt:lpstr>
      <vt:lpstr>… global stress increases the capital flow volatility.</vt:lpstr>
      <vt:lpstr>Need for Rebalancing</vt:lpstr>
      <vt:lpstr>Need for Rebalancing</vt:lpstr>
      <vt:lpstr>NEW Central bankING</vt:lpstr>
      <vt:lpstr>Central Bank’s Role</vt:lpstr>
      <vt:lpstr>Two Approaches</vt:lpstr>
      <vt:lpstr>Macroprudential Toolkit</vt:lpstr>
      <vt:lpstr>Non-Interest Policy Tools</vt:lpstr>
      <vt:lpstr>MaP instruments are widely used across the globe…</vt:lpstr>
      <vt:lpstr>… where these instruments are used  more frequently by EMEs. </vt:lpstr>
      <vt:lpstr>TURKISH MONETARY POLICY: THE NEW FRAMEWORK</vt:lpstr>
      <vt:lpstr>Multiple Instruments, Multiple Objectives</vt:lpstr>
      <vt:lpstr>Liquidity Management</vt:lpstr>
      <vt:lpstr>Smoothing Role of the Interest Rate Corridor</vt:lpstr>
      <vt:lpstr>Reserve Requirements</vt:lpstr>
      <vt:lpstr>Maturity Based / Core- Non-core Reserve Requirements</vt:lpstr>
      <vt:lpstr>Currency Based Reserve Requirements</vt:lpstr>
      <vt:lpstr>Leverage Based Reserve Requirements</vt:lpstr>
      <vt:lpstr>Reserve Options Mechanism</vt:lpstr>
      <vt:lpstr>Reserve Options Mechanism</vt:lpstr>
      <vt:lpstr>Reserve Options Mechanism</vt:lpstr>
      <vt:lpstr>Reserve Options Mechanism (FX)</vt:lpstr>
      <vt:lpstr>Reserve Options Mechanism (FX)</vt:lpstr>
      <vt:lpstr>Reserve Options Mechanism (Gold)</vt:lpstr>
      <vt:lpstr>Smoothing Role of the ROM</vt:lpstr>
      <vt:lpstr>… and where monetary policy is conducted in harmony with other policy institutions responsible for economic management.</vt:lpstr>
      <vt:lpstr>Institutions in charge and supervision of financial system</vt:lpstr>
      <vt:lpstr>… where the «Financial Stability Committee» (FSC) enhances coordination and communication among member institutions.</vt:lpstr>
      <vt:lpstr>… where the «Financial Stability Committee» (FSC) enhances coordination and communication among member institutions.</vt:lpstr>
      <vt:lpstr>Many policy measures were assessed by the FSC since its inception.</vt:lpstr>
      <vt:lpstr>Macroprudential Measures (Timeline)</vt:lpstr>
      <vt:lpstr>Macroprudential Measures (Timeline)</vt:lpstr>
      <vt:lpstr>EffectIveness of macroprudentIal polIcIes In Turkey:  An empIrIcal assessment</vt:lpstr>
      <vt:lpstr> Global capital flows have been excessively large and volatile… </vt:lpstr>
      <vt:lpstr>… similarly for bank-based flows as well…</vt:lpstr>
      <vt:lpstr> … and similar pattern for many EMEs:  a harmonized increase in the flows  </vt:lpstr>
      <vt:lpstr>Large and volatile capital flows → financial stability risks</vt:lpstr>
      <vt:lpstr>Large and volatile capital flows → financial stability risks</vt:lpstr>
      <vt:lpstr>Turkey has augmented its policy framework with financial stability tools…</vt:lpstr>
      <vt:lpstr>Turkey has augmented its policy framework with financial stability tools…</vt:lpstr>
      <vt:lpstr>Turkey has augmented its policy framework with financial stability tools…</vt:lpstr>
      <vt:lpstr>Turkey has augmented its policy framework with financial stability tools…</vt:lpstr>
      <vt:lpstr>Turkey has augmented its policy framework with financial stability tools…</vt:lpstr>
      <vt:lpstr>Turkey has augmented its policy framework with financial stability tools…</vt:lpstr>
      <vt:lpstr>Turkey has augmented its policy framework with financial stability tools…</vt:lpstr>
      <vt:lpstr>Two main questions we would like to address:</vt:lpstr>
      <vt:lpstr>Two main questions we would like to address:</vt:lpstr>
      <vt:lpstr>Some pre-thoughts…</vt:lpstr>
      <vt:lpstr>① Global financial conditions ↛ Capital Flows </vt:lpstr>
      <vt:lpstr>① Global financial conditions ↛ Capital Flows </vt:lpstr>
      <vt:lpstr>① Global financial conditions ↛ Capital Flows </vt:lpstr>
      <vt:lpstr>① Global financial conditions ↛ Capital Flows </vt:lpstr>
      <vt:lpstr>① Global financial conditions ↛ Capital Flows </vt:lpstr>
      <vt:lpstr>① Global financial conditions ↛ Capital Flows </vt:lpstr>
      <vt:lpstr>① Global financial conditions ↛ Capital Flows </vt:lpstr>
      <vt:lpstr>① Global financial conditions ↛ Capital Flows </vt:lpstr>
      <vt:lpstr>① Global financial conditions ↛ Capital Flows </vt:lpstr>
      <vt:lpstr>① Global financial conditions ↛ Capital Flows </vt:lpstr>
      <vt:lpstr>① Global financial conditions ↛ Capital Flows </vt:lpstr>
      <vt:lpstr>Two main questions we would like to address:</vt:lpstr>
      <vt:lpstr>② Capital Flows ↛ Domestic Credit Growth</vt:lpstr>
      <vt:lpstr>② Capital Flows ↛ Domestic Credit Growth</vt:lpstr>
      <vt:lpstr>② Capital Flows ↛ Domestic Credit Growth</vt:lpstr>
      <vt:lpstr>② Capital Flows ↛ Domestic Credit Growth</vt:lpstr>
      <vt:lpstr>② Capital Flows ↛ Domestic Credit Growth</vt:lpstr>
      <vt:lpstr>② Capital Flows ↛ Domestic Credit Growth</vt:lpstr>
      <vt:lpstr>② Capital Flows ↛ Domestic Credit Growth</vt:lpstr>
      <vt:lpstr>② Capital Flows ↛ Domestic Credit Growth</vt:lpstr>
      <vt:lpstr>② Capital Flows ↛ Domestic Credit Growth</vt:lpstr>
      <vt:lpstr>② Capital Flows ↛ Domestic Credit Growth similar question for some major EMEs?</vt:lpstr>
      <vt:lpstr>② Capital Flows ↛ Domestic Credit Growth</vt:lpstr>
      <vt:lpstr>② Capital Flows ↛ Domestic Credit Growth</vt:lpstr>
      <vt:lpstr>Summary and Robustness</vt:lpstr>
      <vt:lpstr>Final Remarks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Ayla  Karabay</dc:creator>
  <cp:lastModifiedBy>apex events</cp:lastModifiedBy>
  <cp:revision>1639</cp:revision>
  <cp:lastPrinted>2015-05-20T13:24:04Z</cp:lastPrinted>
  <dcterms:created xsi:type="dcterms:W3CDTF">2011-05-10T11:46:40Z</dcterms:created>
  <dcterms:modified xsi:type="dcterms:W3CDTF">2016-04-25T07:44:38Z</dcterms:modified>
</cp:coreProperties>
</file>